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1"/>
  </p:notesMasterIdLst>
  <p:handoutMasterIdLst>
    <p:handoutMasterId r:id="rId122"/>
  </p:handout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470"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377" r:id="rId42"/>
    <p:sldId id="294" r:id="rId43"/>
    <p:sldId id="295" r:id="rId44"/>
    <p:sldId id="296" r:id="rId45"/>
    <p:sldId id="297" r:id="rId46"/>
    <p:sldId id="298" r:id="rId47"/>
    <p:sldId id="376" r:id="rId48"/>
    <p:sldId id="299" r:id="rId49"/>
    <p:sldId id="300" r:id="rId50"/>
    <p:sldId id="301" r:id="rId51"/>
    <p:sldId id="378" r:id="rId52"/>
    <p:sldId id="379" r:id="rId53"/>
    <p:sldId id="380" r:id="rId54"/>
    <p:sldId id="382" r:id="rId55"/>
    <p:sldId id="38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 id="340" r:id="rId95"/>
    <p:sldId id="341" r:id="rId96"/>
    <p:sldId id="342" r:id="rId97"/>
    <p:sldId id="343" r:id="rId98"/>
    <p:sldId id="344" r:id="rId99"/>
    <p:sldId id="345" r:id="rId100"/>
    <p:sldId id="346" r:id="rId101"/>
    <p:sldId id="347" r:id="rId102"/>
    <p:sldId id="348" r:id="rId103"/>
    <p:sldId id="349" r:id="rId104"/>
    <p:sldId id="350" r:id="rId105"/>
    <p:sldId id="351" r:id="rId106"/>
    <p:sldId id="352" r:id="rId107"/>
    <p:sldId id="353" r:id="rId108"/>
    <p:sldId id="354" r:id="rId109"/>
    <p:sldId id="355" r:id="rId110"/>
    <p:sldId id="356" r:id="rId111"/>
    <p:sldId id="357" r:id="rId112"/>
    <p:sldId id="358" r:id="rId113"/>
    <p:sldId id="359" r:id="rId114"/>
    <p:sldId id="467" r:id="rId115"/>
    <p:sldId id="468" r:id="rId116"/>
    <p:sldId id="469" r:id="rId117"/>
    <p:sldId id="360" r:id="rId118"/>
    <p:sldId id="361" r:id="rId119"/>
    <p:sldId id="466" r:id="rId120"/>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ed19f42-cfdf-4fd0-bd69-ec19e3ba5221}">
          <p14:sldIdLst>
            <p14:sldId id="256"/>
            <p14:sldId id="257"/>
            <p14:sldId id="258"/>
            <p14:sldId id="259"/>
          </p14:sldIdLst>
        </p14:section>
        <p14:section name="Untitled Section" id="{19968cb5-1f5d-4ace-be5f-dd0601da1e8a}">
          <p14:sldIdLst>
            <p14:sldId id="262"/>
            <p14:sldId id="263"/>
            <p14:sldId id="264"/>
            <p14:sldId id="265"/>
            <p14:sldId id="266"/>
            <p14:sldId id="267"/>
            <p14:sldId id="268"/>
            <p14:sldId id="269"/>
            <p14:sldId id="275"/>
            <p14:sldId id="276"/>
            <p14:sldId id="277"/>
            <p14:sldId id="278"/>
            <p14:sldId id="279"/>
            <p14:sldId id="281"/>
            <p14:sldId id="283"/>
            <p14:sldId id="284"/>
            <p14:sldId id="285"/>
            <p14:sldId id="286"/>
            <p14:sldId id="287"/>
            <p14:sldId id="290"/>
            <p14:sldId id="291"/>
            <p14:sldId id="292"/>
            <p14:sldId id="293"/>
            <p14:sldId id="377"/>
            <p14:sldId id="298"/>
            <p14:sldId id="376"/>
            <p14:sldId id="299"/>
            <p14:sldId id="300"/>
            <p14:sldId id="378"/>
            <p14:sldId id="379"/>
            <p14:sldId id="380"/>
            <p14:sldId id="382"/>
            <p14:sldId id="381"/>
            <p14:sldId id="302"/>
            <p14:sldId id="304"/>
            <p14:sldId id="305"/>
            <p14:sldId id="306"/>
            <p14:sldId id="307"/>
            <p14:sldId id="308"/>
            <p14:sldId id="309"/>
            <p14:sldId id="310"/>
            <p14:sldId id="311"/>
            <p14:sldId id="312"/>
            <p14:sldId id="313"/>
            <p14:sldId id="314"/>
            <p14:sldId id="315"/>
            <p14:sldId id="316"/>
            <p14:sldId id="317"/>
            <p14:sldId id="319"/>
            <p14:sldId id="320"/>
            <p14:sldId id="321"/>
            <p14:sldId id="322"/>
            <p14:sldId id="323"/>
            <p14:sldId id="324"/>
            <p14:sldId id="325"/>
            <p14:sldId id="326"/>
            <p14:sldId id="327"/>
            <p14:sldId id="328"/>
            <p14:sldId id="329"/>
            <p14:sldId id="330"/>
            <p14:sldId id="331"/>
            <p14:sldId id="332"/>
            <p14:sldId id="333"/>
            <p14:sldId id="334"/>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61"/>
            <p14:sldId id="466"/>
            <p14:sldId id="260"/>
            <p14:sldId id="270"/>
            <p14:sldId id="282"/>
            <p14:sldId id="301"/>
            <p14:sldId id="303"/>
            <p14:sldId id="467"/>
            <p14:sldId id="468"/>
            <p14:sldId id="469"/>
            <p14:sldId id="360"/>
            <p14:sldId id="359"/>
            <p14:sldId id="358"/>
            <p14:sldId id="357"/>
            <p14:sldId id="335"/>
            <p14:sldId id="318"/>
            <p14:sldId id="261"/>
            <p14:sldId id="271"/>
            <p14:sldId id="272"/>
            <p14:sldId id="470"/>
            <p14:sldId id="295"/>
            <p14:sldId id="296"/>
            <p14:sldId id="297"/>
            <p14:sldId id="294"/>
            <p14:sldId id="288"/>
            <p14:sldId id="289"/>
            <p14:sldId id="280"/>
            <p14:sldId id="273"/>
            <p14:sldId id="27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æ·±è²æ ·å¼ 1 - å¼ºè°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æ æ ·å¼ï¼æ ç½æ 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æ æ ·å¼ï¼ç½æ ¼å">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51"/>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5" Type="http://schemas.openxmlformats.org/officeDocument/2006/relationships/tableStyles" Target="tableStyles.xml"/><Relationship Id="rId124" Type="http://schemas.openxmlformats.org/officeDocument/2006/relationships/viewProps" Target="viewProps.xml"/><Relationship Id="rId123" Type="http://schemas.openxmlformats.org/officeDocument/2006/relationships/presProps" Target="presProps.xml"/><Relationship Id="rId122" Type="http://schemas.openxmlformats.org/officeDocument/2006/relationships/handoutMaster" Target="handoutMasters/handoutMaster1.xml"/><Relationship Id="rId121" Type="http://schemas.openxmlformats.org/officeDocument/2006/relationships/notesMaster" Target="notesMasters/notesMaster1.xml"/><Relationship Id="rId120" Type="http://schemas.openxmlformats.org/officeDocument/2006/relationships/slide" Target="slides/slide118.xml"/><Relationship Id="rId12" Type="http://schemas.openxmlformats.org/officeDocument/2006/relationships/slide" Target="slides/slide10.xml"/><Relationship Id="rId119" Type="http://schemas.openxmlformats.org/officeDocument/2006/relationships/slide" Target="slides/slide117.xml"/><Relationship Id="rId118" Type="http://schemas.openxmlformats.org/officeDocument/2006/relationships/slide" Target="slides/slide116.xml"/><Relationship Id="rId117" Type="http://schemas.openxmlformats.org/officeDocument/2006/relationships/slide" Target="slides/slide115.xml"/><Relationship Id="rId116" Type="http://schemas.openxmlformats.org/officeDocument/2006/relationships/slide" Target="slides/slide114.xml"/><Relationship Id="rId115" Type="http://schemas.openxmlformats.org/officeDocument/2006/relationships/slide" Target="slides/slide113.xml"/><Relationship Id="rId114" Type="http://schemas.openxmlformats.org/officeDocument/2006/relationships/slide" Target="slides/slide112.xml"/><Relationship Id="rId113" Type="http://schemas.openxmlformats.org/officeDocument/2006/relationships/slide" Target="slides/slide111.xml"/><Relationship Id="rId112" Type="http://schemas.openxmlformats.org/officeDocument/2006/relationships/slide" Target="slides/slide110.xml"/><Relationship Id="rId111" Type="http://schemas.openxmlformats.org/officeDocument/2006/relationships/slide" Target="slides/slide109.xml"/><Relationship Id="rId110" Type="http://schemas.openxmlformats.org/officeDocument/2006/relationships/slide" Target="slides/slide108.xml"/><Relationship Id="rId11" Type="http://schemas.openxmlformats.org/officeDocument/2006/relationships/slide" Target="slides/slide9.xml"/><Relationship Id="rId109" Type="http://schemas.openxmlformats.org/officeDocument/2006/relationships/slide" Target="slides/slide107.xml"/><Relationship Id="rId108" Type="http://schemas.openxmlformats.org/officeDocument/2006/relationships/slide" Target="slides/slide106.xml"/><Relationship Id="rId107" Type="http://schemas.openxmlformats.org/officeDocument/2006/relationships/slide" Target="slides/slide105.xml"/><Relationship Id="rId106" Type="http://schemas.openxmlformats.org/officeDocument/2006/relationships/slide" Target="slides/slide104.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true"/>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true"/>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true"/>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true"/>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true"/>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true"/>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true" noRot="true" noChangeAspect="true"/>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true"/>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true"/>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true"/>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true"/>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true"/>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true"/>
          </p:cNvSpPr>
          <p:nvPr>
            <p:ph type="ftr" sz="quarter" idx="11"/>
          </p:nvPr>
        </p:nvSpPr>
        <p:spPr/>
        <p:txBody>
          <a:bodyPr/>
          <a:lstStyle/>
          <a:p>
            <a:endParaRPr lang="zh-CN" altLang="en-US"/>
          </a:p>
        </p:txBody>
      </p:sp>
      <p:sp>
        <p:nvSpPr>
          <p:cNvPr id="5" name="灯片编号占位符 4"/>
          <p:cNvSpPr>
            <a:spLocks noGrp="true"/>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true"/>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true"/>
          </p:cNvSpPr>
          <p:nvPr>
            <p:ph type="title"/>
          </p:nvPr>
        </p:nvSpPr>
        <p:spPr>
          <a:xfrm>
            <a:off x="647700" y="258445"/>
            <a:ext cx="10515600" cy="1325563"/>
          </a:xfrm>
        </p:spPr>
        <p:txBody>
          <a:bodyPr anchor="ctr" anchorCtr="false">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true"/>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true"/>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true"/>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true"/>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true"/>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true"/>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true"/>
          </p:cNvSpPr>
          <p:nvPr>
            <p:ph type="ftr" sz="quarter" idx="11"/>
          </p:nvPr>
        </p:nvSpPr>
        <p:spPr/>
        <p:txBody>
          <a:bodyPr/>
          <a:lstStyle/>
          <a:p>
            <a:endParaRPr lang="zh-CN" altLang="en-US"/>
          </a:p>
        </p:txBody>
      </p:sp>
      <p:sp>
        <p:nvSpPr>
          <p:cNvPr id="7" name="灯片编号占位符 6"/>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true"/>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true"/>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true"/>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true"/>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true"/>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true"/>
          </p:cNvSpPr>
          <p:nvPr>
            <p:ph type="ftr" sz="quarter" idx="11"/>
          </p:nvPr>
        </p:nvSpPr>
        <p:spPr/>
        <p:txBody>
          <a:bodyPr/>
          <a:lstStyle/>
          <a:p>
            <a:endParaRPr lang="zh-CN" altLang="en-US"/>
          </a:p>
        </p:txBody>
      </p:sp>
      <p:sp>
        <p:nvSpPr>
          <p:cNvPr id="9" name="灯片编号占位符 8"/>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true"/>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true"/>
          </p:cNvSpPr>
          <p:nvPr>
            <p:ph type="ftr" sz="quarter" idx="11"/>
          </p:nvPr>
        </p:nvSpPr>
        <p:spPr/>
        <p:txBody>
          <a:bodyPr/>
          <a:lstStyle/>
          <a:p>
            <a:endParaRPr lang="zh-CN" altLang="en-US"/>
          </a:p>
        </p:txBody>
      </p:sp>
      <p:sp>
        <p:nvSpPr>
          <p:cNvPr id="5" name="灯片编号占位符 4"/>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true"/>
          </p:cNvSpPr>
          <p:nvPr>
            <p:ph type="ftr" sz="quarter" idx="11"/>
          </p:nvPr>
        </p:nvSpPr>
        <p:spPr/>
        <p:txBody>
          <a:bodyPr/>
          <a:lstStyle/>
          <a:p>
            <a:endParaRPr lang="zh-CN" altLang="en-US"/>
          </a:p>
        </p:txBody>
      </p:sp>
      <p:sp>
        <p:nvSpPr>
          <p:cNvPr id="4" name="灯片编号占位符 3"/>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true"/>
          </p:cNvSpPr>
          <p:nvPr>
            <p:ph type="title"/>
          </p:nvPr>
        </p:nvSpPr>
        <p:spPr>
          <a:xfrm>
            <a:off x="646747" y="127000"/>
            <a:ext cx="4165200" cy="1600200"/>
          </a:xfrm>
        </p:spPr>
        <p:txBody>
          <a:bodyPr anchor="ctr" anchorCtr="false">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true" noChangeAspect="true"/>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true"/>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true"/>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true"/>
          </p:cNvSpPr>
          <p:nvPr>
            <p:ph type="ftr" sz="quarter" idx="11"/>
          </p:nvPr>
        </p:nvSpPr>
        <p:spPr/>
        <p:txBody>
          <a:bodyPr/>
          <a:lstStyle/>
          <a:p>
            <a:endParaRPr lang="zh-CN" altLang="en-US" dirty="0"/>
          </a:p>
        </p:txBody>
      </p:sp>
      <p:sp>
        <p:nvSpPr>
          <p:cNvPr id="7" name="灯片编号占位符 6"/>
          <p:cNvSpPr>
            <a:spLocks noGrp="true"/>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true"/>
          <p:cNvCxnSpPr/>
          <p:nvPr userDrawn="true"/>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true"/>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true"/>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true"/>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nvPr>
        </p:nvSpPr>
        <p:spPr/>
        <p:txBody>
          <a:bodyPr/>
          <a:lstStyle/>
          <a:p>
            <a:endParaRPr lang="zh-CN" altLang="en-US"/>
          </a:p>
        </p:txBody>
      </p:sp>
      <p:sp>
        <p:nvSpPr>
          <p:cNvPr id="6" name="灯片编号占位符 5"/>
          <p:cNvSpPr>
            <a:spLocks noGrp="true"/>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true"/>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true"/>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true"/>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true"/>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13.126.121.253/products/details.php?p_id=2" TargetMode="Externa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ecuritywarrior9.blogspot.com/2018/01/vulnerability-in-wonder-cms-leading-to.html" TargetMode="Externa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35.154.118.58/search/search.php" TargetMode="Externa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www.owasp.org/index.php/Improper_Error_Handling" TargetMode="Externa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13.126.121.253/profile/16/edit/" TargetMode="External"/></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6.png"/><Relationship Id="rId1" Type="http://schemas.openxmlformats.org/officeDocument/2006/relationships/image" Target="../media/image55.png"/></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8.png"/><Relationship Id="rId1" Type="http://schemas.openxmlformats.org/officeDocument/2006/relationships/image" Target="../media/image57.png"/></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0.png"/><Relationship Id="rId1" Type="http://schemas.openxmlformats.org/officeDocument/2006/relationships/image" Target="../media/image59.png"/></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2.png"/><Relationship Id="rId1" Type="http://schemas.openxmlformats.org/officeDocument/2006/relationships/image" Target="../media/image61.pn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www.owasp.org/index.php/Unvalidated_Input" TargetMode="External"/><Relationship Id="rId1" Type="http://schemas.openxmlformats.org/officeDocument/2006/relationships/hyperlink" Target="http://projects.webappsec.org/w/page/13246933/Improper%20Input%20Handling"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www.owasp.org/index.php/SQL_Injection" TargetMode="Externa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13.232.3.22/profile/2/edit/" TargetMode="External"/><Relationship Id="rId1" Type="http://schemas.openxmlformats.org/officeDocument/2006/relationships/hyperlink" Target="http://13.233.148.87/products.php?cat=1%27unionselectdatabase()%2Cversion()%2Cdatabase()%2Cdatabase()%2Cversion()%2Cversion()%2Cversion()" TargetMode="Externa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13.233.148.87/reset_password/admin.php" TargetMode="Externa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15.206.125.83/cart/cart.php" TargetMode="Externa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13.232.3.22/profile/2/edit/" TargetMode="External"/><Relationship Id="rId1" Type="http://schemas.openxmlformats.org/officeDocument/2006/relationships/hyperlink" Target="http://13.233.99.147/reset_password/customer.php" TargetMode="Externa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13.232.3.22/cart/cart.php"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13.232.3.22/" TargetMode="External"/><Relationship Id="rId1" Type="http://schemas.openxmlformats.org/officeDocument/2006/relationships/hyperlink" Target="http://13.233.148.87/admin31/console.php" TargetMode="Externa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13.232.3.22/profile/2/edit/" TargetMode="External"/><Relationship Id="rId1" Type="http://schemas.openxmlformats.org/officeDocument/2006/relationships/hyperlink" Target="http://13.232.3.22/products/details.php?p_id=2" TargetMode="Externa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13.232.3.22/profile/2/edit/" TargetMode="External"/><Relationship Id="rId1" Type="http://schemas.openxmlformats.org/officeDocument/2006/relationships/hyperlink" Target="http://13.232.3.22/products/details.php?p_id=2" TargetMode="Externa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13.126.121.253/" TargetMode="Externa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52.66.198.61/wondercms/" TargetMode="External"/><Relationship Id="rId1" Type="http://schemas.openxmlformats.org/officeDocument/2006/relationships/hyperlink" Target="http://13.126.121.253/login/seller.php" TargetMode="Externa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8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5.png"/><Relationship Id="rId2" Type="http://schemas.microsoft.com/office/2007/relationships/media" Target="/home/kali/Documents/original%20internshal/13.Cross%20Site%20Request%20Forgrey/1/PoC.mp4" TargetMode="External"/><Relationship Id="rId1" Type="http://schemas.openxmlformats.org/officeDocument/2006/relationships/video" Target="/home/kali/Documents/original%20internshal/13.Cross%20Site%20Request%20Forgrey/1/PoC.mp4" TargetMode="External"/></Relationships>
</file>

<file path=ppt/slides/_rels/slide8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6.png"/><Relationship Id="rId2" Type="http://schemas.microsoft.com/office/2007/relationships/media" Target="/home/kali/Documents/original%20internshal/13.Cross%20Site%20Request%20Forgrey/3/PoC.mp4" TargetMode="External"/><Relationship Id="rId1" Type="http://schemas.openxmlformats.org/officeDocument/2006/relationships/video" Target="/home/kali/Documents/original%20internshal/13.Cross%20Site%20Request%20Forgrey/3/PoC.mp4"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13.232.3.22/orders/orders.php?customer=3" TargetMode="External"/><Relationship Id="rId1" Type="http://schemas.openxmlformats.org/officeDocument/2006/relationships/hyperlink" Target="http://13.232.3.22/orders/orders.php?customer=2" TargetMode="External"/></Relationships>
</file>

<file path=ppt/slides/_rels/slide8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hyperlink" Target="http://13.232.3.22/orders/orders.php?customer=14" TargetMode="External"/><Relationship Id="rId4" Type="http://schemas.openxmlformats.org/officeDocument/2006/relationships/hyperlink" Target="http://13.232.3.22/orders/orders.php?customer=8" TargetMode="External"/><Relationship Id="rId3" Type="http://schemas.openxmlformats.org/officeDocument/2006/relationships/hyperlink" Target="http://13.232.3.22/orders/orders.php?customer=5" TargetMode="External"/><Relationship Id="rId2" Type="http://schemas.openxmlformats.org/officeDocument/2006/relationships/hyperlink" Target="http://13.232.3.22/orders/orders.php?customer=13" TargetMode="External"/><Relationship Id="rId1" Type="http://schemas.openxmlformats.org/officeDocument/2006/relationships/hyperlink" Target="http://13.232.3.22/orders/orders.php?customer=2" TargetMode="Externa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13.232.3.22/profile/3/edit/" TargetMode="External"/><Relationship Id="rId1" Type="http://schemas.openxmlformats.org/officeDocument/2006/relationships/hyperlink" Target="http://13.232.3.22/profile/2/edit/" TargetMode="Externa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hyperlink" Target="http://13.232.3.22/profile/2/edit/" TargetMode="Externa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hyperlink" Target="http://13.233.148.87/products.php?cat=1%27unionselectdatabase()%2Cversion()%2Cdatabase()%2Cdatabase()%2Cversion()%2Cversion()%2Cversion()" TargetMode="Externa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www.owasp.org/index.php/Top_10_2013-A4-Insecure_Direct_Object_References" TargetMode="External"/><Relationship Id="rId1" Type="http://schemas.openxmlformats.org/officeDocument/2006/relationships/hyperlink" Target="http://www.owasp.org/index.php/Insecure_Configuration_Management" TargetMode="External"/></Relationships>
</file>

<file path=ppt/slides/_rels/slide9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13.126.121.253/userlist.txt" TargetMode="External"/><Relationship Id="rId3" Type="http://schemas.openxmlformats.org/officeDocument/2006/relationships/hyperlink" Target="http://35.154.142.220/composer.json" TargetMode="External"/><Relationship Id="rId2" Type="http://schemas.openxmlformats.org/officeDocument/2006/relationships/hyperlink" Target="http://35.154.142.220/composer.lock" TargetMode="External"/><Relationship Id="rId1" Type="http://schemas.openxmlformats.org/officeDocument/2006/relationships/hyperlink" Target="http://13.233.99.47/phpinfo.php" TargetMode="Externa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hyperlink" Target="http://13.233.99.47/phpinfo.php" TargetMode="Externa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0.png"/><Relationship Id="rId1" Type="http://schemas.openxmlformats.org/officeDocument/2006/relationships/image" Target="../media/image49.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www.netsparker.com/web-vulnerability-scanner/vulnerabilities/information-" TargetMode="External"/><Relationship Id="rId1" Type="http://schemas.openxmlformats.org/officeDocument/2006/relationships/hyperlink" Target="http://www.netsparker.com/blog/web-security/information-disclosure-issues-attack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2" descr="https://internshala.com/static/images/common/internshala_logo.png"/>
          <p:cNvPicPr>
            <a:picLocks noChangeAspect="true" noChangeArrowheads="true"/>
          </p:cNvPicPr>
          <p:nvPr/>
        </p:nvPicPr>
        <p:blipFill>
          <a:blip r:embed="rId1">
            <a:extLst>
              <a:ext uri="{28A0092B-C50C-407E-A947-70E740481C1C}">
                <a14:useLocalDpi xmlns:a14="http://schemas.microsoft.com/office/drawing/2010/main" val="false"/>
              </a:ext>
            </a:extLst>
          </a:blip>
          <a:srcRect/>
          <a:stretch>
            <a:fillRect/>
          </a:stretch>
        </p:blipFill>
        <p:spPr bwMode="auto">
          <a:xfrm>
            <a:off x="3635236" y="730658"/>
            <a:ext cx="5041413" cy="1734246"/>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p:cNvSpPr>
            <a:spLocks noGrp="true"/>
          </p:cNvSpPr>
          <p:nvPr>
            <p:ph type="body" idx="1"/>
          </p:nvPr>
        </p:nvSpPr>
        <p:spPr>
          <a:xfrm>
            <a:off x="731520" y="2890520"/>
            <a:ext cx="10848975" cy="2144395"/>
          </a:xfrm>
        </p:spPr>
        <p:txBody>
          <a:bodyPr>
            <a:noAutofit/>
          </a:bodyPr>
          <a:p>
            <a:pPr algn="ctr"/>
            <a:r>
              <a:rPr lang="en-US" sz="7200" b="1" dirty="0">
                <a:solidFill>
                  <a:schemeClr val="tx1">
                    <a:lumMod val="85000"/>
                    <a:lumOff val="15000"/>
                  </a:schemeClr>
                </a:solidFill>
                <a:latin typeface="+mj-lt"/>
              </a:rPr>
              <a:t>Lifestyle Store</a:t>
            </a:r>
            <a:endParaRPr lang="en-US" sz="7200" b="1" dirty="0">
              <a:solidFill>
                <a:schemeClr val="tx1">
                  <a:lumMod val="85000"/>
                  <a:lumOff val="15000"/>
                </a:schemeClr>
              </a:solidFill>
              <a:latin typeface="+mj-lt"/>
            </a:endParaRPr>
          </a:p>
          <a:p>
            <a:pPr algn="ctr"/>
            <a:r>
              <a:rPr lang="en-US" altLang="en-IN" b="1" dirty="0">
                <a:solidFill>
                  <a:schemeClr val="tx1">
                    <a:lumMod val="85000"/>
                    <a:lumOff val="15000"/>
                  </a:schemeClr>
                </a:solidFill>
                <a:latin typeface="+mj-lt"/>
              </a:rPr>
              <a:t>A Pen</a:t>
            </a:r>
            <a:r>
              <a:rPr lang="en-US" altLang="en-US" b="1" dirty="0">
                <a:solidFill>
                  <a:schemeClr val="tx1">
                    <a:lumMod val="85000"/>
                    <a:lumOff val="15000"/>
                  </a:schemeClr>
                </a:solidFill>
                <a:latin typeface="+mj-lt"/>
              </a:rPr>
              <a:t>testing</a:t>
            </a:r>
            <a:r>
              <a:rPr lang="en-US" altLang="en-IN" b="1" dirty="0">
                <a:solidFill>
                  <a:schemeClr val="tx1">
                    <a:lumMod val="85000"/>
                    <a:lumOff val="15000"/>
                  </a:schemeClr>
                </a:solidFill>
                <a:latin typeface="+mj-lt"/>
              </a:rPr>
              <a:t> detailed report</a:t>
            </a:r>
            <a:endParaRPr lang="en-US" altLang="en-IN" b="1" dirty="0">
              <a:solidFill>
                <a:schemeClr val="tx1">
                  <a:lumMod val="85000"/>
                  <a:lumOff val="15000"/>
                </a:schemeClr>
              </a:solidFill>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object 3"/>
          <p:cNvSpPr txBox="true"/>
          <p:nvPr/>
        </p:nvSpPr>
        <p:spPr>
          <a:xfrm>
            <a:off x="112395" y="91440"/>
            <a:ext cx="5077460" cy="6811010"/>
          </a:xfrm>
          <a:prstGeom prst="rect">
            <a:avLst/>
          </a:prstGeom>
        </p:spPr>
        <p:txBody>
          <a:bodyPr vert="horz" wrap="square" lIns="0" tIns="17145" rIns="0" bIns="0" rtlCol="0">
            <a:spAutoFit/>
          </a:bodyPr>
          <a:p>
            <a:pPr marL="238760" indent="-188595">
              <a:lnSpc>
                <a:spcPct val="100000"/>
              </a:lnSpc>
              <a:spcBef>
                <a:spcPts val="135"/>
              </a:spcBef>
              <a:buFont typeface="Arial"/>
              <a:buChar char="•"/>
              <a:tabLst>
                <a:tab pos="239395" algn="l"/>
              </a:tabLst>
            </a:pPr>
            <a:r>
              <a:rPr sz="2600" b="1" spc="20" dirty="0">
                <a:solidFill>
                  <a:srgbClr val="FF0000"/>
                </a:solidFill>
                <a:latin typeface="Carlito"/>
                <a:cs typeface="Carlito"/>
              </a:rPr>
              <a:t>No </a:t>
            </a:r>
            <a:r>
              <a:rPr sz="2600" b="1" spc="10" dirty="0">
                <a:solidFill>
                  <a:srgbClr val="FF0000"/>
                </a:solidFill>
                <a:latin typeface="Carlito"/>
                <a:cs typeface="Carlito"/>
              </a:rPr>
              <a:t>of databases:</a:t>
            </a:r>
            <a:r>
              <a:rPr sz="2600" b="1" spc="-25" dirty="0">
                <a:solidFill>
                  <a:srgbClr val="FF0000"/>
                </a:solidFill>
                <a:latin typeface="Carlito"/>
                <a:cs typeface="Carlito"/>
              </a:rPr>
              <a:t> </a:t>
            </a:r>
            <a:r>
              <a:rPr sz="2600" b="1" spc="15" dirty="0">
                <a:solidFill>
                  <a:srgbClr val="FF0000"/>
                </a:solidFill>
                <a:latin typeface="Carlito"/>
                <a:cs typeface="Carlito"/>
              </a:rPr>
              <a:t>2</a:t>
            </a:r>
            <a:endParaRPr sz="2600" b="1">
              <a:latin typeface="Carlito"/>
              <a:cs typeface="Carlito"/>
            </a:endParaRPr>
          </a:p>
          <a:p>
            <a:pPr marL="615950" lvl="1" indent="-189230">
              <a:lnSpc>
                <a:spcPct val="100000"/>
              </a:lnSpc>
              <a:spcBef>
                <a:spcPts val="10"/>
              </a:spcBef>
              <a:buFont typeface="Arial"/>
              <a:buChar char="•"/>
              <a:tabLst>
                <a:tab pos="616585" algn="l"/>
              </a:tabLst>
            </a:pPr>
            <a:r>
              <a:rPr sz="2600" b="1" spc="10" dirty="0">
                <a:latin typeface="Carlito"/>
                <a:cs typeface="Carlito"/>
              </a:rPr>
              <a:t>information_schema</a:t>
            </a:r>
            <a:endParaRPr sz="2600" b="1">
              <a:latin typeface="Carlito"/>
              <a:cs typeface="Carlito"/>
            </a:endParaRPr>
          </a:p>
          <a:p>
            <a:pPr marL="615950" lvl="1" indent="-189230">
              <a:lnSpc>
                <a:spcPct val="100000"/>
              </a:lnSpc>
              <a:spcBef>
                <a:spcPts val="5"/>
              </a:spcBef>
              <a:buFont typeface="Arial"/>
              <a:buChar char="•"/>
              <a:tabLst>
                <a:tab pos="616585" algn="l"/>
              </a:tabLst>
            </a:pPr>
            <a:r>
              <a:rPr sz="2600" b="1" spc="10" dirty="0">
                <a:latin typeface="Carlito"/>
                <a:cs typeface="Carlito"/>
              </a:rPr>
              <a:t>hacking_training_project</a:t>
            </a:r>
            <a:endParaRPr sz="2600" b="1">
              <a:latin typeface="Carlito"/>
              <a:cs typeface="Carlito"/>
            </a:endParaRPr>
          </a:p>
          <a:p>
            <a:pPr lvl="1">
              <a:lnSpc>
                <a:spcPct val="100000"/>
              </a:lnSpc>
              <a:buFont typeface="Arial"/>
              <a:buChar char="•"/>
            </a:pPr>
            <a:endParaRPr sz="3100" b="1">
              <a:latin typeface="Carlito"/>
              <a:cs typeface="Carlito"/>
            </a:endParaRPr>
          </a:p>
          <a:p>
            <a:pPr marL="238760" indent="-188595">
              <a:lnSpc>
                <a:spcPct val="100000"/>
              </a:lnSpc>
              <a:buFont typeface="Arial"/>
              <a:buChar char="•"/>
              <a:tabLst>
                <a:tab pos="239395" algn="l"/>
              </a:tabLst>
            </a:pPr>
            <a:r>
              <a:rPr sz="2600" b="1" spc="20" dirty="0">
                <a:solidFill>
                  <a:srgbClr val="FF0000"/>
                </a:solidFill>
                <a:latin typeface="Carlito"/>
                <a:cs typeface="Carlito"/>
              </a:rPr>
              <a:t>No </a:t>
            </a:r>
            <a:r>
              <a:rPr sz="2600" b="1" spc="10" dirty="0">
                <a:solidFill>
                  <a:srgbClr val="FF0000"/>
                </a:solidFill>
                <a:latin typeface="Carlito"/>
                <a:cs typeface="Carlito"/>
              </a:rPr>
              <a:t>of </a:t>
            </a:r>
            <a:r>
              <a:rPr sz="2600" b="1" spc="5" dirty="0">
                <a:solidFill>
                  <a:srgbClr val="FF0000"/>
                </a:solidFill>
                <a:latin typeface="Carlito"/>
                <a:cs typeface="Carlito"/>
              </a:rPr>
              <a:t>tables </a:t>
            </a:r>
            <a:r>
              <a:rPr sz="2600" b="1" spc="10" dirty="0">
                <a:solidFill>
                  <a:srgbClr val="FF0000"/>
                </a:solidFill>
                <a:latin typeface="Carlito"/>
                <a:cs typeface="Carlito"/>
              </a:rPr>
              <a:t>in </a:t>
            </a:r>
            <a:r>
              <a:rPr sz="2600" b="1" spc="15" dirty="0">
                <a:solidFill>
                  <a:srgbClr val="FF0000"/>
                </a:solidFill>
                <a:latin typeface="Carlito"/>
                <a:cs typeface="Carlito"/>
              </a:rPr>
              <a:t>SQL_Injection_V3:</a:t>
            </a:r>
            <a:r>
              <a:rPr sz="2600" b="1" spc="-60" dirty="0">
                <a:solidFill>
                  <a:srgbClr val="FF0000"/>
                </a:solidFill>
                <a:latin typeface="Carlito"/>
                <a:cs typeface="Carlito"/>
              </a:rPr>
              <a:t> </a:t>
            </a:r>
            <a:r>
              <a:rPr sz="2600" b="1" spc="15" dirty="0">
                <a:solidFill>
                  <a:srgbClr val="FF0000"/>
                </a:solidFill>
                <a:latin typeface="Carlito"/>
                <a:cs typeface="Carlito"/>
              </a:rPr>
              <a:t>10</a:t>
            </a:r>
            <a:endParaRPr sz="2600" b="1">
              <a:latin typeface="Carlito"/>
              <a:cs typeface="Carlito"/>
            </a:endParaRPr>
          </a:p>
          <a:p>
            <a:pPr marL="615950" lvl="1" indent="-189230">
              <a:lnSpc>
                <a:spcPct val="100000"/>
              </a:lnSpc>
              <a:spcBef>
                <a:spcPts val="245"/>
              </a:spcBef>
              <a:buFont typeface="Arial"/>
              <a:buChar char="•"/>
              <a:tabLst>
                <a:tab pos="616585" algn="l"/>
              </a:tabLst>
            </a:pPr>
            <a:r>
              <a:rPr lang="en-US" sz="2600" b="1">
                <a:latin typeface="Carlito"/>
                <a:cs typeface="Carlito"/>
              </a:rPr>
              <a:t>brands</a:t>
            </a:r>
            <a:endParaRPr sz="2600" b="1">
              <a:latin typeface="Carlito"/>
              <a:cs typeface="Carlito"/>
            </a:endParaRPr>
          </a:p>
          <a:p>
            <a:pPr marL="615950" lvl="1" indent="-189230">
              <a:lnSpc>
                <a:spcPct val="100000"/>
              </a:lnSpc>
              <a:spcBef>
                <a:spcPts val="245"/>
              </a:spcBef>
              <a:buFont typeface="Arial"/>
              <a:buChar char="•"/>
              <a:tabLst>
                <a:tab pos="616585" algn="l"/>
              </a:tabLst>
            </a:pPr>
            <a:r>
              <a:rPr lang="en-US" sz="2600" b="1">
                <a:latin typeface="Carlito"/>
                <a:cs typeface="Carlito"/>
              </a:rPr>
              <a:t>cart_items</a:t>
            </a:r>
            <a:endParaRPr sz="2600" b="1">
              <a:latin typeface="Carlito"/>
              <a:cs typeface="Carlito"/>
            </a:endParaRPr>
          </a:p>
          <a:p>
            <a:pPr marL="615950" lvl="1" indent="-189230">
              <a:lnSpc>
                <a:spcPct val="100000"/>
              </a:lnSpc>
              <a:spcBef>
                <a:spcPts val="245"/>
              </a:spcBef>
              <a:buFont typeface="Arial"/>
              <a:buChar char="•"/>
              <a:tabLst>
                <a:tab pos="616585" algn="l"/>
              </a:tabLst>
            </a:pPr>
            <a:r>
              <a:rPr lang="en-US" sz="2600" b="1">
                <a:latin typeface="Carlito"/>
                <a:cs typeface="Carlito"/>
              </a:rPr>
              <a:t>categories</a:t>
            </a:r>
            <a:endParaRPr sz="2600" b="1">
              <a:latin typeface="Carlito"/>
              <a:cs typeface="Carlito"/>
            </a:endParaRPr>
          </a:p>
          <a:p>
            <a:pPr marL="615950" lvl="1" indent="-189230">
              <a:lnSpc>
                <a:spcPct val="100000"/>
              </a:lnSpc>
              <a:spcBef>
                <a:spcPts val="245"/>
              </a:spcBef>
              <a:buFont typeface="Arial"/>
              <a:buChar char="•"/>
              <a:tabLst>
                <a:tab pos="616585" algn="l"/>
              </a:tabLst>
            </a:pPr>
            <a:r>
              <a:rPr lang="en-US" sz="2600" b="1" spc="5" dirty="0">
                <a:latin typeface="Carlito"/>
                <a:cs typeface="Carlito"/>
              </a:rPr>
              <a:t>customers</a:t>
            </a:r>
            <a:endParaRPr lang="en-US" sz="2600" b="1" spc="5" dirty="0">
              <a:latin typeface="Carlito"/>
              <a:cs typeface="Carlito"/>
            </a:endParaRPr>
          </a:p>
          <a:p>
            <a:pPr marL="615950" lvl="1" indent="-189230">
              <a:lnSpc>
                <a:spcPct val="100000"/>
              </a:lnSpc>
              <a:spcBef>
                <a:spcPts val="245"/>
              </a:spcBef>
              <a:buFont typeface="Arial"/>
              <a:buChar char="•"/>
              <a:tabLst>
                <a:tab pos="616585" algn="l"/>
              </a:tabLst>
            </a:pPr>
            <a:r>
              <a:rPr lang="en-US" sz="2600" b="1">
                <a:latin typeface="Carlito"/>
                <a:cs typeface="Carlito"/>
              </a:rPr>
              <a:t>order_items</a:t>
            </a:r>
            <a:endParaRPr sz="2600" b="1">
              <a:latin typeface="Carlito"/>
              <a:cs typeface="Carlito"/>
            </a:endParaRPr>
          </a:p>
          <a:p>
            <a:pPr marL="615950" lvl="1" indent="-189230">
              <a:lnSpc>
                <a:spcPct val="100000"/>
              </a:lnSpc>
              <a:spcBef>
                <a:spcPts val="245"/>
              </a:spcBef>
              <a:buFont typeface="Arial"/>
              <a:buChar char="•"/>
              <a:tabLst>
                <a:tab pos="616585" algn="l"/>
              </a:tabLst>
            </a:pPr>
            <a:r>
              <a:rPr lang="en-US" sz="2600" b="1">
                <a:latin typeface="Carlito"/>
                <a:cs typeface="Carlito"/>
              </a:rPr>
              <a:t>orders</a:t>
            </a:r>
            <a:endParaRPr sz="2600" b="1">
              <a:latin typeface="Carlito"/>
              <a:cs typeface="Carlito"/>
            </a:endParaRPr>
          </a:p>
          <a:p>
            <a:pPr marL="615950" lvl="1" indent="-189230">
              <a:lnSpc>
                <a:spcPct val="100000"/>
              </a:lnSpc>
              <a:spcBef>
                <a:spcPts val="240"/>
              </a:spcBef>
              <a:buFont typeface="Arial"/>
              <a:buChar char="•"/>
              <a:tabLst>
                <a:tab pos="616585" algn="l"/>
              </a:tabLst>
            </a:pPr>
            <a:r>
              <a:rPr sz="2600" b="1" spc="5" dirty="0">
                <a:latin typeface="Carlito"/>
                <a:cs typeface="Carlito"/>
              </a:rPr>
              <a:t>product_reviews</a:t>
            </a:r>
            <a:endParaRPr sz="2600" b="1">
              <a:latin typeface="Carlito"/>
              <a:cs typeface="Carlito"/>
            </a:endParaRPr>
          </a:p>
          <a:p>
            <a:pPr marL="615950" lvl="1" indent="-189230">
              <a:lnSpc>
                <a:spcPct val="100000"/>
              </a:lnSpc>
              <a:spcBef>
                <a:spcPts val="245"/>
              </a:spcBef>
              <a:buFont typeface="Arial"/>
              <a:buChar char="•"/>
              <a:tabLst>
                <a:tab pos="616585" algn="l"/>
              </a:tabLst>
            </a:pPr>
            <a:r>
              <a:rPr sz="2600" b="1" spc="10" dirty="0">
                <a:latin typeface="Carlito"/>
                <a:cs typeface="Carlito"/>
              </a:rPr>
              <a:t>products</a:t>
            </a:r>
            <a:endParaRPr sz="2600" b="1">
              <a:latin typeface="Carlito"/>
              <a:cs typeface="Carlito"/>
            </a:endParaRPr>
          </a:p>
          <a:p>
            <a:pPr marL="615950" lvl="1" indent="-189230">
              <a:lnSpc>
                <a:spcPct val="100000"/>
              </a:lnSpc>
              <a:spcBef>
                <a:spcPts val="245"/>
              </a:spcBef>
              <a:buFont typeface="Arial"/>
              <a:buChar char="•"/>
              <a:tabLst>
                <a:tab pos="616585" algn="l"/>
              </a:tabLst>
            </a:pPr>
            <a:r>
              <a:rPr sz="2600" b="1" dirty="0">
                <a:latin typeface="Carlito"/>
                <a:cs typeface="Carlito"/>
              </a:rPr>
              <a:t>sellers</a:t>
            </a:r>
            <a:endParaRPr sz="2600" b="1">
              <a:latin typeface="Carlito"/>
              <a:cs typeface="Carlito"/>
            </a:endParaRPr>
          </a:p>
          <a:p>
            <a:pPr marL="615950" lvl="1" indent="-189230">
              <a:lnSpc>
                <a:spcPct val="100000"/>
              </a:lnSpc>
              <a:spcBef>
                <a:spcPts val="245"/>
              </a:spcBef>
              <a:buFont typeface="Arial"/>
              <a:buChar char="•"/>
              <a:tabLst>
                <a:tab pos="616585" algn="l"/>
              </a:tabLst>
            </a:pPr>
            <a:r>
              <a:rPr sz="2600" b="1" spc="5" dirty="0">
                <a:latin typeface="Carlito"/>
                <a:cs typeface="Carlito"/>
              </a:rPr>
              <a:t>users</a:t>
            </a:r>
            <a:endParaRPr sz="2600" b="1">
              <a:latin typeface="Carlito"/>
              <a:cs typeface="Carlito"/>
            </a:endParaRPr>
          </a:p>
        </p:txBody>
      </p:sp>
      <p:pic>
        <p:nvPicPr>
          <p:cNvPr id="5" name="Picture 4" descr="img3"/>
          <p:cNvPicPr>
            <a:picLocks noChangeAspect="true"/>
          </p:cNvPicPr>
          <p:nvPr/>
        </p:nvPicPr>
        <p:blipFill>
          <a:blip r:embed="rId1"/>
          <a:stretch>
            <a:fillRect/>
          </a:stretch>
        </p:blipFill>
        <p:spPr>
          <a:xfrm>
            <a:off x="5551170" y="1076960"/>
            <a:ext cx="6334125" cy="5067300"/>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true"/>
          </p:cNvSpPr>
          <p:nvPr>
            <p:ph type="title"/>
          </p:nvPr>
        </p:nvSpPr>
        <p:spPr>
          <a:xfrm>
            <a:off x="-38100" y="-255905"/>
            <a:ext cx="10515600" cy="1325563"/>
          </a:xfrm>
        </p:spPr>
        <p:txBody>
          <a:bodyPr>
            <a:scene3d>
              <a:camera prst="orthographicFront"/>
              <a:lightRig rig="threePt" dir="t"/>
            </a:scene3d>
          </a:bodyPr>
          <a:p>
            <a:r>
              <a:rPr lang="en-US" altLang="en-US">
                <a:solidFill>
                  <a:schemeClr val="tx1"/>
                </a:solidFill>
                <a:effectLst>
                  <a:outerShdw blurRad="38100" dist="19050" dir="2700000" algn="tl" rotWithShape="0">
                    <a:schemeClr val="dk1">
                      <a:alpha val="40000"/>
                    </a:schemeClr>
                  </a:outerShdw>
                </a:effectLst>
              </a:rPr>
              <a:t>16.Unnecessary details about sellers</a:t>
            </a:r>
            <a:endParaRPr lang="en-US" altLang="en-US">
              <a:solidFill>
                <a:schemeClr val="tx1"/>
              </a:solidFill>
              <a:effectLst>
                <a:outerShdw blurRad="38100" dist="19050" dir="2700000" algn="tl" rotWithShape="0">
                  <a:schemeClr val="dk1">
                    <a:alpha val="40000"/>
                  </a:schemeClr>
                </a:outerShdw>
              </a:effectLst>
            </a:endParaRPr>
          </a:p>
        </p:txBody>
      </p:sp>
      <p:graphicFrame>
        <p:nvGraphicFramePr>
          <p:cNvPr id="4" name="object 3"/>
          <p:cNvGraphicFramePr>
            <a:graphicFrameLocks noGrp="true"/>
          </p:cNvGraphicFramePr>
          <p:nvPr>
            <p:ph idx="1"/>
          </p:nvPr>
        </p:nvGraphicFramePr>
        <p:xfrm>
          <a:off x="552450" y="1069975"/>
          <a:ext cx="11010265" cy="5053965"/>
        </p:xfrm>
        <a:graphic>
          <a:graphicData uri="http://schemas.openxmlformats.org/drawingml/2006/table">
            <a:tbl>
              <a:tblPr firstRow="true" bandRow="true">
                <a:tableStyleId>{2D5ABB26-0587-4C30-8999-92F81FD0307C}</a:tableStyleId>
              </a:tblPr>
              <a:tblGrid>
                <a:gridCol w="2658110"/>
                <a:gridCol w="8352155"/>
              </a:tblGrid>
              <a:tr h="992505">
                <a:tc gridSpan="2">
                  <a:txBody>
                    <a:bodyPr/>
                    <a:p>
                      <a:pPr>
                        <a:lnSpc>
                          <a:spcPct val="100000"/>
                        </a:lnSpc>
                      </a:pPr>
                      <a:endParaRPr sz="3200" b="1">
                        <a:latin typeface="Times New Roman"/>
                        <a:cs typeface="Times New Roman"/>
                      </a:endParaRPr>
                    </a:p>
                  </a:txBody>
                  <a:tcPr marL="0" marR="0" marT="0" marB="0">
                    <a:lnB w="12700">
                      <a:solidFill>
                        <a:srgbClr val="000000"/>
                      </a:solidFill>
                      <a:prstDash val="solid"/>
                    </a:lnB>
                    <a:solidFill>
                      <a:srgbClr val="5B9BD5"/>
                    </a:solidFill>
                  </a:tcPr>
                </a:tc>
                <a:tc hMerge="true">
                  <a:tcPr marL="0" marR="0" marT="0" marB="0"/>
                </a:tc>
              </a:tr>
              <a:tr h="1479550">
                <a:tc>
                  <a:txBody>
                    <a:bodyPr/>
                    <a:p>
                      <a:pPr>
                        <a:lnSpc>
                          <a:spcPct val="100000"/>
                        </a:lnSpc>
                      </a:pPr>
                      <a:endParaRPr sz="3200" b="1">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solidFill>
                      <a:srgbClr val="FFD932"/>
                    </a:solidFill>
                  </a:tcPr>
                </a:tc>
                <a:tc>
                  <a:txBody>
                    <a:bodyPr/>
                    <a:p>
                      <a:pPr marL="39370" marR="105410">
                        <a:lnSpc>
                          <a:spcPct val="102000"/>
                        </a:lnSpc>
                        <a:spcBef>
                          <a:spcPts val="820"/>
                        </a:spcBef>
                        <a:tabLst>
                          <a:tab pos="7051040" algn="l"/>
                        </a:tabLst>
                      </a:pPr>
                      <a:r>
                        <a:rPr sz="2950" b="1" spc="5" dirty="0">
                          <a:latin typeface="Carlito"/>
                          <a:cs typeface="Carlito"/>
                        </a:rPr>
                        <a:t>Below </a:t>
                      </a:r>
                      <a:r>
                        <a:rPr sz="2950" b="1" dirty="0">
                          <a:latin typeface="Carlito"/>
                          <a:cs typeface="Carlito"/>
                        </a:rPr>
                        <a:t>mentioned </a:t>
                      </a:r>
                      <a:r>
                        <a:rPr sz="2950" b="1" spc="5" dirty="0">
                          <a:latin typeface="Carlito"/>
                          <a:cs typeface="Carlito"/>
                        </a:rPr>
                        <a:t>URL </a:t>
                      </a:r>
                      <a:r>
                        <a:rPr sz="2950" b="1" dirty="0">
                          <a:latin typeface="Carlito"/>
                          <a:cs typeface="Carlito"/>
                        </a:rPr>
                        <a:t>gives</a:t>
                      </a:r>
                      <a:r>
                        <a:rPr sz="2950" b="1" spc="60" dirty="0">
                          <a:latin typeface="Carlito"/>
                          <a:cs typeface="Carlito"/>
                        </a:rPr>
                        <a:t> </a:t>
                      </a:r>
                      <a:r>
                        <a:rPr sz="2950" b="1" spc="5" dirty="0">
                          <a:latin typeface="Carlito"/>
                          <a:cs typeface="Carlito"/>
                        </a:rPr>
                        <a:t>the</a:t>
                      </a:r>
                      <a:r>
                        <a:rPr sz="2950" b="1" spc="15" dirty="0">
                          <a:latin typeface="Carlito"/>
                          <a:cs typeface="Carlito"/>
                        </a:rPr>
                        <a:t> </a:t>
                      </a:r>
                      <a:r>
                        <a:rPr sz="2950" b="1" spc="5" dirty="0">
                          <a:latin typeface="Carlito"/>
                          <a:cs typeface="Carlito"/>
                        </a:rPr>
                        <a:t>unnecessary	</a:t>
                      </a:r>
                      <a:r>
                        <a:rPr sz="2950" b="1" spc="-5" dirty="0">
                          <a:latin typeface="Carlito"/>
                          <a:cs typeface="Carlito"/>
                        </a:rPr>
                        <a:t>details </a:t>
                      </a:r>
                      <a:r>
                        <a:rPr sz="2950" b="1" spc="5" dirty="0">
                          <a:latin typeface="Carlito"/>
                          <a:cs typeface="Carlito"/>
                        </a:rPr>
                        <a:t>about the</a:t>
                      </a:r>
                      <a:r>
                        <a:rPr sz="2950" b="1" spc="-40" dirty="0">
                          <a:latin typeface="Carlito"/>
                          <a:cs typeface="Carlito"/>
                        </a:rPr>
                        <a:t> </a:t>
                      </a:r>
                      <a:r>
                        <a:rPr sz="2950" b="1" spc="5" dirty="0">
                          <a:latin typeface="Carlito"/>
                          <a:cs typeface="Carlito"/>
                        </a:rPr>
                        <a:t>seller  </a:t>
                      </a:r>
                      <a:r>
                        <a:rPr sz="2950" b="1" dirty="0">
                          <a:latin typeface="Carlito"/>
                          <a:cs typeface="Carlito"/>
                        </a:rPr>
                        <a:t>(PII).</a:t>
                      </a:r>
                      <a:endParaRPr sz="2950" b="1">
                        <a:latin typeface="Carlito"/>
                        <a:cs typeface="Carlito"/>
                      </a:endParaRPr>
                    </a:p>
                  </a:txBody>
                  <a:tcPr marL="0" marR="0" marT="104139" marB="0">
                    <a:lnL w="12700">
                      <a:solidFill>
                        <a:srgbClr val="000000"/>
                      </a:solidFill>
                      <a:prstDash val="solid"/>
                    </a:lnL>
                    <a:lnR w="12700">
                      <a:solidFill>
                        <a:srgbClr val="000000"/>
                      </a:solidFill>
                      <a:prstDash val="solid"/>
                    </a:lnR>
                    <a:lnT w="12700">
                      <a:solidFill>
                        <a:srgbClr val="000000"/>
                      </a:solidFill>
                      <a:prstDash val="solid"/>
                    </a:lnT>
                  </a:tcPr>
                </a:tc>
              </a:tr>
              <a:tr h="2581910">
                <a:tc>
                  <a:txBody>
                    <a:bodyPr/>
                    <a:p>
                      <a:pPr marL="372110" marR="364490" algn="ctr">
                        <a:lnSpc>
                          <a:spcPct val="102000"/>
                        </a:lnSpc>
                        <a:spcBef>
                          <a:spcPts val="575"/>
                        </a:spcBef>
                      </a:pPr>
                      <a:r>
                        <a:rPr sz="2000" b="1" dirty="0">
                          <a:effectLst>
                            <a:outerShdw blurRad="38100" dist="38100" dir="2700000" algn="tl">
                              <a:srgbClr val="000000">
                                <a:alpha val="43137"/>
                              </a:srgbClr>
                            </a:outerShdw>
                          </a:effectLst>
                          <a:latin typeface="Carlito"/>
                          <a:cs typeface="Carlito"/>
                        </a:rPr>
                        <a:t>Unnecessary</a:t>
                      </a:r>
                      <a:r>
                        <a:rPr sz="2000" b="1" spc="-30" dirty="0">
                          <a:effectLst>
                            <a:outerShdw blurRad="38100" dist="38100" dir="2700000" algn="tl">
                              <a:srgbClr val="000000">
                                <a:alpha val="43137"/>
                              </a:srgbClr>
                            </a:outerShdw>
                          </a:effectLst>
                          <a:latin typeface="Carlito"/>
                          <a:cs typeface="Carlito"/>
                        </a:rPr>
                        <a:t> </a:t>
                      </a:r>
                      <a:r>
                        <a:rPr sz="2000" b="1" spc="-10" dirty="0">
                          <a:effectLst>
                            <a:outerShdw blurRad="38100" dist="38100" dir="2700000" algn="tl">
                              <a:srgbClr val="000000">
                                <a:alpha val="43137"/>
                              </a:srgbClr>
                            </a:outerShdw>
                          </a:effectLst>
                          <a:latin typeface="Carlito"/>
                          <a:cs typeface="Carlito"/>
                        </a:rPr>
                        <a:t>Details  </a:t>
                      </a:r>
                      <a:r>
                        <a:rPr sz="2000" b="1" dirty="0">
                          <a:effectLst>
                            <a:outerShdw blurRad="38100" dist="38100" dir="2700000" algn="tl">
                              <a:srgbClr val="000000">
                                <a:alpha val="43137"/>
                              </a:srgbClr>
                            </a:outerShdw>
                          </a:effectLst>
                          <a:latin typeface="Carlito"/>
                          <a:cs typeface="Carlito"/>
                        </a:rPr>
                        <a:t>about </a:t>
                      </a:r>
                      <a:r>
                        <a:rPr sz="2000" b="1" spc="-5" dirty="0">
                          <a:effectLst>
                            <a:outerShdw blurRad="38100" dist="38100" dir="2700000" algn="tl">
                              <a:srgbClr val="000000">
                                <a:alpha val="43137"/>
                              </a:srgbClr>
                            </a:outerShdw>
                          </a:effectLst>
                          <a:latin typeface="Carlito"/>
                          <a:cs typeface="Carlito"/>
                        </a:rPr>
                        <a:t>Sellers  </a:t>
                      </a:r>
                      <a:r>
                        <a:rPr sz="2000" b="1" spc="-10" dirty="0">
                          <a:effectLst>
                            <a:outerShdw blurRad="38100" dist="38100" dir="2700000" algn="tl">
                              <a:srgbClr val="000000">
                                <a:alpha val="43137"/>
                              </a:srgbClr>
                            </a:outerShdw>
                          </a:effectLst>
                          <a:latin typeface="Carlito"/>
                          <a:cs typeface="Carlito"/>
                        </a:rPr>
                        <a:t>(Moderate)</a:t>
                      </a:r>
                      <a:endParaRPr sz="2000" b="1" spc="-10" dirty="0">
                        <a:effectLst>
                          <a:outerShdw blurRad="38100" dist="38100" dir="2700000" algn="tl">
                            <a:srgbClr val="000000">
                              <a:alpha val="43137"/>
                            </a:srgbClr>
                          </a:outerShdw>
                        </a:effectLst>
                        <a:latin typeface="Carlito"/>
                        <a:cs typeface="Carlito"/>
                      </a:endParaRPr>
                    </a:p>
                  </a:txBody>
                  <a:tcPr marL="0" marR="0" marT="73025" marB="0">
                    <a:lnL w="12700">
                      <a:solidFill>
                        <a:srgbClr val="000000"/>
                      </a:solidFill>
                      <a:prstDash val="solid"/>
                    </a:lnL>
                    <a:lnR w="12700">
                      <a:solidFill>
                        <a:srgbClr val="000000"/>
                      </a:solidFill>
                      <a:prstDash val="solid"/>
                    </a:lnR>
                    <a:lnB w="12700">
                      <a:solidFill>
                        <a:srgbClr val="000000"/>
                      </a:solidFill>
                      <a:prstDash val="solid"/>
                    </a:lnB>
                    <a:solidFill>
                      <a:srgbClr val="FFD932"/>
                    </a:solidFill>
                  </a:tcPr>
                </a:tc>
                <a:tc>
                  <a:txBody>
                    <a:bodyPr/>
                    <a:p>
                      <a:pPr marL="39370">
                        <a:lnSpc>
                          <a:spcPct val="100000"/>
                        </a:lnSpc>
                        <a:spcBef>
                          <a:spcPts val="2280"/>
                        </a:spcBef>
                      </a:pPr>
                      <a:r>
                        <a:rPr sz="2800" b="1" spc="-10" dirty="0">
                          <a:latin typeface="Carlito"/>
                          <a:cs typeface="Carlito"/>
                        </a:rPr>
                        <a:t>Affected </a:t>
                      </a:r>
                      <a:r>
                        <a:rPr sz="2800" b="1" spc="5" dirty="0">
                          <a:latin typeface="Carlito"/>
                          <a:cs typeface="Carlito"/>
                        </a:rPr>
                        <a:t>URL :</a:t>
                      </a:r>
                      <a:endParaRPr sz="2800" b="1">
                        <a:latin typeface="Carlito"/>
                        <a:cs typeface="Carlito"/>
                      </a:endParaRPr>
                    </a:p>
                    <a:p>
                      <a:pPr marL="274955" indent="-236220">
                        <a:lnSpc>
                          <a:spcPct val="100000"/>
                        </a:lnSpc>
                        <a:spcBef>
                          <a:spcPts val="85"/>
                        </a:spcBef>
                        <a:buFont typeface="Arial"/>
                        <a:buChar char="•"/>
                        <a:tabLst>
                          <a:tab pos="275590" algn="l"/>
                        </a:tabLst>
                      </a:pPr>
                      <a:r>
                        <a:rPr sz="2800" b="1" u="heavy" dirty="0">
                          <a:uFill>
                            <a:solidFill>
                              <a:srgbClr val="000000"/>
                            </a:solidFill>
                          </a:uFill>
                          <a:latin typeface="Carlito"/>
                          <a:cs typeface="Carlito"/>
                          <a:hlinkClick r:id="rId1"/>
                        </a:rPr>
                        <a:t>http://13.</a:t>
                      </a:r>
                      <a:r>
                        <a:rPr lang="en-US" sz="2800" b="1" u="heavy" dirty="0">
                          <a:uFill>
                            <a:solidFill>
                              <a:srgbClr val="000000"/>
                            </a:solidFill>
                          </a:uFill>
                          <a:latin typeface="Carlito"/>
                          <a:cs typeface="Carlito"/>
                          <a:hlinkClick r:id="rId1"/>
                        </a:rPr>
                        <a:t>235.31.180</a:t>
                      </a:r>
                      <a:r>
                        <a:rPr sz="2800" b="1" u="heavy" dirty="0">
                          <a:uFill>
                            <a:solidFill>
                              <a:srgbClr val="000000"/>
                            </a:solidFill>
                          </a:uFill>
                          <a:latin typeface="Carlito"/>
                          <a:cs typeface="Carlito"/>
                          <a:hlinkClick r:id="rId1"/>
                        </a:rPr>
                        <a:t>/products/details.php?p_id=2</a:t>
                      </a:r>
                      <a:endParaRPr sz="2800" b="1" u="heavy" dirty="0">
                        <a:uFill>
                          <a:solidFill>
                            <a:srgbClr val="000000"/>
                          </a:solidFill>
                        </a:uFill>
                        <a:latin typeface="Carlito"/>
                        <a:cs typeface="Carlito"/>
                        <a:hlinkClick r:id="rId1"/>
                      </a:endParaRPr>
                    </a:p>
                    <a:p>
                      <a:pPr marL="274955" indent="-236220">
                        <a:lnSpc>
                          <a:spcPct val="100000"/>
                        </a:lnSpc>
                        <a:spcBef>
                          <a:spcPts val="85"/>
                        </a:spcBef>
                        <a:buFont typeface="Arial"/>
                        <a:buChar char="•"/>
                        <a:tabLst>
                          <a:tab pos="275590" algn="l"/>
                        </a:tabLst>
                      </a:pPr>
                      <a:r>
                        <a:rPr sz="2800" b="1" u="heavy" dirty="0">
                          <a:uFill>
                            <a:solidFill>
                              <a:srgbClr val="000000"/>
                            </a:solidFill>
                          </a:uFill>
                          <a:latin typeface="Carlito"/>
                          <a:cs typeface="Carlito"/>
                          <a:sym typeface="+mn-ea"/>
                          <a:hlinkClick r:id="rId1"/>
                        </a:rPr>
                        <a:t>http://13.</a:t>
                      </a:r>
                      <a:r>
                        <a:rPr lang="en-US" sz="2800" b="1" u="heavy" dirty="0">
                          <a:uFill>
                            <a:solidFill>
                              <a:srgbClr val="000000"/>
                            </a:solidFill>
                          </a:uFill>
                          <a:latin typeface="Carlito"/>
                          <a:cs typeface="Carlito"/>
                          <a:sym typeface="+mn-ea"/>
                          <a:hlinkClick r:id="rId1"/>
                        </a:rPr>
                        <a:t>235.31.180</a:t>
                      </a:r>
                      <a:r>
                        <a:rPr sz="2800" b="1" u="heavy" dirty="0">
                          <a:uFill>
                            <a:solidFill>
                              <a:srgbClr val="000000"/>
                            </a:solidFill>
                          </a:uFill>
                          <a:latin typeface="Carlito"/>
                          <a:cs typeface="Carlito"/>
                          <a:sym typeface="+mn-ea"/>
                          <a:hlinkClick r:id="rId1"/>
                        </a:rPr>
                        <a:t>/products/details.php?p_id=</a:t>
                      </a:r>
                      <a:r>
                        <a:rPr lang="en-US" sz="2800" b="1" u="heavy" dirty="0">
                          <a:uFill>
                            <a:solidFill>
                              <a:srgbClr val="000000"/>
                            </a:solidFill>
                          </a:uFill>
                          <a:latin typeface="Carlito"/>
                          <a:cs typeface="Carlito"/>
                          <a:sym typeface="+mn-ea"/>
                          <a:hlinkClick r:id="rId1"/>
                        </a:rPr>
                        <a:t>5</a:t>
                      </a:r>
                      <a:endParaRPr sz="2800" b="1">
                        <a:latin typeface="Carlito"/>
                        <a:cs typeface="Carlito"/>
                        <a:sym typeface="+mn-ea"/>
                      </a:endParaRPr>
                    </a:p>
                    <a:p>
                      <a:pPr marL="274955" indent="-236220">
                        <a:lnSpc>
                          <a:spcPct val="100000"/>
                        </a:lnSpc>
                        <a:spcBef>
                          <a:spcPts val="85"/>
                        </a:spcBef>
                        <a:buFont typeface="Arial"/>
                        <a:buChar char="•"/>
                        <a:tabLst>
                          <a:tab pos="275590" algn="l"/>
                        </a:tabLst>
                      </a:pPr>
                      <a:r>
                        <a:rPr sz="2800" b="1" u="heavy" dirty="0">
                          <a:uFill>
                            <a:solidFill>
                              <a:srgbClr val="000000"/>
                            </a:solidFill>
                          </a:uFill>
                          <a:latin typeface="Carlito"/>
                          <a:cs typeface="Carlito"/>
                          <a:sym typeface="+mn-ea"/>
                          <a:hlinkClick r:id="rId1"/>
                        </a:rPr>
                        <a:t>http://13.</a:t>
                      </a:r>
                      <a:r>
                        <a:rPr lang="en-US" sz="2800" b="1" u="heavy" dirty="0">
                          <a:uFill>
                            <a:solidFill>
                              <a:srgbClr val="000000"/>
                            </a:solidFill>
                          </a:uFill>
                          <a:latin typeface="Carlito"/>
                          <a:cs typeface="Carlito"/>
                          <a:sym typeface="+mn-ea"/>
                          <a:hlinkClick r:id="rId1"/>
                        </a:rPr>
                        <a:t>235.31.180</a:t>
                      </a:r>
                      <a:r>
                        <a:rPr sz="2800" b="1" u="heavy" dirty="0">
                          <a:uFill>
                            <a:solidFill>
                              <a:srgbClr val="000000"/>
                            </a:solidFill>
                          </a:uFill>
                          <a:latin typeface="Carlito"/>
                          <a:cs typeface="Carlito"/>
                          <a:sym typeface="+mn-ea"/>
                          <a:hlinkClick r:id="rId1"/>
                        </a:rPr>
                        <a:t>/products/details.php?p_id=</a:t>
                      </a:r>
                      <a:r>
                        <a:rPr lang="en-US" sz="2800" b="1" u="heavy" dirty="0">
                          <a:uFill>
                            <a:solidFill>
                              <a:srgbClr val="000000"/>
                            </a:solidFill>
                          </a:uFill>
                          <a:latin typeface="Carlito"/>
                          <a:cs typeface="Carlito"/>
                          <a:sym typeface="+mn-ea"/>
                          <a:hlinkClick r:id="rId1"/>
                        </a:rPr>
                        <a:t>1</a:t>
                      </a:r>
                      <a:r>
                        <a:rPr lang="en-US" sz="2800" b="1">
                          <a:latin typeface="Carlito"/>
                          <a:cs typeface="Carlito"/>
                          <a:sym typeface="+mn-ea"/>
                        </a:rPr>
                        <a:t>7</a:t>
                      </a:r>
                      <a:endParaRPr lang="en-US" sz="2800" b="1">
                        <a:latin typeface="Carlito"/>
                        <a:cs typeface="Carlito"/>
                        <a:sym typeface="+mn-ea"/>
                      </a:endParaRPr>
                    </a:p>
                  </a:txBody>
                  <a:tcPr marL="0" marR="0" marT="289560" marB="0">
                    <a:lnL w="12700">
                      <a:solidFill>
                        <a:srgbClr val="000000"/>
                      </a:solidFill>
                      <a:prstDash val="solid"/>
                    </a:lnL>
                    <a:lnR w="12700">
                      <a:solidFill>
                        <a:srgbClr val="000000"/>
                      </a:solidFill>
                      <a:prstDash val="solid"/>
                    </a:lnR>
                    <a:lnB w="12700">
                      <a:solidFill>
                        <a:srgbClr val="000000"/>
                      </a:solidFill>
                      <a:prstDash val="solid"/>
                    </a:lnB>
                  </a:tcPr>
                </a:tc>
              </a:tr>
            </a:tbl>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true"/>
          </p:cNvSpPr>
          <p:nvPr>
            <p:ph type="title"/>
          </p:nvPr>
        </p:nvSpPr>
        <p:spPr>
          <a:xfrm>
            <a:off x="-57150" y="-408305"/>
            <a:ext cx="10515600" cy="1325563"/>
          </a:xfrm>
        </p:spPr>
        <p:txBody>
          <a:bodyPr/>
          <a:p>
            <a:r>
              <a:rPr lang="en-US" altLang="en-US"/>
              <a:t>Observation</a:t>
            </a:r>
            <a:endParaRPr lang="en-US" altLang="en-US"/>
          </a:p>
        </p:txBody>
      </p:sp>
      <p:sp>
        <p:nvSpPr>
          <p:cNvPr id="3" name="Content Placeholder 2"/>
          <p:cNvSpPr>
            <a:spLocks noGrp="true"/>
          </p:cNvSpPr>
          <p:nvPr>
            <p:ph idx="1"/>
          </p:nvPr>
        </p:nvSpPr>
        <p:spPr>
          <a:xfrm>
            <a:off x="342900" y="549275"/>
            <a:ext cx="10515600" cy="4351338"/>
          </a:xfrm>
        </p:spPr>
        <p:txBody>
          <a:bodyPr/>
          <a:p>
            <a:r>
              <a:rPr b="1" spc="20" dirty="0">
                <a:effectLst>
                  <a:outerShdw blurRad="38100" dist="38100" dir="2700000" algn="tl">
                    <a:srgbClr val="000000">
                      <a:alpha val="43137"/>
                    </a:srgbClr>
                  </a:outerShdw>
                </a:effectLst>
                <a:latin typeface="Carlito"/>
                <a:cs typeface="Carlito"/>
                <a:sym typeface="+mn-ea"/>
              </a:rPr>
              <a:t>When </a:t>
            </a:r>
            <a:r>
              <a:rPr b="1" spc="5" dirty="0">
                <a:effectLst>
                  <a:outerShdw blurRad="38100" dist="38100" dir="2700000" algn="tl">
                    <a:srgbClr val="000000">
                      <a:alpha val="43137"/>
                    </a:srgbClr>
                  </a:outerShdw>
                </a:effectLst>
                <a:latin typeface="Carlito"/>
                <a:cs typeface="Carlito"/>
                <a:sym typeface="+mn-ea"/>
              </a:rPr>
              <a:t>we </a:t>
            </a:r>
            <a:r>
              <a:rPr b="1" spc="10" dirty="0">
                <a:effectLst>
                  <a:outerShdw blurRad="38100" dist="38100" dir="2700000" algn="tl">
                    <a:srgbClr val="000000">
                      <a:alpha val="43137"/>
                    </a:srgbClr>
                  </a:outerShdw>
                </a:effectLst>
                <a:latin typeface="Carlito"/>
                <a:cs typeface="Carlito"/>
                <a:sym typeface="+mn-ea"/>
              </a:rPr>
              <a:t>click </a:t>
            </a:r>
            <a:r>
              <a:rPr b="1" spc="15" dirty="0">
                <a:effectLst>
                  <a:outerShdw blurRad="38100" dist="38100" dir="2700000" algn="tl">
                    <a:srgbClr val="000000">
                      <a:alpha val="43137"/>
                    </a:srgbClr>
                  </a:outerShdw>
                </a:effectLst>
                <a:latin typeface="Carlito"/>
                <a:cs typeface="Carlito"/>
                <a:sym typeface="+mn-ea"/>
              </a:rPr>
              <a:t>on the </a:t>
            </a:r>
            <a:r>
              <a:rPr b="1" spc="10" dirty="0">
                <a:effectLst>
                  <a:outerShdw blurRad="38100" dist="38100" dir="2700000" algn="tl">
                    <a:srgbClr val="000000">
                      <a:alpha val="43137"/>
                    </a:srgbClr>
                  </a:outerShdw>
                </a:effectLst>
                <a:latin typeface="Carlito"/>
                <a:cs typeface="Carlito"/>
                <a:sym typeface="+mn-ea"/>
              </a:rPr>
              <a:t>Seller </a:t>
            </a:r>
            <a:r>
              <a:rPr b="1" spc="-5" dirty="0">
                <a:effectLst>
                  <a:outerShdw blurRad="38100" dist="38100" dir="2700000" algn="tl">
                    <a:srgbClr val="000000">
                      <a:alpha val="43137"/>
                    </a:srgbClr>
                  </a:outerShdw>
                </a:effectLst>
                <a:latin typeface="Carlito"/>
                <a:cs typeface="Carlito"/>
                <a:sym typeface="+mn-ea"/>
              </a:rPr>
              <a:t>Info </a:t>
            </a:r>
            <a:r>
              <a:rPr b="1" spc="10" dirty="0">
                <a:effectLst>
                  <a:outerShdw blurRad="38100" dist="38100" dir="2700000" algn="tl">
                    <a:srgbClr val="000000">
                      <a:alpha val="43137"/>
                    </a:srgbClr>
                  </a:outerShdw>
                </a:effectLst>
                <a:latin typeface="Carlito"/>
                <a:cs typeface="Carlito"/>
                <a:sym typeface="+mn-ea"/>
              </a:rPr>
              <a:t>option </a:t>
            </a:r>
            <a:r>
              <a:rPr b="1" spc="5" dirty="0">
                <a:effectLst>
                  <a:outerShdw blurRad="38100" dist="38100" dir="2700000" algn="tl">
                    <a:srgbClr val="000000">
                      <a:alpha val="43137"/>
                    </a:srgbClr>
                  </a:outerShdw>
                </a:effectLst>
                <a:latin typeface="Carlito"/>
                <a:cs typeface="Carlito"/>
                <a:sym typeface="+mn-ea"/>
              </a:rPr>
              <a:t>,we </a:t>
            </a:r>
            <a:r>
              <a:rPr b="1" dirty="0">
                <a:effectLst>
                  <a:outerShdw blurRad="38100" dist="38100" dir="2700000" algn="tl">
                    <a:srgbClr val="000000">
                      <a:alpha val="43137"/>
                    </a:srgbClr>
                  </a:outerShdw>
                </a:effectLst>
                <a:latin typeface="Carlito"/>
                <a:cs typeface="Carlito"/>
                <a:sym typeface="+mn-ea"/>
              </a:rPr>
              <a:t>get </a:t>
            </a:r>
            <a:r>
              <a:rPr b="1" spc="15" dirty="0">
                <a:effectLst>
                  <a:outerShdw blurRad="38100" dist="38100" dir="2700000" algn="tl">
                    <a:srgbClr val="000000">
                      <a:alpha val="43137"/>
                    </a:srgbClr>
                  </a:outerShdw>
                </a:effectLst>
                <a:latin typeface="Carlito"/>
                <a:cs typeface="Carlito"/>
                <a:sym typeface="+mn-ea"/>
              </a:rPr>
              <a:t>the </a:t>
            </a:r>
            <a:r>
              <a:rPr b="1" spc="5" dirty="0">
                <a:effectLst>
                  <a:outerShdw blurRad="38100" dist="38100" dir="2700000" algn="tl">
                    <a:srgbClr val="000000">
                      <a:alpha val="43137"/>
                    </a:srgbClr>
                  </a:outerShdw>
                </a:effectLst>
                <a:latin typeface="Carlito"/>
                <a:cs typeface="Carlito"/>
                <a:sym typeface="+mn-ea"/>
              </a:rPr>
              <a:t>details </a:t>
            </a:r>
            <a:r>
              <a:rPr b="1" spc="10" dirty="0">
                <a:effectLst>
                  <a:outerShdw blurRad="38100" dist="38100" dir="2700000" algn="tl">
                    <a:srgbClr val="000000">
                      <a:alpha val="43137"/>
                    </a:srgbClr>
                  </a:outerShdw>
                </a:effectLst>
                <a:latin typeface="Carlito"/>
                <a:cs typeface="Carlito"/>
                <a:sym typeface="+mn-ea"/>
              </a:rPr>
              <a:t>of </a:t>
            </a:r>
            <a:r>
              <a:rPr b="1" spc="15" dirty="0">
                <a:effectLst>
                  <a:outerShdw blurRad="38100" dist="38100" dir="2700000" algn="tl">
                    <a:srgbClr val="000000">
                      <a:alpha val="43137"/>
                    </a:srgbClr>
                  </a:outerShdw>
                </a:effectLst>
                <a:latin typeface="Carlito"/>
                <a:cs typeface="Carlito"/>
                <a:sym typeface="+mn-ea"/>
              </a:rPr>
              <a:t>the </a:t>
            </a:r>
            <a:r>
              <a:rPr b="1" spc="10" dirty="0">
                <a:effectLst>
                  <a:outerShdw blurRad="38100" dist="38100" dir="2700000" algn="tl">
                    <a:srgbClr val="000000">
                      <a:alpha val="43137"/>
                    </a:srgbClr>
                  </a:outerShdw>
                </a:effectLst>
                <a:latin typeface="Carlito"/>
                <a:cs typeface="Carlito"/>
                <a:sym typeface="+mn-ea"/>
              </a:rPr>
              <a:t>seller </a:t>
            </a:r>
            <a:r>
              <a:rPr b="1" spc="5" dirty="0">
                <a:effectLst>
                  <a:outerShdw blurRad="38100" dist="38100" dir="2700000" algn="tl">
                    <a:srgbClr val="000000">
                      <a:alpha val="43137"/>
                    </a:srgbClr>
                  </a:outerShdw>
                </a:effectLst>
                <a:latin typeface="Carlito"/>
                <a:cs typeface="Carlito"/>
                <a:sym typeface="+mn-ea"/>
              </a:rPr>
              <a:t>,even </a:t>
            </a:r>
            <a:r>
              <a:rPr b="1" spc="15" dirty="0">
                <a:effectLst>
                  <a:outerShdw blurRad="38100" dist="38100" dir="2700000" algn="tl">
                    <a:srgbClr val="000000">
                      <a:alpha val="43137"/>
                    </a:srgbClr>
                  </a:outerShdw>
                </a:effectLst>
                <a:latin typeface="Carlito"/>
                <a:cs typeface="Carlito"/>
                <a:sym typeface="+mn-ea"/>
              </a:rPr>
              <a:t>those which </a:t>
            </a:r>
            <a:r>
              <a:rPr b="1" dirty="0">
                <a:effectLst>
                  <a:outerShdw blurRad="38100" dist="38100" dir="2700000" algn="tl">
                    <a:srgbClr val="000000">
                      <a:alpha val="43137"/>
                    </a:srgbClr>
                  </a:outerShdw>
                </a:effectLst>
                <a:latin typeface="Carlito"/>
                <a:cs typeface="Carlito"/>
                <a:sym typeface="+mn-ea"/>
              </a:rPr>
              <a:t>are </a:t>
            </a:r>
            <a:r>
              <a:rPr b="1" spc="10" dirty="0">
                <a:effectLst>
                  <a:outerShdw blurRad="38100" dist="38100" dir="2700000" algn="tl">
                    <a:srgbClr val="000000">
                      <a:alpha val="43137"/>
                    </a:srgbClr>
                  </a:outerShdw>
                </a:effectLst>
                <a:latin typeface="Carlito"/>
                <a:cs typeface="Carlito"/>
                <a:sym typeface="+mn-ea"/>
              </a:rPr>
              <a:t>not </a:t>
            </a:r>
            <a:r>
              <a:rPr b="1" spc="5" dirty="0">
                <a:effectLst>
                  <a:outerShdw blurRad="38100" dist="38100" dir="2700000" algn="tl">
                    <a:srgbClr val="000000">
                      <a:alpha val="43137"/>
                    </a:srgbClr>
                  </a:outerShdw>
                </a:effectLst>
                <a:latin typeface="Carlito"/>
                <a:cs typeface="Carlito"/>
                <a:sym typeface="+mn-ea"/>
              </a:rPr>
              <a:t>required </a:t>
            </a:r>
            <a:r>
              <a:rPr b="1" spc="-15" dirty="0">
                <a:effectLst>
                  <a:outerShdw blurRad="38100" dist="38100" dir="2700000" algn="tl">
                    <a:srgbClr val="000000">
                      <a:alpha val="43137"/>
                    </a:srgbClr>
                  </a:outerShdw>
                </a:effectLst>
                <a:latin typeface="Carlito"/>
                <a:cs typeface="Carlito"/>
                <a:sym typeface="+mn-ea"/>
              </a:rPr>
              <a:t>like </a:t>
            </a:r>
            <a:r>
              <a:rPr b="1" spc="15" dirty="0">
                <a:effectLst>
                  <a:outerShdw blurRad="38100" dist="38100" dir="2700000" algn="tl">
                    <a:srgbClr val="000000">
                      <a:alpha val="43137"/>
                    </a:srgbClr>
                  </a:outerShdw>
                </a:effectLst>
                <a:latin typeface="Carlito"/>
                <a:cs typeface="Carlito"/>
                <a:sym typeface="+mn-ea"/>
              </a:rPr>
              <a:t>the  pan </a:t>
            </a:r>
            <a:r>
              <a:rPr b="1" spc="-5" dirty="0">
                <a:effectLst>
                  <a:outerShdw blurRad="38100" dist="38100" dir="2700000" algn="tl">
                    <a:srgbClr val="000000">
                      <a:alpha val="43137"/>
                    </a:srgbClr>
                  </a:outerShdw>
                </a:effectLst>
                <a:latin typeface="Carlito"/>
                <a:cs typeface="Carlito"/>
                <a:sym typeface="+mn-ea"/>
              </a:rPr>
              <a:t>card </a:t>
            </a:r>
            <a:r>
              <a:rPr b="1" spc="15" dirty="0">
                <a:effectLst>
                  <a:outerShdw blurRad="38100" dist="38100" dir="2700000" algn="tl">
                    <a:srgbClr val="000000">
                      <a:alpha val="43137"/>
                    </a:srgbClr>
                  </a:outerShdw>
                </a:effectLst>
                <a:latin typeface="Carlito"/>
                <a:cs typeface="Carlito"/>
                <a:sym typeface="+mn-ea"/>
              </a:rPr>
              <a:t>number</a:t>
            </a:r>
            <a:r>
              <a:rPr b="1" dirty="0">
                <a:effectLst>
                  <a:outerShdw blurRad="38100" dist="38100" dir="2700000" algn="tl">
                    <a:srgbClr val="000000">
                      <a:alpha val="43137"/>
                    </a:srgbClr>
                  </a:outerShdw>
                </a:effectLst>
                <a:latin typeface="Carlito"/>
                <a:cs typeface="Carlito"/>
                <a:sym typeface="+mn-ea"/>
              </a:rPr>
              <a:t> ,etc.</a:t>
            </a:r>
            <a:endParaRPr b="1">
              <a:effectLst>
                <a:outerShdw blurRad="38100" dist="38100" dir="2700000" algn="tl">
                  <a:srgbClr val="000000">
                    <a:alpha val="43137"/>
                  </a:srgbClr>
                </a:outerShdw>
              </a:effectLst>
              <a:latin typeface="Carlito"/>
              <a:cs typeface="Carlito"/>
            </a:endParaRPr>
          </a:p>
          <a:p>
            <a:endParaRPr lang="en-US" b="1">
              <a:effectLst>
                <a:outerShdw blurRad="38100" dist="38100" dir="2700000" algn="tl">
                  <a:srgbClr val="000000">
                    <a:alpha val="43137"/>
                  </a:srgbClr>
                </a:outerShdw>
              </a:effectLst>
            </a:endParaRPr>
          </a:p>
        </p:txBody>
      </p:sp>
      <p:pic>
        <p:nvPicPr>
          <p:cNvPr id="4" name="Picture 3" descr="001"/>
          <p:cNvPicPr>
            <a:picLocks noChangeAspect="true"/>
          </p:cNvPicPr>
          <p:nvPr/>
        </p:nvPicPr>
        <p:blipFill>
          <a:blip r:embed="rId1"/>
          <a:stretch>
            <a:fillRect/>
          </a:stretch>
        </p:blipFill>
        <p:spPr>
          <a:xfrm>
            <a:off x="1066800" y="1584325"/>
            <a:ext cx="10058400" cy="4375150"/>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true"/>
          </p:cNvSpPr>
          <p:nvPr>
            <p:ph type="title"/>
          </p:nvPr>
        </p:nvSpPr>
        <p:spPr>
          <a:xfrm>
            <a:off x="-19050" y="-313055"/>
            <a:ext cx="10515600" cy="1325563"/>
          </a:xfrm>
        </p:spPr>
        <p:txBody>
          <a:bodyPr/>
          <a:p>
            <a:r>
              <a:rPr lang="en-US" altLang="en-US"/>
              <a:t>Business Impact-Moderate</a:t>
            </a:r>
            <a:endParaRPr lang="en-US" altLang="en-US"/>
          </a:p>
        </p:txBody>
      </p:sp>
      <p:sp>
        <p:nvSpPr>
          <p:cNvPr id="3" name="Content Placeholder 2"/>
          <p:cNvSpPr>
            <a:spLocks noGrp="true"/>
          </p:cNvSpPr>
          <p:nvPr>
            <p:ph idx="1"/>
          </p:nvPr>
        </p:nvSpPr>
        <p:spPr>
          <a:xfrm>
            <a:off x="390525" y="606425"/>
            <a:ext cx="10515600" cy="4351338"/>
          </a:xfrm>
        </p:spPr>
        <p:txBody>
          <a:bodyPr>
            <a:scene3d>
              <a:camera prst="orthographicFront"/>
              <a:lightRig rig="threePt" dir="t"/>
            </a:scene3d>
          </a:bodyPr>
          <a:p>
            <a:pPr marL="499745" marR="5080" indent="-367030">
              <a:lnSpc>
                <a:spcPts val="3200"/>
              </a:lnSpc>
              <a:spcBef>
                <a:spcPts val="2855"/>
              </a:spcBef>
              <a:buSzPct val="123000"/>
              <a:buChar char="•"/>
              <a:tabLst>
                <a:tab pos="500380" algn="l"/>
              </a:tabLst>
            </a:pPr>
            <a:r>
              <a:rPr b="1" spc="-10" dirty="0">
                <a:solidFill>
                  <a:schemeClr val="tx1"/>
                </a:solidFill>
                <a:effectLst>
                  <a:outerShdw blurRad="38100" dist="19050" dir="2700000" algn="tl" rotWithShape="0">
                    <a:schemeClr val="dk1">
                      <a:alpha val="40000"/>
                    </a:schemeClr>
                  </a:outerShdw>
                </a:effectLst>
                <a:latin typeface="Carlito"/>
                <a:cs typeface="Carlito"/>
                <a:sym typeface="+mn-ea"/>
              </a:rPr>
              <a:t>There </a:t>
            </a:r>
            <a:r>
              <a:rPr b="1" dirty="0">
                <a:solidFill>
                  <a:schemeClr val="tx1"/>
                </a:solidFill>
                <a:effectLst>
                  <a:outerShdw blurRad="38100" dist="19050" dir="2700000" algn="tl" rotWithShape="0">
                    <a:schemeClr val="dk1">
                      <a:alpha val="40000"/>
                    </a:schemeClr>
                  </a:outerShdw>
                </a:effectLst>
                <a:latin typeface="Carlito"/>
                <a:cs typeface="Carlito"/>
                <a:sym typeface="+mn-ea"/>
              </a:rPr>
              <a:t>is no </a:t>
            </a:r>
            <a:r>
              <a:rPr b="1" spc="-10" dirty="0">
                <a:solidFill>
                  <a:schemeClr val="tx1"/>
                </a:solidFill>
                <a:effectLst>
                  <a:outerShdw blurRad="38100" dist="19050" dir="2700000" algn="tl" rotWithShape="0">
                    <a:schemeClr val="dk1">
                      <a:alpha val="40000"/>
                    </a:schemeClr>
                  </a:outerShdw>
                </a:effectLst>
                <a:latin typeface="Carlito"/>
                <a:cs typeface="Carlito"/>
                <a:sym typeface="+mn-ea"/>
              </a:rPr>
              <a:t>direct </a:t>
            </a:r>
            <a:r>
              <a:rPr b="1" dirty="0">
                <a:solidFill>
                  <a:schemeClr val="tx1"/>
                </a:solidFill>
                <a:effectLst>
                  <a:outerShdw blurRad="38100" dist="19050" dir="2700000" algn="tl" rotWithShape="0">
                    <a:schemeClr val="dk1">
                      <a:alpha val="40000"/>
                    </a:schemeClr>
                  </a:outerShdw>
                </a:effectLst>
                <a:latin typeface="Carlito"/>
                <a:cs typeface="Carlito"/>
                <a:sym typeface="+mn-ea"/>
              </a:rPr>
              <a:t>business </a:t>
            </a:r>
            <a:r>
              <a:rPr b="1" spc="-5" dirty="0">
                <a:solidFill>
                  <a:schemeClr val="tx1"/>
                </a:solidFill>
                <a:effectLst>
                  <a:outerShdw blurRad="38100" dist="19050" dir="2700000" algn="tl" rotWithShape="0">
                    <a:schemeClr val="dk1">
                      <a:alpha val="40000"/>
                    </a:schemeClr>
                  </a:outerShdw>
                </a:effectLst>
                <a:latin typeface="Carlito"/>
                <a:cs typeface="Carlito"/>
                <a:sym typeface="+mn-ea"/>
              </a:rPr>
              <a:t>impact </a:t>
            </a:r>
            <a:r>
              <a:rPr b="1" dirty="0">
                <a:solidFill>
                  <a:schemeClr val="tx1"/>
                </a:solidFill>
                <a:effectLst>
                  <a:outerShdw blurRad="38100" dist="19050" dir="2700000" algn="tl" rotWithShape="0">
                    <a:schemeClr val="dk1">
                      <a:alpha val="40000"/>
                    </a:schemeClr>
                  </a:outerShdw>
                </a:effectLst>
                <a:latin typeface="Carlito"/>
                <a:cs typeface="Carlito"/>
                <a:sym typeface="+mn-ea"/>
              </a:rPr>
              <a:t>in this </a:t>
            </a:r>
            <a:r>
              <a:rPr b="1" spc="-5" dirty="0">
                <a:solidFill>
                  <a:schemeClr val="tx1"/>
                </a:solidFill>
                <a:effectLst>
                  <a:outerShdw blurRad="38100" dist="19050" dir="2700000" algn="tl" rotWithShape="0">
                    <a:schemeClr val="dk1">
                      <a:alpha val="40000"/>
                    </a:schemeClr>
                  </a:outerShdw>
                </a:effectLst>
                <a:latin typeface="Carlito"/>
                <a:cs typeface="Carlito"/>
                <a:sym typeface="+mn-ea"/>
              </a:rPr>
              <a:t>case </a:t>
            </a:r>
            <a:r>
              <a:rPr b="1" dirty="0">
                <a:solidFill>
                  <a:schemeClr val="tx1"/>
                </a:solidFill>
                <a:effectLst>
                  <a:outerShdw blurRad="38100" dist="19050" dir="2700000" algn="tl" rotWithShape="0">
                    <a:schemeClr val="dk1">
                      <a:alpha val="40000"/>
                    </a:schemeClr>
                  </a:outerShdw>
                </a:effectLst>
                <a:latin typeface="Carlito"/>
                <a:cs typeface="Carlito"/>
                <a:sym typeface="+mn-ea"/>
              </a:rPr>
              <a:t>,but this </a:t>
            </a:r>
            <a:r>
              <a:rPr b="1" spc="-5" dirty="0">
                <a:solidFill>
                  <a:schemeClr val="tx1"/>
                </a:solidFill>
                <a:effectLst>
                  <a:outerShdw blurRad="38100" dist="19050" dir="2700000" algn="tl" rotWithShape="0">
                    <a:schemeClr val="dk1">
                      <a:alpha val="40000"/>
                    </a:schemeClr>
                  </a:outerShdw>
                </a:effectLst>
                <a:latin typeface="Carlito"/>
                <a:cs typeface="Carlito"/>
                <a:sym typeface="+mn-ea"/>
              </a:rPr>
              <a:t>amount of </a:t>
            </a:r>
            <a:r>
              <a:rPr b="1" spc="-15" dirty="0">
                <a:solidFill>
                  <a:schemeClr val="tx1"/>
                </a:solidFill>
                <a:effectLst>
                  <a:outerShdw blurRad="38100" dist="19050" dir="2700000" algn="tl" rotWithShape="0">
                    <a:schemeClr val="dk1">
                      <a:alpha val="40000"/>
                    </a:schemeClr>
                  </a:outerShdw>
                </a:effectLst>
                <a:latin typeface="Carlito"/>
                <a:cs typeface="Carlito"/>
                <a:sym typeface="+mn-ea"/>
              </a:rPr>
              <a:t>information </a:t>
            </a:r>
            <a:r>
              <a:rPr b="1" spc="-10" dirty="0">
                <a:solidFill>
                  <a:schemeClr val="tx1"/>
                </a:solidFill>
                <a:effectLst>
                  <a:outerShdw blurRad="38100" dist="19050" dir="2700000" algn="tl" rotWithShape="0">
                    <a:schemeClr val="dk1">
                      <a:alpha val="40000"/>
                    </a:schemeClr>
                  </a:outerShdw>
                </a:effectLst>
                <a:latin typeface="Carlito"/>
                <a:cs typeface="Carlito"/>
                <a:sym typeface="+mn-ea"/>
              </a:rPr>
              <a:t>can </a:t>
            </a:r>
            <a:r>
              <a:rPr b="1" spc="-5" dirty="0">
                <a:solidFill>
                  <a:schemeClr val="tx1"/>
                </a:solidFill>
                <a:effectLst>
                  <a:outerShdw blurRad="38100" dist="19050" dir="2700000" algn="tl" rotWithShape="0">
                    <a:schemeClr val="dk1">
                      <a:alpha val="40000"/>
                    </a:schemeClr>
                  </a:outerShdw>
                </a:effectLst>
                <a:latin typeface="Carlito"/>
                <a:cs typeface="Carlito"/>
                <a:sym typeface="+mn-ea"/>
              </a:rPr>
              <a:t>definitely </a:t>
            </a:r>
            <a:r>
              <a:rPr b="1" dirty="0">
                <a:solidFill>
                  <a:schemeClr val="tx1"/>
                </a:solidFill>
                <a:effectLst>
                  <a:outerShdw blurRad="38100" dist="19050" dir="2700000" algn="tl" rotWithShape="0">
                    <a:schemeClr val="dk1">
                      <a:alpha val="40000"/>
                    </a:schemeClr>
                  </a:outerShdw>
                </a:effectLst>
                <a:latin typeface="Carlito"/>
                <a:cs typeface="Carlito"/>
                <a:sym typeface="+mn-ea"/>
              </a:rPr>
              <a:t>lead </a:t>
            </a:r>
            <a:r>
              <a:rPr b="1" spc="-15" dirty="0">
                <a:solidFill>
                  <a:schemeClr val="tx1"/>
                </a:solidFill>
                <a:effectLst>
                  <a:outerShdw blurRad="38100" dist="19050" dir="2700000" algn="tl" rotWithShape="0">
                    <a:schemeClr val="dk1">
                      <a:alpha val="40000"/>
                    </a:schemeClr>
                  </a:outerShdw>
                </a:effectLst>
                <a:latin typeface="Carlito"/>
                <a:cs typeface="Carlito"/>
                <a:sym typeface="+mn-ea"/>
              </a:rPr>
              <a:t>to </a:t>
            </a:r>
            <a:r>
              <a:rPr b="1" dirty="0">
                <a:solidFill>
                  <a:schemeClr val="tx1"/>
                </a:solidFill>
                <a:effectLst>
                  <a:outerShdw blurRad="38100" dist="19050" dir="2700000" algn="tl" rotWithShape="0">
                    <a:schemeClr val="dk1">
                      <a:alpha val="40000"/>
                    </a:schemeClr>
                  </a:outerShdw>
                </a:effectLst>
                <a:latin typeface="Carlito"/>
                <a:cs typeface="Carlito"/>
                <a:sym typeface="+mn-ea"/>
              </a:rPr>
              <a:t>social  engineering </a:t>
            </a:r>
            <a:r>
              <a:rPr b="1" spc="-20" dirty="0">
                <a:solidFill>
                  <a:schemeClr val="tx1"/>
                </a:solidFill>
                <a:effectLst>
                  <a:outerShdw blurRad="38100" dist="19050" dir="2700000" algn="tl" rotWithShape="0">
                    <a:schemeClr val="dk1">
                      <a:alpha val="40000"/>
                    </a:schemeClr>
                  </a:outerShdw>
                </a:effectLst>
                <a:latin typeface="Carlito"/>
                <a:cs typeface="Carlito"/>
                <a:sym typeface="+mn-ea"/>
              </a:rPr>
              <a:t>attacks </a:t>
            </a:r>
            <a:r>
              <a:rPr b="1" spc="-5" dirty="0">
                <a:solidFill>
                  <a:schemeClr val="tx1"/>
                </a:solidFill>
                <a:effectLst>
                  <a:outerShdw blurRad="38100" dist="19050" dir="2700000" algn="tl" rotWithShape="0">
                    <a:schemeClr val="dk1">
                      <a:alpha val="40000"/>
                    </a:schemeClr>
                  </a:outerShdw>
                </a:effectLst>
                <a:latin typeface="Carlito"/>
                <a:cs typeface="Carlito"/>
                <a:sym typeface="+mn-ea"/>
              </a:rPr>
              <a:t>on </a:t>
            </a:r>
            <a:r>
              <a:rPr b="1" dirty="0">
                <a:solidFill>
                  <a:schemeClr val="tx1"/>
                </a:solidFill>
                <a:effectLst>
                  <a:outerShdw blurRad="38100" dist="19050" dir="2700000" algn="tl" rotWithShape="0">
                    <a:schemeClr val="dk1">
                      <a:alpha val="40000"/>
                    </a:schemeClr>
                  </a:outerShdw>
                </a:effectLst>
                <a:latin typeface="Carlito"/>
                <a:cs typeface="Carlito"/>
                <a:sym typeface="+mn-ea"/>
              </a:rPr>
              <a:t>the seller and </a:t>
            </a:r>
            <a:r>
              <a:rPr b="1" spc="-10" dirty="0">
                <a:solidFill>
                  <a:schemeClr val="tx1"/>
                </a:solidFill>
                <a:effectLst>
                  <a:outerShdw blurRad="38100" dist="19050" dir="2700000" algn="tl" rotWithShape="0">
                    <a:schemeClr val="dk1">
                      <a:alpha val="40000"/>
                    </a:schemeClr>
                  </a:outerShdw>
                </a:effectLst>
                <a:latin typeface="Carlito"/>
                <a:cs typeface="Carlito"/>
                <a:sym typeface="+mn-ea"/>
              </a:rPr>
              <a:t>can </a:t>
            </a:r>
            <a:r>
              <a:rPr b="1" spc="-5" dirty="0">
                <a:solidFill>
                  <a:schemeClr val="tx1"/>
                </a:solidFill>
                <a:effectLst>
                  <a:outerShdw blurRad="38100" dist="19050" dir="2700000" algn="tl" rotWithShape="0">
                    <a:schemeClr val="dk1">
                      <a:alpha val="40000"/>
                    </a:schemeClr>
                  </a:outerShdw>
                </a:effectLst>
                <a:latin typeface="Carlito"/>
                <a:cs typeface="Carlito"/>
                <a:sym typeface="+mn-ea"/>
              </a:rPr>
              <a:t>indirectly </a:t>
            </a:r>
            <a:r>
              <a:rPr b="1" dirty="0">
                <a:solidFill>
                  <a:schemeClr val="tx1"/>
                </a:solidFill>
                <a:effectLst>
                  <a:outerShdw blurRad="38100" dist="19050" dir="2700000" algn="tl" rotWithShape="0">
                    <a:schemeClr val="dk1">
                      <a:alpha val="40000"/>
                    </a:schemeClr>
                  </a:outerShdw>
                </a:effectLst>
                <a:latin typeface="Carlito"/>
                <a:cs typeface="Carlito"/>
                <a:sym typeface="+mn-ea"/>
              </a:rPr>
              <a:t>harm the</a:t>
            </a:r>
            <a:r>
              <a:rPr b="1" spc="35" dirty="0">
                <a:solidFill>
                  <a:schemeClr val="tx1"/>
                </a:solidFill>
                <a:effectLst>
                  <a:outerShdw blurRad="38100" dist="19050" dir="2700000" algn="tl" rotWithShape="0">
                    <a:schemeClr val="dk1">
                      <a:alpha val="40000"/>
                    </a:schemeClr>
                  </a:outerShdw>
                </a:effectLst>
                <a:latin typeface="Carlito"/>
                <a:cs typeface="Carlito"/>
                <a:sym typeface="+mn-ea"/>
              </a:rPr>
              <a:t> </a:t>
            </a:r>
            <a:r>
              <a:rPr b="1" dirty="0">
                <a:solidFill>
                  <a:schemeClr val="tx1"/>
                </a:solidFill>
                <a:effectLst>
                  <a:outerShdw blurRad="38100" dist="19050" dir="2700000" algn="tl" rotWithShape="0">
                    <a:schemeClr val="dk1">
                      <a:alpha val="40000"/>
                    </a:schemeClr>
                  </a:outerShdw>
                </a:effectLst>
                <a:latin typeface="Carlito"/>
                <a:cs typeface="Carlito"/>
                <a:sym typeface="+mn-ea"/>
              </a:rPr>
              <a:t>business.</a:t>
            </a:r>
            <a:endParaRPr b="1">
              <a:solidFill>
                <a:schemeClr val="tx1"/>
              </a:solidFill>
              <a:effectLst>
                <a:outerShdw blurRad="38100" dist="19050" dir="2700000" algn="tl" rotWithShape="0">
                  <a:schemeClr val="dk1">
                    <a:alpha val="40000"/>
                  </a:schemeClr>
                </a:outerShdw>
              </a:effectLst>
              <a:latin typeface="Carlito"/>
              <a:cs typeface="Carlito"/>
            </a:endParaRPr>
          </a:p>
          <a:p>
            <a:pPr marL="499745" indent="-367030">
              <a:lnSpc>
                <a:spcPct val="100000"/>
              </a:lnSpc>
              <a:spcBef>
                <a:spcPts val="690"/>
              </a:spcBef>
              <a:buSzPct val="123000"/>
              <a:buChar char="•"/>
              <a:tabLst>
                <a:tab pos="500380" algn="l"/>
              </a:tabLst>
            </a:pPr>
            <a:r>
              <a:rPr b="1" dirty="0">
                <a:solidFill>
                  <a:schemeClr val="tx1"/>
                </a:solidFill>
                <a:effectLst>
                  <a:outerShdw blurRad="38100" dist="19050" dir="2700000" algn="tl" rotWithShape="0">
                    <a:schemeClr val="dk1">
                      <a:alpha val="40000"/>
                    </a:schemeClr>
                  </a:outerShdw>
                </a:effectLst>
                <a:latin typeface="Carlito"/>
                <a:cs typeface="Carlito"/>
                <a:sym typeface="+mn-ea"/>
              </a:rPr>
              <a:t>The </a:t>
            </a:r>
            <a:r>
              <a:rPr b="1" spc="-15" dirty="0">
                <a:solidFill>
                  <a:schemeClr val="tx1"/>
                </a:solidFill>
                <a:effectLst>
                  <a:outerShdw blurRad="38100" dist="19050" dir="2700000" algn="tl" rotWithShape="0">
                    <a:schemeClr val="dk1">
                      <a:alpha val="40000"/>
                    </a:schemeClr>
                  </a:outerShdw>
                </a:effectLst>
                <a:latin typeface="Carlito"/>
                <a:cs typeface="Carlito"/>
                <a:sym typeface="+mn-ea"/>
              </a:rPr>
              <a:t>information </a:t>
            </a:r>
            <a:r>
              <a:rPr b="1" spc="-5" dirty="0">
                <a:solidFill>
                  <a:schemeClr val="tx1"/>
                </a:solidFill>
                <a:effectLst>
                  <a:outerShdw blurRad="38100" dist="19050" dir="2700000" algn="tl" rotWithShape="0">
                    <a:schemeClr val="dk1">
                      <a:alpha val="40000"/>
                    </a:schemeClr>
                  </a:outerShdw>
                </a:effectLst>
                <a:latin typeface="Carlito"/>
                <a:cs typeface="Carlito"/>
                <a:sym typeface="+mn-ea"/>
              </a:rPr>
              <a:t>could </a:t>
            </a:r>
            <a:r>
              <a:rPr b="1" dirty="0">
                <a:solidFill>
                  <a:schemeClr val="tx1"/>
                </a:solidFill>
                <a:effectLst>
                  <a:outerShdw blurRad="38100" dist="19050" dir="2700000" algn="tl" rotWithShape="0">
                    <a:schemeClr val="dk1">
                      <a:alpha val="40000"/>
                    </a:schemeClr>
                  </a:outerShdw>
                </a:effectLst>
                <a:latin typeface="Carlito"/>
                <a:cs typeface="Carlito"/>
                <a:sym typeface="+mn-ea"/>
              </a:rPr>
              <a:t>be sold </a:t>
            </a:r>
            <a:r>
              <a:rPr b="1" spc="-15" dirty="0">
                <a:solidFill>
                  <a:schemeClr val="tx1"/>
                </a:solidFill>
                <a:effectLst>
                  <a:outerShdw blurRad="38100" dist="19050" dir="2700000" algn="tl" rotWithShape="0">
                    <a:schemeClr val="dk1">
                      <a:alpha val="40000"/>
                    </a:schemeClr>
                  </a:outerShdw>
                </a:effectLst>
                <a:latin typeface="Carlito"/>
                <a:cs typeface="Carlito"/>
                <a:sym typeface="+mn-ea"/>
              </a:rPr>
              <a:t>to </a:t>
            </a:r>
            <a:r>
              <a:rPr b="1" spc="-10" dirty="0">
                <a:solidFill>
                  <a:schemeClr val="tx1"/>
                </a:solidFill>
                <a:effectLst>
                  <a:outerShdw blurRad="38100" dist="19050" dir="2700000" algn="tl" rotWithShape="0">
                    <a:schemeClr val="dk1">
                      <a:alpha val="40000"/>
                    </a:schemeClr>
                  </a:outerShdw>
                </a:effectLst>
                <a:latin typeface="Carlito"/>
                <a:cs typeface="Carlito"/>
                <a:sym typeface="+mn-ea"/>
              </a:rPr>
              <a:t>rival </a:t>
            </a:r>
            <a:r>
              <a:rPr b="1" dirty="0">
                <a:solidFill>
                  <a:schemeClr val="tx1"/>
                </a:solidFill>
                <a:effectLst>
                  <a:outerShdw blurRad="38100" dist="19050" dir="2700000" algn="tl" rotWithShape="0">
                    <a:schemeClr val="dk1">
                      <a:alpha val="40000"/>
                    </a:schemeClr>
                  </a:outerShdw>
                </a:effectLst>
                <a:latin typeface="Carlito"/>
                <a:cs typeface="Carlito"/>
                <a:sym typeface="+mn-ea"/>
              </a:rPr>
              <a:t>business </a:t>
            </a:r>
            <a:r>
              <a:rPr b="1" spc="-5" dirty="0">
                <a:solidFill>
                  <a:schemeClr val="tx1"/>
                </a:solidFill>
                <a:effectLst>
                  <a:outerShdw blurRad="38100" dist="19050" dir="2700000" algn="tl" rotWithShape="0">
                    <a:schemeClr val="dk1">
                      <a:alpha val="40000"/>
                    </a:schemeClr>
                  </a:outerShdw>
                </a:effectLst>
                <a:latin typeface="Carlito"/>
                <a:cs typeface="Carlito"/>
                <a:sym typeface="+mn-ea"/>
              </a:rPr>
              <a:t>companies</a:t>
            </a:r>
            <a:r>
              <a:rPr b="1" spc="45" dirty="0">
                <a:solidFill>
                  <a:schemeClr val="tx1"/>
                </a:solidFill>
                <a:effectLst>
                  <a:outerShdw blurRad="38100" dist="19050" dir="2700000" algn="tl" rotWithShape="0">
                    <a:schemeClr val="dk1">
                      <a:alpha val="40000"/>
                    </a:schemeClr>
                  </a:outerShdw>
                </a:effectLst>
                <a:latin typeface="Carlito"/>
                <a:cs typeface="Carlito"/>
                <a:sym typeface="+mn-ea"/>
              </a:rPr>
              <a:t> </a:t>
            </a:r>
            <a:r>
              <a:rPr b="1" dirty="0">
                <a:solidFill>
                  <a:schemeClr val="tx1"/>
                </a:solidFill>
                <a:effectLst>
                  <a:outerShdw blurRad="38100" dist="19050" dir="2700000" algn="tl" rotWithShape="0">
                    <a:schemeClr val="dk1">
                      <a:alpha val="40000"/>
                    </a:schemeClr>
                  </a:outerShdw>
                </a:effectLst>
                <a:latin typeface="Carlito"/>
                <a:cs typeface="Carlito"/>
                <a:sym typeface="+mn-ea"/>
              </a:rPr>
              <a:t>.</a:t>
            </a:r>
            <a:endParaRPr b="1">
              <a:solidFill>
                <a:schemeClr val="tx1"/>
              </a:solidFill>
              <a:effectLst>
                <a:outerShdw blurRad="38100" dist="19050" dir="2700000" algn="tl" rotWithShape="0">
                  <a:schemeClr val="dk1">
                    <a:alpha val="40000"/>
                  </a:schemeClr>
                </a:outerShdw>
              </a:effectLst>
              <a:latin typeface="Carlito"/>
              <a:cs typeface="Carlito"/>
            </a:endParaRPr>
          </a:p>
          <a:p>
            <a:pPr marL="499745" indent="-367030">
              <a:lnSpc>
                <a:spcPct val="100000"/>
              </a:lnSpc>
              <a:spcBef>
                <a:spcPts val="720"/>
              </a:spcBef>
              <a:buSzPct val="123000"/>
              <a:buChar char="•"/>
              <a:tabLst>
                <a:tab pos="500380" algn="l"/>
              </a:tabLst>
            </a:pPr>
            <a:r>
              <a:rPr b="1" spc="-10" dirty="0">
                <a:solidFill>
                  <a:schemeClr val="tx1"/>
                </a:solidFill>
                <a:effectLst>
                  <a:outerShdw blurRad="38100" dist="19050" dir="2700000" algn="tl" rotWithShape="0">
                    <a:schemeClr val="dk1">
                      <a:alpha val="40000"/>
                    </a:schemeClr>
                  </a:outerShdw>
                </a:effectLst>
                <a:latin typeface="Carlito"/>
                <a:cs typeface="Carlito"/>
                <a:sym typeface="+mn-ea"/>
              </a:rPr>
              <a:t>Sellers can </a:t>
            </a:r>
            <a:r>
              <a:rPr b="1" dirty="0">
                <a:solidFill>
                  <a:schemeClr val="tx1"/>
                </a:solidFill>
                <a:effectLst>
                  <a:outerShdw blurRad="38100" dist="19050" dir="2700000" algn="tl" rotWithShape="0">
                    <a:schemeClr val="dk1">
                      <a:alpha val="40000"/>
                    </a:schemeClr>
                  </a:outerShdw>
                </a:effectLst>
                <a:latin typeface="Carlito"/>
                <a:cs typeface="Carlito"/>
                <a:sym typeface="+mn-ea"/>
              </a:rPr>
              <a:t>be unnecessarily be</a:t>
            </a:r>
            <a:r>
              <a:rPr b="1" spc="15" dirty="0">
                <a:solidFill>
                  <a:schemeClr val="tx1"/>
                </a:solidFill>
                <a:effectLst>
                  <a:outerShdw blurRad="38100" dist="19050" dir="2700000" algn="tl" rotWithShape="0">
                    <a:schemeClr val="dk1">
                      <a:alpha val="40000"/>
                    </a:schemeClr>
                  </a:outerShdw>
                </a:effectLst>
                <a:latin typeface="Carlito"/>
                <a:cs typeface="Carlito"/>
                <a:sym typeface="+mn-ea"/>
              </a:rPr>
              <a:t> </a:t>
            </a:r>
            <a:r>
              <a:rPr b="1" spc="-20" dirty="0">
                <a:solidFill>
                  <a:schemeClr val="tx1"/>
                </a:solidFill>
                <a:effectLst>
                  <a:outerShdw blurRad="38100" dist="19050" dir="2700000" algn="tl" rotWithShape="0">
                    <a:schemeClr val="dk1">
                      <a:alpha val="40000"/>
                    </a:schemeClr>
                  </a:outerShdw>
                </a:effectLst>
                <a:latin typeface="Carlito"/>
                <a:cs typeface="Carlito"/>
                <a:sym typeface="+mn-ea"/>
              </a:rPr>
              <a:t>pranked.</a:t>
            </a:r>
            <a:endParaRPr b="1">
              <a:solidFill>
                <a:schemeClr val="tx1"/>
              </a:solidFill>
              <a:effectLst>
                <a:outerShdw blurRad="38100" dist="19050" dir="2700000" algn="tl" rotWithShape="0">
                  <a:schemeClr val="dk1">
                    <a:alpha val="40000"/>
                  </a:schemeClr>
                </a:outerShdw>
              </a:effectLst>
              <a:latin typeface="Carlito"/>
              <a:cs typeface="Carlito"/>
            </a:endParaRPr>
          </a:p>
          <a:p>
            <a:endParaRPr lang="en-US" b="1">
              <a:solidFill>
                <a:schemeClr val="tx1"/>
              </a:solidFill>
              <a:effectLst>
                <a:outerShdw blurRad="38100" dist="19050" dir="2700000" algn="tl" rotWithShape="0">
                  <a:schemeClr val="dk1">
                    <a:alpha val="40000"/>
                  </a:schemeClr>
                </a:outerShdw>
              </a:effectLst>
              <a:latin typeface="Carlito"/>
              <a:cs typeface="Carlito"/>
            </a:endParaRPr>
          </a:p>
        </p:txBody>
      </p:sp>
      <p:sp>
        <p:nvSpPr>
          <p:cNvPr id="4" name="Text Box 3"/>
          <p:cNvSpPr txBox="true"/>
          <p:nvPr/>
        </p:nvSpPr>
        <p:spPr>
          <a:xfrm>
            <a:off x="257175" y="2834005"/>
            <a:ext cx="4876800" cy="460375"/>
          </a:xfrm>
          <a:prstGeom prst="rect">
            <a:avLst/>
          </a:prstGeom>
          <a:noFill/>
        </p:spPr>
        <p:txBody>
          <a:bodyPr wrap="square" rtlCol="0">
            <a:spAutoFit/>
          </a:bodyPr>
          <a:p>
            <a:r>
              <a:rPr lang="en-US" altLang="en-US" sz="2400" b="1"/>
              <a:t>Recommandation</a:t>
            </a:r>
            <a:endParaRPr lang="en-US" altLang="en-US" sz="2400" b="1"/>
          </a:p>
        </p:txBody>
      </p:sp>
      <p:sp>
        <p:nvSpPr>
          <p:cNvPr id="5" name="Text Box 4"/>
          <p:cNvSpPr txBox="true"/>
          <p:nvPr/>
        </p:nvSpPr>
        <p:spPr>
          <a:xfrm>
            <a:off x="733425" y="3481705"/>
            <a:ext cx="9505950" cy="398780"/>
          </a:xfrm>
          <a:prstGeom prst="rect">
            <a:avLst/>
          </a:prstGeom>
          <a:noFill/>
        </p:spPr>
        <p:txBody>
          <a:bodyPr wrap="square" rtlCol="0">
            <a:spAutoFit/>
          </a:bodyPr>
          <a:p>
            <a:r>
              <a:rPr sz="2000" b="1" spc="5" dirty="0">
                <a:effectLst>
                  <a:outerShdw blurRad="38100" dist="38100" dir="2700000" algn="tl">
                    <a:srgbClr val="000000">
                      <a:alpha val="43137"/>
                    </a:srgbClr>
                  </a:outerShdw>
                </a:effectLst>
                <a:latin typeface="Carlito"/>
                <a:cs typeface="Carlito"/>
                <a:sym typeface="+mn-ea"/>
              </a:rPr>
              <a:t>Only </a:t>
            </a:r>
            <a:r>
              <a:rPr sz="2000" b="1" spc="10" dirty="0">
                <a:effectLst>
                  <a:outerShdw blurRad="38100" dist="38100" dir="2700000" algn="tl">
                    <a:srgbClr val="000000">
                      <a:alpha val="43137"/>
                    </a:srgbClr>
                  </a:outerShdw>
                </a:effectLst>
                <a:latin typeface="Carlito"/>
                <a:cs typeface="Carlito"/>
                <a:sym typeface="+mn-ea"/>
              </a:rPr>
              <a:t>name and </a:t>
            </a:r>
            <a:r>
              <a:rPr sz="2000" b="1" spc="5" dirty="0">
                <a:effectLst>
                  <a:outerShdw blurRad="38100" dist="38100" dir="2700000" algn="tl">
                    <a:srgbClr val="000000">
                      <a:alpha val="43137"/>
                    </a:srgbClr>
                  </a:outerShdw>
                </a:effectLst>
                <a:latin typeface="Carlito"/>
                <a:cs typeface="Carlito"/>
                <a:sym typeface="+mn-ea"/>
              </a:rPr>
              <a:t>email is </a:t>
            </a:r>
            <a:r>
              <a:rPr sz="2000" b="1" dirty="0">
                <a:effectLst>
                  <a:outerShdw blurRad="38100" dist="38100" dir="2700000" algn="tl">
                    <a:srgbClr val="000000">
                      <a:alpha val="43137"/>
                    </a:srgbClr>
                  </a:outerShdw>
                </a:effectLst>
                <a:latin typeface="Carlito"/>
                <a:cs typeface="Carlito"/>
                <a:sym typeface="+mn-ea"/>
              </a:rPr>
              <a:t>sufficient </a:t>
            </a:r>
            <a:r>
              <a:rPr sz="2000" b="1" spc="5" dirty="0">
                <a:effectLst>
                  <a:outerShdw blurRad="38100" dist="38100" dir="2700000" algn="tl">
                    <a:srgbClr val="000000">
                      <a:alpha val="43137"/>
                    </a:srgbClr>
                  </a:outerShdw>
                </a:effectLst>
                <a:latin typeface="Carlito"/>
                <a:cs typeface="Carlito"/>
                <a:sym typeface="+mn-ea"/>
              </a:rPr>
              <a:t>as </a:t>
            </a:r>
            <a:r>
              <a:rPr sz="2000" b="1" spc="-15" dirty="0">
                <a:effectLst>
                  <a:outerShdw blurRad="38100" dist="38100" dir="2700000" algn="tl">
                    <a:srgbClr val="000000">
                      <a:alpha val="43137"/>
                    </a:srgbClr>
                  </a:outerShdw>
                </a:effectLst>
                <a:latin typeface="Carlito"/>
                <a:cs typeface="Carlito"/>
                <a:sym typeface="+mn-ea"/>
              </a:rPr>
              <a:t>far </a:t>
            </a:r>
            <a:r>
              <a:rPr sz="2000" b="1" spc="5" dirty="0">
                <a:effectLst>
                  <a:outerShdw blurRad="38100" dist="38100" dir="2700000" algn="tl">
                    <a:srgbClr val="000000">
                      <a:alpha val="43137"/>
                    </a:srgbClr>
                  </a:outerShdw>
                </a:effectLst>
                <a:latin typeface="Carlito"/>
                <a:cs typeface="Carlito"/>
                <a:sym typeface="+mn-ea"/>
              </a:rPr>
              <a:t>as the </a:t>
            </a:r>
            <a:r>
              <a:rPr sz="2000" b="1" spc="10" dirty="0">
                <a:effectLst>
                  <a:outerShdw blurRad="38100" dist="38100" dir="2700000" algn="tl">
                    <a:srgbClr val="000000">
                      <a:alpha val="43137"/>
                    </a:srgbClr>
                  </a:outerShdw>
                </a:effectLst>
                <a:latin typeface="Carlito"/>
                <a:cs typeface="Carlito"/>
                <a:sym typeface="+mn-ea"/>
              </a:rPr>
              <a:t>query </a:t>
            </a:r>
            <a:r>
              <a:rPr sz="2000" b="1" spc="5" dirty="0">
                <a:effectLst>
                  <a:outerShdw blurRad="38100" dist="38100" dir="2700000" algn="tl">
                    <a:srgbClr val="000000">
                      <a:alpha val="43137"/>
                    </a:srgbClr>
                  </a:outerShdw>
                </a:effectLst>
                <a:latin typeface="Carlito"/>
                <a:cs typeface="Carlito"/>
                <a:sym typeface="+mn-ea"/>
              </a:rPr>
              <a:t>or help is</a:t>
            </a:r>
            <a:r>
              <a:rPr sz="2000" b="1" dirty="0">
                <a:effectLst>
                  <a:outerShdw blurRad="38100" dist="38100" dir="2700000" algn="tl">
                    <a:srgbClr val="000000">
                      <a:alpha val="43137"/>
                    </a:srgbClr>
                  </a:outerShdw>
                </a:effectLst>
                <a:latin typeface="Carlito"/>
                <a:cs typeface="Carlito"/>
                <a:sym typeface="+mn-ea"/>
              </a:rPr>
              <a:t> </a:t>
            </a:r>
            <a:r>
              <a:rPr sz="2000" b="1" spc="5" dirty="0">
                <a:effectLst>
                  <a:outerShdw blurRad="38100" dist="38100" dir="2700000" algn="tl">
                    <a:srgbClr val="000000">
                      <a:alpha val="43137"/>
                    </a:srgbClr>
                  </a:outerShdw>
                </a:effectLst>
                <a:latin typeface="Carlito"/>
                <a:cs typeface="Carlito"/>
                <a:sym typeface="+mn-ea"/>
              </a:rPr>
              <a:t>concerned</a:t>
            </a:r>
            <a:endParaRPr lang="en-US" sz="2000" b="1">
              <a:effectLst>
                <a:outerShdw blurRad="38100" dist="38100" dir="2700000" algn="tl">
                  <a:srgbClr val="000000">
                    <a:alpha val="43137"/>
                  </a:srgbClr>
                </a:outerShdw>
              </a:effectLst>
            </a:endParaRPr>
          </a:p>
        </p:txBody>
      </p:sp>
      <p:sp>
        <p:nvSpPr>
          <p:cNvPr id="6" name="Text Box 5"/>
          <p:cNvSpPr txBox="true"/>
          <p:nvPr/>
        </p:nvSpPr>
        <p:spPr>
          <a:xfrm>
            <a:off x="390525" y="4072255"/>
            <a:ext cx="4057650" cy="460375"/>
          </a:xfrm>
          <a:prstGeom prst="rect">
            <a:avLst/>
          </a:prstGeom>
          <a:noFill/>
        </p:spPr>
        <p:txBody>
          <a:bodyPr wrap="square" rtlCol="0">
            <a:spAutoFit/>
          </a:bodyPr>
          <a:p>
            <a:r>
              <a:rPr lang="en-US" altLang="en-US" sz="2400" b="1">
                <a:effectLst>
                  <a:outerShdw blurRad="38100" dist="38100" dir="2700000" algn="tl">
                    <a:srgbClr val="000000">
                      <a:alpha val="43137"/>
                    </a:srgbClr>
                  </a:outerShdw>
                </a:effectLst>
              </a:rPr>
              <a:t>References</a:t>
            </a:r>
            <a:endParaRPr lang="en-US" altLang="en-US" sz="2400" b="1">
              <a:effectLst>
                <a:outerShdw blurRad="38100" dist="38100" dir="2700000" algn="tl">
                  <a:srgbClr val="000000">
                    <a:alpha val="43137"/>
                  </a:srgbClr>
                </a:outerShdw>
              </a:effectLst>
            </a:endParaRPr>
          </a:p>
        </p:txBody>
      </p:sp>
      <p:sp>
        <p:nvSpPr>
          <p:cNvPr id="7" name="Text Box 6"/>
          <p:cNvSpPr txBox="true"/>
          <p:nvPr/>
        </p:nvSpPr>
        <p:spPr>
          <a:xfrm>
            <a:off x="885825" y="4700905"/>
            <a:ext cx="8724900" cy="922020"/>
          </a:xfrm>
          <a:prstGeom prst="rect">
            <a:avLst/>
          </a:prstGeom>
          <a:noFill/>
        </p:spPr>
        <p:txBody>
          <a:bodyPr wrap="square" rtlCol="0">
            <a:spAutoFit/>
          </a:bodyPr>
          <a:p>
            <a:r>
              <a:rPr i="1" u="heavy" spc="25" dirty="0">
                <a:uFill>
                  <a:solidFill>
                    <a:srgbClr val="000000"/>
                  </a:solidFill>
                </a:uFill>
                <a:latin typeface="Arial"/>
                <a:cs typeface="Arial"/>
                <a:sym typeface="+mn-ea"/>
              </a:rPr>
              <a:t>https://digitalguardian.com/blog/how-secure-personally-identifiable-information-against-loss-or-compromise</a:t>
            </a:r>
            <a:endParaRPr>
              <a:latin typeface="Arial"/>
              <a:cs typeface="Arial"/>
            </a:endParaRPr>
          </a:p>
          <a:p>
            <a:endParaRPr lang="en-US" b="1"/>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true"/>
          </p:cNvSpPr>
          <p:nvPr>
            <p:ph type="title"/>
          </p:nvPr>
        </p:nvSpPr>
        <p:spPr>
          <a:xfrm>
            <a:off x="-38100" y="-236855"/>
            <a:ext cx="10515600" cy="1325563"/>
          </a:xfrm>
        </p:spPr>
        <p:txBody>
          <a:bodyPr/>
          <a:p>
            <a:r>
              <a:rPr lang="en-US" altLang="en-US"/>
              <a:t>17.Components with known vulnerabilities</a:t>
            </a:r>
            <a:endParaRPr lang="en-US" altLang="en-US"/>
          </a:p>
        </p:txBody>
      </p:sp>
      <p:graphicFrame>
        <p:nvGraphicFramePr>
          <p:cNvPr id="4" name="object 3"/>
          <p:cNvGraphicFramePr>
            <a:graphicFrameLocks noGrp="true"/>
          </p:cNvGraphicFramePr>
          <p:nvPr>
            <p:ph idx="1"/>
          </p:nvPr>
        </p:nvGraphicFramePr>
        <p:xfrm>
          <a:off x="533400" y="1207135"/>
          <a:ext cx="10515600" cy="4444365"/>
        </p:xfrm>
        <a:graphic>
          <a:graphicData uri="http://schemas.openxmlformats.org/drawingml/2006/table">
            <a:tbl>
              <a:tblPr firstRow="true" bandRow="true">
                <a:tableStyleId>{2D5ABB26-0587-4C30-8999-92F81FD0307C}</a:tableStyleId>
              </a:tblPr>
              <a:tblGrid>
                <a:gridCol w="3220085"/>
                <a:gridCol w="7295515"/>
              </a:tblGrid>
              <a:tr h="920156">
                <a:tc gridSpan="2">
                  <a:txBody>
                    <a:bodyPr/>
                    <a:p>
                      <a:pPr>
                        <a:lnSpc>
                          <a:spcPct val="100000"/>
                        </a:lnSpc>
                      </a:pPr>
                      <a:endParaRPr sz="3100">
                        <a:latin typeface="Times New Roman"/>
                        <a:cs typeface="Times New Roman"/>
                      </a:endParaRPr>
                    </a:p>
                  </a:txBody>
                  <a:tcPr marL="0" marR="0" marT="0" marB="0">
                    <a:lnB w="12700">
                      <a:solidFill>
                        <a:srgbClr val="000000"/>
                      </a:solidFill>
                      <a:prstDash val="solid"/>
                    </a:lnB>
                    <a:solidFill>
                      <a:srgbClr val="5B9BD5"/>
                    </a:solidFill>
                  </a:tcPr>
                </a:tc>
                <a:tc hMerge="true">
                  <a:tcPr marL="0" marR="0" marT="0" marB="0"/>
                </a:tc>
              </a:tr>
              <a:tr h="3524022">
                <a:tc>
                  <a:txBody>
                    <a:bodyPr/>
                    <a:p>
                      <a:pPr>
                        <a:lnSpc>
                          <a:spcPct val="100000"/>
                        </a:lnSpc>
                      </a:pPr>
                      <a:endParaRPr sz="2600" b="1">
                        <a:latin typeface="Times New Roman"/>
                        <a:cs typeface="Times New Roman"/>
                      </a:endParaRPr>
                    </a:p>
                    <a:p>
                      <a:pPr>
                        <a:lnSpc>
                          <a:spcPct val="100000"/>
                        </a:lnSpc>
                      </a:pPr>
                      <a:endParaRPr sz="2600" b="1">
                        <a:latin typeface="Times New Roman"/>
                        <a:cs typeface="Times New Roman"/>
                      </a:endParaRPr>
                    </a:p>
                    <a:p>
                      <a:pPr>
                        <a:lnSpc>
                          <a:spcPct val="100000"/>
                        </a:lnSpc>
                        <a:spcBef>
                          <a:spcPts val="30"/>
                        </a:spcBef>
                      </a:pPr>
                      <a:endParaRPr sz="2300" b="1">
                        <a:latin typeface="Times New Roman"/>
                        <a:cs typeface="Times New Roman"/>
                      </a:endParaRPr>
                    </a:p>
                    <a:p>
                      <a:pPr marL="433070" marR="425450" algn="ctr">
                        <a:lnSpc>
                          <a:spcPct val="103000"/>
                        </a:lnSpc>
                      </a:pPr>
                      <a:r>
                        <a:rPr sz="2600" b="1" spc="15" dirty="0">
                          <a:latin typeface="Carlito"/>
                          <a:cs typeface="Carlito"/>
                        </a:rPr>
                        <a:t>Components with</a:t>
                      </a:r>
                      <a:r>
                        <a:rPr sz="2600" b="1" spc="-80" dirty="0">
                          <a:latin typeface="Carlito"/>
                          <a:cs typeface="Carlito"/>
                        </a:rPr>
                        <a:t> </a:t>
                      </a:r>
                      <a:r>
                        <a:rPr sz="2600" b="1" spc="15" dirty="0">
                          <a:latin typeface="Carlito"/>
                          <a:cs typeface="Carlito"/>
                        </a:rPr>
                        <a:t>known  </a:t>
                      </a:r>
                      <a:r>
                        <a:rPr sz="2600" b="1" spc="5" dirty="0">
                          <a:latin typeface="Carlito"/>
                          <a:cs typeface="Carlito"/>
                        </a:rPr>
                        <a:t>Vulnerabilities</a:t>
                      </a:r>
                      <a:endParaRPr sz="2600" b="1">
                        <a:latin typeface="Carlito"/>
                        <a:cs typeface="Carlito"/>
                      </a:endParaRPr>
                    </a:p>
                    <a:p>
                      <a:pPr algn="ctr">
                        <a:lnSpc>
                          <a:spcPct val="100000"/>
                        </a:lnSpc>
                        <a:spcBef>
                          <a:spcPts val="95"/>
                        </a:spcBef>
                      </a:pPr>
                      <a:r>
                        <a:rPr sz="2600" b="1" spc="5" dirty="0">
                          <a:latin typeface="Carlito"/>
                          <a:cs typeface="Carlito"/>
                        </a:rPr>
                        <a:t>(Critical)</a:t>
                      </a:r>
                      <a:endParaRPr sz="2600" b="1">
                        <a:latin typeface="Carlito"/>
                        <a:cs typeface="Carlito"/>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7DE06"/>
                    </a:solidFill>
                  </a:tcPr>
                </a:tc>
                <a:tc>
                  <a:txBody>
                    <a:bodyPr/>
                    <a:p>
                      <a:pPr>
                        <a:lnSpc>
                          <a:spcPct val="100000"/>
                        </a:lnSpc>
                      </a:pPr>
                      <a:endParaRPr sz="2600" b="1">
                        <a:latin typeface="Times New Roman"/>
                        <a:cs typeface="Times New Roman"/>
                      </a:endParaRPr>
                    </a:p>
                    <a:p>
                      <a:pPr marL="374015" marR="518795" indent="-335280">
                        <a:lnSpc>
                          <a:spcPct val="103000"/>
                        </a:lnSpc>
                        <a:spcBef>
                          <a:spcPts val="1800"/>
                        </a:spcBef>
                        <a:buSzPct val="124000"/>
                        <a:buChar char="•"/>
                        <a:tabLst>
                          <a:tab pos="374650" algn="l"/>
                        </a:tabLst>
                      </a:pPr>
                      <a:r>
                        <a:rPr sz="2700" b="1" spc="5" dirty="0">
                          <a:latin typeface="Carlito"/>
                          <a:cs typeface="Carlito"/>
                        </a:rPr>
                        <a:t>Server used </a:t>
                      </a:r>
                      <a:r>
                        <a:rPr sz="2700" b="1" dirty="0">
                          <a:latin typeface="Carlito"/>
                          <a:cs typeface="Carlito"/>
                        </a:rPr>
                        <a:t>is </a:t>
                      </a:r>
                      <a:r>
                        <a:rPr sz="2600" b="1" spc="10" dirty="0">
                          <a:latin typeface="Carlito"/>
                          <a:cs typeface="Carlito"/>
                        </a:rPr>
                        <a:t>nginx/1.14.0 appears </a:t>
                      </a:r>
                      <a:r>
                        <a:rPr sz="2600" b="1" dirty="0">
                          <a:latin typeface="Carlito"/>
                          <a:cs typeface="Carlito"/>
                        </a:rPr>
                        <a:t>to </a:t>
                      </a:r>
                      <a:r>
                        <a:rPr sz="2600" b="1" spc="15" dirty="0">
                          <a:latin typeface="Carlito"/>
                          <a:cs typeface="Carlito"/>
                        </a:rPr>
                        <a:t>be </a:t>
                      </a:r>
                      <a:r>
                        <a:rPr sz="2600" b="1" spc="5" dirty="0">
                          <a:latin typeface="Carlito"/>
                          <a:cs typeface="Carlito"/>
                        </a:rPr>
                        <a:t>outdated (current </a:t>
                      </a:r>
                      <a:r>
                        <a:rPr sz="2600" b="1" spc="10" dirty="0">
                          <a:latin typeface="Carlito"/>
                          <a:cs typeface="Carlito"/>
                        </a:rPr>
                        <a:t>is </a:t>
                      </a:r>
                      <a:r>
                        <a:rPr sz="2600" b="1" dirty="0">
                          <a:latin typeface="Carlito"/>
                          <a:cs typeface="Carlito"/>
                        </a:rPr>
                        <a:t>at  </a:t>
                      </a:r>
                      <a:r>
                        <a:rPr sz="2600" b="1" spc="5" dirty="0">
                          <a:latin typeface="Carlito"/>
                          <a:cs typeface="Carlito"/>
                        </a:rPr>
                        <a:t>least </a:t>
                      </a:r>
                      <a:r>
                        <a:rPr sz="2600" b="1" spc="10" dirty="0">
                          <a:latin typeface="Carlito"/>
                          <a:cs typeface="Carlito"/>
                        </a:rPr>
                        <a:t>1.1</a:t>
                      </a:r>
                      <a:r>
                        <a:rPr lang="en-US" sz="2600" b="1" spc="10" dirty="0">
                          <a:latin typeface="Carlito"/>
                          <a:cs typeface="Carlito"/>
                        </a:rPr>
                        <a:t>9.0</a:t>
                      </a:r>
                      <a:r>
                        <a:rPr sz="2600" b="1" spc="10" dirty="0">
                          <a:latin typeface="Carlito"/>
                          <a:cs typeface="Carlito"/>
                        </a:rPr>
                        <a:t>) i.e it is </a:t>
                      </a:r>
                      <a:r>
                        <a:rPr sz="2600" b="1" spc="15" dirty="0">
                          <a:latin typeface="Carlito"/>
                          <a:cs typeface="Carlito"/>
                        </a:rPr>
                        <a:t>known </a:t>
                      </a:r>
                      <a:r>
                        <a:rPr sz="2600" b="1" dirty="0">
                          <a:latin typeface="Carlito"/>
                          <a:cs typeface="Carlito"/>
                        </a:rPr>
                        <a:t>to have </a:t>
                      </a:r>
                      <a:r>
                        <a:rPr sz="2600" b="1" spc="5" dirty="0">
                          <a:latin typeface="Carlito"/>
                          <a:cs typeface="Carlito"/>
                        </a:rPr>
                        <a:t>exploitable</a:t>
                      </a:r>
                      <a:r>
                        <a:rPr sz="2600" b="1" spc="-20" dirty="0">
                          <a:latin typeface="Carlito"/>
                          <a:cs typeface="Carlito"/>
                        </a:rPr>
                        <a:t> </a:t>
                      </a:r>
                      <a:r>
                        <a:rPr sz="2600" b="1" spc="10" dirty="0">
                          <a:latin typeface="Carlito"/>
                          <a:cs typeface="Carlito"/>
                        </a:rPr>
                        <a:t>vulnerabilities.</a:t>
                      </a:r>
                      <a:endParaRPr sz="2600" b="1">
                        <a:latin typeface="Carlito"/>
                        <a:cs typeface="Carlito"/>
                      </a:endParaRPr>
                    </a:p>
                    <a:p>
                      <a:pPr marL="274955" indent="-236220">
                        <a:lnSpc>
                          <a:spcPts val="3475"/>
                        </a:lnSpc>
                        <a:buSzPct val="150000"/>
                        <a:buFont typeface="Arial"/>
                        <a:buChar char="•"/>
                        <a:tabLst>
                          <a:tab pos="275590" algn="l"/>
                        </a:tabLst>
                      </a:pPr>
                      <a:r>
                        <a:rPr sz="2600" b="1" spc="5" dirty="0">
                          <a:latin typeface="Carlito"/>
                          <a:cs typeface="Carlito"/>
                        </a:rPr>
                        <a:t>WonderCMS</a:t>
                      </a:r>
                      <a:endParaRPr sz="2600" b="1">
                        <a:latin typeface="Carlito"/>
                        <a:cs typeface="Carlito"/>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true"/>
          </p:cNvSpPr>
          <p:nvPr>
            <p:ph type="title"/>
          </p:nvPr>
        </p:nvSpPr>
        <p:spPr>
          <a:xfrm>
            <a:off x="19050" y="-313055"/>
            <a:ext cx="10515600" cy="1325563"/>
          </a:xfrm>
        </p:spPr>
        <p:txBody>
          <a:bodyPr/>
          <a:p>
            <a:r>
              <a:rPr lang="en-US" altLang="en-US"/>
              <a:t>Observation</a:t>
            </a:r>
            <a:endParaRPr lang="en-US" altLang="en-US"/>
          </a:p>
        </p:txBody>
      </p:sp>
      <p:sp>
        <p:nvSpPr>
          <p:cNvPr id="3" name="Content Placeholder 2"/>
          <p:cNvSpPr>
            <a:spLocks noGrp="true"/>
          </p:cNvSpPr>
          <p:nvPr>
            <p:ph idx="1"/>
          </p:nvPr>
        </p:nvSpPr>
        <p:spPr>
          <a:xfrm>
            <a:off x="400050" y="606425"/>
            <a:ext cx="10515600" cy="4351338"/>
          </a:xfrm>
        </p:spPr>
        <p:txBody>
          <a:bodyPr/>
          <a:p>
            <a:r>
              <a:rPr sz="2400" b="1" spc="15" dirty="0">
                <a:effectLst/>
                <a:latin typeface="Carlito"/>
                <a:cs typeface="Carlito"/>
                <a:sym typeface="+mn-ea"/>
              </a:rPr>
              <a:t>The PHP </a:t>
            </a:r>
            <a:r>
              <a:rPr sz="2400" b="1" dirty="0">
                <a:effectLst/>
                <a:latin typeface="Carlito"/>
                <a:cs typeface="Carlito"/>
                <a:sym typeface="+mn-ea"/>
              </a:rPr>
              <a:t>version </a:t>
            </a:r>
            <a:r>
              <a:rPr sz="2400" b="1" spc="5" dirty="0">
                <a:effectLst/>
                <a:latin typeface="Carlito"/>
                <a:cs typeface="Carlito"/>
                <a:sym typeface="+mn-ea"/>
              </a:rPr>
              <a:t>installed </a:t>
            </a:r>
            <a:r>
              <a:rPr sz="2400" b="1" spc="10" dirty="0">
                <a:effectLst/>
                <a:latin typeface="Carlito"/>
                <a:cs typeface="Carlito"/>
                <a:sym typeface="+mn-ea"/>
              </a:rPr>
              <a:t>is not </a:t>
            </a:r>
            <a:r>
              <a:rPr sz="2400" b="1" spc="15" dirty="0">
                <a:effectLst/>
                <a:latin typeface="Carlito"/>
                <a:cs typeface="Carlito"/>
                <a:sym typeface="+mn-ea"/>
              </a:rPr>
              <a:t>the </a:t>
            </a:r>
            <a:r>
              <a:rPr sz="2400" b="1" spc="-5" dirty="0">
                <a:effectLst/>
                <a:latin typeface="Carlito"/>
                <a:cs typeface="Carlito"/>
                <a:sym typeface="+mn-ea"/>
              </a:rPr>
              <a:t>latest </a:t>
            </a:r>
            <a:r>
              <a:rPr sz="2400" b="1" spc="15" dirty="0">
                <a:effectLst/>
                <a:latin typeface="Carlito"/>
                <a:cs typeface="Carlito"/>
                <a:sym typeface="+mn-ea"/>
              </a:rPr>
              <a:t>one and has </a:t>
            </a:r>
            <a:r>
              <a:rPr sz="2400" b="1" spc="10" dirty="0">
                <a:effectLst/>
                <a:latin typeface="Carlito"/>
                <a:cs typeface="Carlito"/>
                <a:sym typeface="+mn-ea"/>
              </a:rPr>
              <a:t>multiple </a:t>
            </a:r>
            <a:r>
              <a:rPr sz="2400" b="1" spc="5" dirty="0">
                <a:effectLst/>
                <a:latin typeface="Carlito"/>
                <a:cs typeface="Carlito"/>
                <a:sym typeface="+mn-ea"/>
              </a:rPr>
              <a:t>vulnerabilities that can </a:t>
            </a:r>
            <a:r>
              <a:rPr sz="2400" b="1" spc="15" dirty="0">
                <a:effectLst/>
                <a:latin typeface="Carlito"/>
                <a:cs typeface="Carlito"/>
                <a:sym typeface="+mn-ea"/>
              </a:rPr>
              <a:t>be </a:t>
            </a:r>
            <a:r>
              <a:rPr sz="2400" b="1" spc="5" dirty="0">
                <a:effectLst/>
                <a:latin typeface="Carlito"/>
                <a:cs typeface="Carlito"/>
                <a:sym typeface="+mn-ea"/>
              </a:rPr>
              <a:t>exploited.Also,  wondercms </a:t>
            </a:r>
            <a:r>
              <a:rPr sz="2400" b="1" spc="10" dirty="0">
                <a:effectLst/>
                <a:latin typeface="Carlito"/>
                <a:cs typeface="Carlito"/>
                <a:sym typeface="+mn-ea"/>
              </a:rPr>
              <a:t>is also </a:t>
            </a:r>
            <a:r>
              <a:rPr sz="2400" b="1" dirty="0">
                <a:effectLst/>
                <a:latin typeface="Carlito"/>
                <a:cs typeface="Carlito"/>
                <a:sym typeface="+mn-ea"/>
              </a:rPr>
              <a:t>outdated </a:t>
            </a:r>
            <a:r>
              <a:rPr sz="2400" b="1" spc="15" dirty="0">
                <a:effectLst/>
                <a:latin typeface="Carlito"/>
                <a:cs typeface="Carlito"/>
                <a:sym typeface="+mn-ea"/>
              </a:rPr>
              <a:t>and </a:t>
            </a:r>
            <a:r>
              <a:rPr sz="2400" b="1" spc="10" dirty="0">
                <a:effectLst/>
                <a:latin typeface="Carlito"/>
                <a:cs typeface="Carlito"/>
                <a:sym typeface="+mn-ea"/>
              </a:rPr>
              <a:t>highly</a:t>
            </a:r>
            <a:r>
              <a:rPr sz="2400" b="1" spc="-10" dirty="0">
                <a:effectLst/>
                <a:latin typeface="Carlito"/>
                <a:cs typeface="Carlito"/>
                <a:sym typeface="+mn-ea"/>
              </a:rPr>
              <a:t> </a:t>
            </a:r>
            <a:r>
              <a:rPr sz="2400" b="1" spc="5" dirty="0">
                <a:effectLst/>
                <a:latin typeface="Carlito"/>
                <a:cs typeface="Carlito"/>
                <a:sym typeface="+mn-ea"/>
              </a:rPr>
              <a:t>vulnerable.</a:t>
            </a:r>
            <a:endParaRPr>
              <a:latin typeface="Carlito"/>
              <a:cs typeface="Carlito"/>
            </a:endParaRPr>
          </a:p>
          <a:p>
            <a:endParaRPr lang="en-US"/>
          </a:p>
        </p:txBody>
      </p:sp>
      <p:pic>
        <p:nvPicPr>
          <p:cNvPr id="4" name="Picture 3" descr="1"/>
          <p:cNvPicPr>
            <a:picLocks noChangeAspect="true"/>
          </p:cNvPicPr>
          <p:nvPr/>
        </p:nvPicPr>
        <p:blipFill>
          <a:blip r:embed="rId1"/>
          <a:stretch>
            <a:fillRect/>
          </a:stretch>
        </p:blipFill>
        <p:spPr>
          <a:xfrm>
            <a:off x="762000" y="1880235"/>
            <a:ext cx="10933430" cy="3972560"/>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true"/>
          </p:cNvSpPr>
          <p:nvPr>
            <p:ph type="title"/>
          </p:nvPr>
        </p:nvSpPr>
        <p:spPr>
          <a:xfrm>
            <a:off x="0" y="-370205"/>
            <a:ext cx="10515600" cy="1325563"/>
          </a:xfrm>
        </p:spPr>
        <p:txBody>
          <a:bodyPr/>
          <a:p>
            <a:r>
              <a:rPr lang="en-US" altLang="en-US"/>
              <a:t>Business impact-High</a:t>
            </a:r>
            <a:endParaRPr lang="en-US" altLang="en-US"/>
          </a:p>
        </p:txBody>
      </p:sp>
      <p:sp>
        <p:nvSpPr>
          <p:cNvPr id="3" name="Content Placeholder 2"/>
          <p:cNvSpPr>
            <a:spLocks noGrp="true"/>
          </p:cNvSpPr>
          <p:nvPr>
            <p:ph idx="1"/>
          </p:nvPr>
        </p:nvSpPr>
        <p:spPr>
          <a:xfrm>
            <a:off x="438150" y="663575"/>
            <a:ext cx="10515600" cy="4351338"/>
          </a:xfrm>
        </p:spPr>
        <p:txBody>
          <a:bodyPr/>
          <a:p>
            <a:r>
              <a:rPr sz="2400" b="1" spc="-5" dirty="0">
                <a:effectLst/>
                <a:latin typeface="Carlito"/>
                <a:cs typeface="Carlito"/>
                <a:sym typeface="+mn-ea"/>
              </a:rPr>
              <a:t>Exploits of </a:t>
            </a:r>
            <a:r>
              <a:rPr sz="2400" b="1" spc="-10" dirty="0">
                <a:effectLst/>
                <a:latin typeface="Carlito"/>
                <a:cs typeface="Carlito"/>
                <a:sym typeface="+mn-ea"/>
              </a:rPr>
              <a:t>every </a:t>
            </a:r>
            <a:r>
              <a:rPr sz="2400" b="1" spc="-5" dirty="0">
                <a:effectLst/>
                <a:latin typeface="Carlito"/>
                <a:cs typeface="Carlito"/>
                <a:sym typeface="+mn-ea"/>
              </a:rPr>
              <a:t>vulnerability </a:t>
            </a:r>
            <a:r>
              <a:rPr sz="2400" b="1" spc="-15" dirty="0">
                <a:effectLst/>
                <a:latin typeface="Carlito"/>
                <a:cs typeface="Carlito"/>
                <a:sym typeface="+mn-ea"/>
              </a:rPr>
              <a:t>detected </a:t>
            </a:r>
            <a:r>
              <a:rPr sz="2400" b="1" dirty="0">
                <a:effectLst/>
                <a:latin typeface="Carlito"/>
                <a:cs typeface="Carlito"/>
                <a:sym typeface="+mn-ea"/>
              </a:rPr>
              <a:t>is </a:t>
            </a:r>
            <a:r>
              <a:rPr sz="2400" b="1" spc="-10" dirty="0">
                <a:effectLst/>
                <a:latin typeface="Carlito"/>
                <a:cs typeface="Carlito"/>
                <a:sym typeface="+mn-ea"/>
              </a:rPr>
              <a:t>regularly </a:t>
            </a:r>
            <a:r>
              <a:rPr sz="2400" b="1" spc="-5" dirty="0">
                <a:effectLst/>
                <a:latin typeface="Carlito"/>
                <a:cs typeface="Carlito"/>
                <a:sym typeface="+mn-ea"/>
              </a:rPr>
              <a:t>made </a:t>
            </a:r>
            <a:r>
              <a:rPr sz="2400" b="1" dirty="0">
                <a:effectLst/>
                <a:latin typeface="Carlito"/>
                <a:cs typeface="Carlito"/>
                <a:sym typeface="+mn-ea"/>
              </a:rPr>
              <a:t>public and hence </a:t>
            </a:r>
            <a:r>
              <a:rPr sz="2400" b="1" spc="-15" dirty="0">
                <a:effectLst/>
                <a:latin typeface="Carlito"/>
                <a:cs typeface="Carlito"/>
                <a:sym typeface="+mn-ea"/>
              </a:rPr>
              <a:t>outdated software </a:t>
            </a:r>
            <a:r>
              <a:rPr sz="2400" b="1" spc="-10" dirty="0">
                <a:effectLst/>
                <a:latin typeface="Carlito"/>
                <a:cs typeface="Carlito"/>
                <a:sym typeface="+mn-ea"/>
              </a:rPr>
              <a:t>can </a:t>
            </a:r>
            <a:r>
              <a:rPr sz="2400" b="1" spc="-5" dirty="0">
                <a:effectLst/>
                <a:latin typeface="Carlito"/>
                <a:cs typeface="Carlito"/>
                <a:sym typeface="+mn-ea"/>
              </a:rPr>
              <a:t>very  </a:t>
            </a:r>
            <a:r>
              <a:rPr sz="2400" b="1" dirty="0">
                <a:effectLst/>
                <a:latin typeface="Carlito"/>
                <a:cs typeface="Carlito"/>
                <a:sym typeface="+mn-ea"/>
              </a:rPr>
              <a:t>easily be </a:t>
            </a:r>
            <a:r>
              <a:rPr sz="2400" b="1" spc="-30" dirty="0">
                <a:effectLst/>
                <a:latin typeface="Carlito"/>
                <a:cs typeface="Carlito"/>
                <a:sym typeface="+mn-ea"/>
              </a:rPr>
              <a:t>taken </a:t>
            </a:r>
            <a:r>
              <a:rPr sz="2400" b="1" spc="-20" dirty="0">
                <a:effectLst/>
                <a:latin typeface="Carlito"/>
                <a:cs typeface="Carlito"/>
                <a:sym typeface="+mn-ea"/>
              </a:rPr>
              <a:t>advantage </a:t>
            </a:r>
            <a:r>
              <a:rPr sz="2400" b="1" spc="-45" dirty="0">
                <a:effectLst/>
                <a:latin typeface="Carlito"/>
                <a:cs typeface="Carlito"/>
                <a:sym typeface="+mn-ea"/>
              </a:rPr>
              <a:t>of.If </a:t>
            </a:r>
            <a:r>
              <a:rPr sz="2400" b="1" dirty="0">
                <a:effectLst/>
                <a:latin typeface="Carlito"/>
                <a:cs typeface="Carlito"/>
                <a:sym typeface="+mn-ea"/>
              </a:rPr>
              <a:t>the </a:t>
            </a:r>
            <a:r>
              <a:rPr sz="2400" b="1" spc="-30" dirty="0">
                <a:effectLst/>
                <a:latin typeface="Carlito"/>
                <a:cs typeface="Carlito"/>
                <a:sym typeface="+mn-ea"/>
              </a:rPr>
              <a:t>attacker </a:t>
            </a:r>
            <a:r>
              <a:rPr sz="2400" b="1" spc="-10" dirty="0">
                <a:effectLst/>
                <a:latin typeface="Carlito"/>
                <a:cs typeface="Carlito"/>
                <a:sym typeface="+mn-ea"/>
              </a:rPr>
              <a:t>comes </a:t>
            </a:r>
            <a:r>
              <a:rPr sz="2400" b="1" spc="-15" dirty="0">
                <a:effectLst/>
                <a:latin typeface="Carlito"/>
                <a:cs typeface="Carlito"/>
                <a:sym typeface="+mn-ea"/>
              </a:rPr>
              <a:t>to </a:t>
            </a:r>
            <a:r>
              <a:rPr sz="2400" b="1" spc="-5" dirty="0">
                <a:effectLst/>
                <a:latin typeface="Carlito"/>
                <a:cs typeface="Carlito"/>
                <a:sym typeface="+mn-ea"/>
              </a:rPr>
              <a:t>know about </a:t>
            </a:r>
            <a:r>
              <a:rPr sz="2400" b="1" dirty="0">
                <a:effectLst/>
                <a:latin typeface="Carlito"/>
                <a:cs typeface="Carlito"/>
                <a:sym typeface="+mn-ea"/>
              </a:rPr>
              <a:t>this </a:t>
            </a:r>
            <a:r>
              <a:rPr sz="2400" b="1" spc="-5" dirty="0">
                <a:effectLst/>
                <a:latin typeface="Carlito"/>
                <a:cs typeface="Carlito"/>
                <a:sym typeface="+mn-ea"/>
              </a:rPr>
              <a:t>vulnerability </a:t>
            </a:r>
            <a:r>
              <a:rPr sz="2400" b="1" dirty="0">
                <a:effectLst/>
                <a:latin typeface="Carlito"/>
                <a:cs typeface="Carlito"/>
                <a:sym typeface="+mn-ea"/>
              </a:rPr>
              <a:t>,he </a:t>
            </a:r>
            <a:r>
              <a:rPr sz="2400" b="1" spc="-25" dirty="0">
                <a:effectLst/>
                <a:latin typeface="Carlito"/>
                <a:cs typeface="Carlito"/>
                <a:sym typeface="+mn-ea"/>
              </a:rPr>
              <a:t>may </a:t>
            </a:r>
            <a:r>
              <a:rPr sz="2400" b="1" spc="-10" dirty="0">
                <a:effectLst/>
                <a:latin typeface="Carlito"/>
                <a:cs typeface="Carlito"/>
                <a:sym typeface="+mn-ea"/>
              </a:rPr>
              <a:t>directly </a:t>
            </a:r>
            <a:r>
              <a:rPr sz="2400" b="1" dirty="0">
                <a:effectLst/>
                <a:latin typeface="Carlito"/>
                <a:cs typeface="Carlito"/>
                <a:sym typeface="+mn-ea"/>
              </a:rPr>
              <a:t>use  the </a:t>
            </a:r>
            <a:r>
              <a:rPr sz="2400" b="1" spc="-10" dirty="0">
                <a:effectLst/>
                <a:latin typeface="Carlito"/>
                <a:cs typeface="Carlito"/>
                <a:sym typeface="+mn-ea"/>
              </a:rPr>
              <a:t>exploit </a:t>
            </a:r>
            <a:r>
              <a:rPr sz="2400" b="1" spc="-15" dirty="0">
                <a:effectLst/>
                <a:latin typeface="Carlito"/>
                <a:cs typeface="Carlito"/>
                <a:sym typeface="+mn-ea"/>
              </a:rPr>
              <a:t>to </a:t>
            </a:r>
            <a:r>
              <a:rPr sz="2400" b="1" spc="-35" dirty="0">
                <a:effectLst/>
                <a:latin typeface="Carlito"/>
                <a:cs typeface="Carlito"/>
                <a:sym typeface="+mn-ea"/>
              </a:rPr>
              <a:t>take </a:t>
            </a:r>
            <a:r>
              <a:rPr sz="2400" b="1" spc="-5" dirty="0">
                <a:effectLst/>
                <a:latin typeface="Carlito"/>
                <a:cs typeface="Carlito"/>
                <a:sym typeface="+mn-ea"/>
              </a:rPr>
              <a:t>down </a:t>
            </a:r>
            <a:r>
              <a:rPr sz="2400" b="1" dirty="0">
                <a:effectLst/>
                <a:latin typeface="Carlito"/>
                <a:cs typeface="Carlito"/>
                <a:sym typeface="+mn-ea"/>
              </a:rPr>
              <a:t>the </a:t>
            </a:r>
            <a:r>
              <a:rPr sz="2400" b="1" spc="-15" dirty="0">
                <a:effectLst/>
                <a:latin typeface="Carlito"/>
                <a:cs typeface="Carlito"/>
                <a:sym typeface="+mn-ea"/>
              </a:rPr>
              <a:t>entire </a:t>
            </a:r>
            <a:r>
              <a:rPr sz="2400" b="1" spc="-25" dirty="0">
                <a:effectLst/>
                <a:latin typeface="Carlito"/>
                <a:cs typeface="Carlito"/>
                <a:sym typeface="+mn-ea"/>
              </a:rPr>
              <a:t>system, </a:t>
            </a:r>
            <a:r>
              <a:rPr sz="2400" b="1" spc="-5" dirty="0">
                <a:effectLst/>
                <a:latin typeface="Carlito"/>
                <a:cs typeface="Carlito"/>
                <a:sym typeface="+mn-ea"/>
              </a:rPr>
              <a:t>which </a:t>
            </a:r>
            <a:r>
              <a:rPr sz="2400" b="1" dirty="0">
                <a:effectLst/>
                <a:latin typeface="Carlito"/>
                <a:cs typeface="Carlito"/>
                <a:sym typeface="+mn-ea"/>
              </a:rPr>
              <a:t>is a big</a:t>
            </a:r>
            <a:r>
              <a:rPr sz="2400" b="1" spc="105" dirty="0">
                <a:effectLst/>
                <a:latin typeface="Carlito"/>
                <a:cs typeface="Carlito"/>
                <a:sym typeface="+mn-ea"/>
              </a:rPr>
              <a:t> </a:t>
            </a:r>
            <a:r>
              <a:rPr sz="2400" b="1" spc="-5" dirty="0">
                <a:effectLst/>
                <a:latin typeface="Carlito"/>
                <a:cs typeface="Carlito"/>
                <a:sym typeface="+mn-ea"/>
              </a:rPr>
              <a:t>risk.</a:t>
            </a:r>
            <a:endParaRPr lang="en-US" sz="2400" b="1">
              <a:effectLst/>
            </a:endParaRPr>
          </a:p>
        </p:txBody>
      </p:sp>
      <p:sp>
        <p:nvSpPr>
          <p:cNvPr id="4" name="Text Box 3"/>
          <p:cNvSpPr txBox="true"/>
          <p:nvPr/>
        </p:nvSpPr>
        <p:spPr>
          <a:xfrm>
            <a:off x="304800" y="2252980"/>
            <a:ext cx="4248150" cy="460375"/>
          </a:xfrm>
          <a:prstGeom prst="rect">
            <a:avLst/>
          </a:prstGeom>
          <a:noFill/>
        </p:spPr>
        <p:txBody>
          <a:bodyPr wrap="square" rtlCol="0">
            <a:spAutoFit/>
          </a:bodyPr>
          <a:p>
            <a:r>
              <a:rPr lang="en-US" altLang="en-US" sz="2400" b="1"/>
              <a:t>Recommandations</a:t>
            </a:r>
            <a:endParaRPr lang="en-US" altLang="en-US" sz="2400" b="1"/>
          </a:p>
        </p:txBody>
      </p:sp>
      <p:sp>
        <p:nvSpPr>
          <p:cNvPr id="5" name="Text Box 4"/>
          <p:cNvSpPr txBox="true"/>
          <p:nvPr/>
        </p:nvSpPr>
        <p:spPr>
          <a:xfrm>
            <a:off x="781050" y="2900680"/>
            <a:ext cx="10629900" cy="1407160"/>
          </a:xfrm>
          <a:prstGeom prst="rect">
            <a:avLst/>
          </a:prstGeom>
          <a:noFill/>
        </p:spPr>
        <p:txBody>
          <a:bodyPr wrap="square" rtlCol="0">
            <a:spAutoFit/>
          </a:bodyPr>
          <a:p>
            <a:pPr marL="429260" indent="-367030">
              <a:lnSpc>
                <a:spcPct val="100000"/>
              </a:lnSpc>
              <a:spcBef>
                <a:spcPts val="2135"/>
              </a:spcBef>
              <a:buSzPct val="125000"/>
              <a:buChar char="•"/>
              <a:tabLst>
                <a:tab pos="429895" algn="l"/>
              </a:tabLst>
            </a:pPr>
            <a:r>
              <a:rPr sz="2000" b="1" spc="5" dirty="0">
                <a:latin typeface="Carlito"/>
                <a:cs typeface="Carlito"/>
                <a:sym typeface="+mn-ea"/>
              </a:rPr>
              <a:t>Upgrade </a:t>
            </a:r>
            <a:r>
              <a:rPr sz="2000" b="1" dirty="0">
                <a:latin typeface="Carlito"/>
                <a:cs typeface="Carlito"/>
                <a:sym typeface="+mn-ea"/>
              </a:rPr>
              <a:t>to </a:t>
            </a:r>
            <a:r>
              <a:rPr sz="2000" b="1" spc="15" dirty="0">
                <a:latin typeface="Carlito"/>
                <a:cs typeface="Carlito"/>
                <a:sym typeface="+mn-ea"/>
              </a:rPr>
              <a:t>the </a:t>
            </a:r>
            <a:r>
              <a:rPr sz="2000" b="1" spc="-5" dirty="0">
                <a:latin typeface="Carlito"/>
                <a:cs typeface="Carlito"/>
                <a:sym typeface="+mn-ea"/>
              </a:rPr>
              <a:t>latest </a:t>
            </a:r>
            <a:r>
              <a:rPr sz="2000" b="1" dirty="0">
                <a:latin typeface="Carlito"/>
                <a:cs typeface="Carlito"/>
                <a:sym typeface="+mn-ea"/>
              </a:rPr>
              <a:t>version </a:t>
            </a:r>
            <a:r>
              <a:rPr sz="2000" b="1" spc="10" dirty="0">
                <a:latin typeface="Carlito"/>
                <a:cs typeface="Carlito"/>
                <a:sym typeface="+mn-ea"/>
              </a:rPr>
              <a:t>of </a:t>
            </a:r>
            <a:r>
              <a:rPr sz="2000" b="1" spc="-5" dirty="0">
                <a:latin typeface="Carlito"/>
                <a:cs typeface="Carlito"/>
                <a:sym typeface="+mn-ea"/>
              </a:rPr>
              <a:t>Affected </a:t>
            </a:r>
            <a:r>
              <a:rPr sz="2000" b="1" spc="10" dirty="0">
                <a:latin typeface="Carlito"/>
                <a:cs typeface="Carlito"/>
                <a:sym typeface="+mn-ea"/>
              </a:rPr>
              <a:t>Software/theme/plugin/OS </a:t>
            </a:r>
            <a:r>
              <a:rPr sz="2000" b="1" spc="15" dirty="0">
                <a:latin typeface="Carlito"/>
                <a:cs typeface="Carlito"/>
                <a:sym typeface="+mn-ea"/>
              </a:rPr>
              <a:t>which means </a:t>
            </a:r>
            <a:r>
              <a:rPr sz="2000" b="1" spc="-5" dirty="0">
                <a:latin typeface="Carlito"/>
                <a:cs typeface="Carlito"/>
                <a:sym typeface="+mn-ea"/>
              </a:rPr>
              <a:t>latest</a:t>
            </a:r>
            <a:r>
              <a:rPr sz="2000" b="1" spc="40" dirty="0">
                <a:latin typeface="Carlito"/>
                <a:cs typeface="Carlito"/>
                <a:sym typeface="+mn-ea"/>
              </a:rPr>
              <a:t> </a:t>
            </a:r>
            <a:r>
              <a:rPr sz="2000" b="1" dirty="0">
                <a:latin typeface="Carlito"/>
                <a:cs typeface="Carlito"/>
                <a:sym typeface="+mn-ea"/>
              </a:rPr>
              <a:t>version.</a:t>
            </a:r>
            <a:endParaRPr sz="2000" b="1">
              <a:latin typeface="Carlito"/>
              <a:cs typeface="Carlito"/>
            </a:endParaRPr>
          </a:p>
          <a:p>
            <a:pPr marL="429260" indent="-367030">
              <a:lnSpc>
                <a:spcPct val="100000"/>
              </a:lnSpc>
              <a:spcBef>
                <a:spcPts val="660"/>
              </a:spcBef>
              <a:buSzPct val="125000"/>
              <a:buChar char="•"/>
              <a:tabLst>
                <a:tab pos="429895" algn="l"/>
              </a:tabLst>
            </a:pPr>
            <a:r>
              <a:rPr sz="2000" b="1" spc="5" dirty="0">
                <a:latin typeface="Carlito"/>
                <a:cs typeface="Carlito"/>
                <a:sym typeface="+mn-ea"/>
              </a:rPr>
              <a:t>If upgrade </a:t>
            </a:r>
            <a:r>
              <a:rPr sz="2000" b="1" spc="10" dirty="0">
                <a:latin typeface="Carlito"/>
                <a:cs typeface="Carlito"/>
                <a:sym typeface="+mn-ea"/>
              </a:rPr>
              <a:t>is not possible </a:t>
            </a:r>
            <a:r>
              <a:rPr sz="2000" b="1" spc="-10" dirty="0">
                <a:latin typeface="Carlito"/>
                <a:cs typeface="Carlito"/>
                <a:sym typeface="+mn-ea"/>
              </a:rPr>
              <a:t>for </a:t>
            </a:r>
            <a:r>
              <a:rPr sz="2000" b="1" spc="15" dirty="0">
                <a:latin typeface="Carlito"/>
                <a:cs typeface="Carlito"/>
                <a:sym typeface="+mn-ea"/>
              </a:rPr>
              <a:t>the time being, </a:t>
            </a:r>
            <a:r>
              <a:rPr sz="2000" b="1" dirty="0">
                <a:latin typeface="Carlito"/>
                <a:cs typeface="Carlito"/>
                <a:sym typeface="+mn-ea"/>
              </a:rPr>
              <a:t>isolate </a:t>
            </a:r>
            <a:r>
              <a:rPr sz="2000" b="1" spc="15" dirty="0">
                <a:latin typeface="Carlito"/>
                <a:cs typeface="Carlito"/>
                <a:sym typeface="+mn-ea"/>
              </a:rPr>
              <a:t>the </a:t>
            </a:r>
            <a:r>
              <a:rPr sz="2000" b="1" spc="10" dirty="0">
                <a:latin typeface="Carlito"/>
                <a:cs typeface="Carlito"/>
                <a:sym typeface="+mn-ea"/>
              </a:rPr>
              <a:t>server </a:t>
            </a:r>
            <a:r>
              <a:rPr sz="2000" b="1" dirty="0">
                <a:latin typeface="Carlito"/>
                <a:cs typeface="Carlito"/>
                <a:sym typeface="+mn-ea"/>
              </a:rPr>
              <a:t>from </a:t>
            </a:r>
            <a:r>
              <a:rPr sz="2000" b="1" spc="-5" dirty="0">
                <a:latin typeface="Carlito"/>
                <a:cs typeface="Carlito"/>
                <a:sym typeface="+mn-ea"/>
              </a:rPr>
              <a:t>any </a:t>
            </a:r>
            <a:r>
              <a:rPr sz="2000" b="1" spc="10" dirty="0">
                <a:latin typeface="Carlito"/>
                <a:cs typeface="Carlito"/>
                <a:sym typeface="+mn-ea"/>
              </a:rPr>
              <a:t>other </a:t>
            </a:r>
            <a:r>
              <a:rPr sz="2000" b="1" spc="5" dirty="0">
                <a:latin typeface="Carlito"/>
                <a:cs typeface="Carlito"/>
                <a:sym typeface="+mn-ea"/>
              </a:rPr>
              <a:t>critical </a:t>
            </a:r>
            <a:r>
              <a:rPr sz="2000" b="1" spc="-5" dirty="0">
                <a:latin typeface="Carlito"/>
                <a:cs typeface="Carlito"/>
                <a:sym typeface="+mn-ea"/>
              </a:rPr>
              <a:t>data </a:t>
            </a:r>
            <a:r>
              <a:rPr sz="2000" b="1" spc="15" dirty="0">
                <a:latin typeface="Carlito"/>
                <a:cs typeface="Carlito"/>
                <a:sym typeface="+mn-ea"/>
              </a:rPr>
              <a:t>and</a:t>
            </a:r>
            <a:r>
              <a:rPr sz="2000" b="1" spc="130" dirty="0">
                <a:latin typeface="Carlito"/>
                <a:cs typeface="Carlito"/>
                <a:sym typeface="+mn-ea"/>
              </a:rPr>
              <a:t> </a:t>
            </a:r>
            <a:r>
              <a:rPr sz="2000" b="1" spc="5" dirty="0">
                <a:latin typeface="Carlito"/>
                <a:cs typeface="Carlito"/>
                <a:sym typeface="+mn-ea"/>
              </a:rPr>
              <a:t>servers.</a:t>
            </a:r>
            <a:endParaRPr lang="en-US" sz="2000" b="1"/>
          </a:p>
        </p:txBody>
      </p:sp>
      <p:sp>
        <p:nvSpPr>
          <p:cNvPr id="6" name="Text Box 5"/>
          <p:cNvSpPr txBox="true"/>
          <p:nvPr/>
        </p:nvSpPr>
        <p:spPr>
          <a:xfrm>
            <a:off x="438150" y="4329430"/>
            <a:ext cx="3771900" cy="460375"/>
          </a:xfrm>
          <a:prstGeom prst="rect">
            <a:avLst/>
          </a:prstGeom>
          <a:noFill/>
        </p:spPr>
        <p:txBody>
          <a:bodyPr wrap="square" rtlCol="0">
            <a:spAutoFit/>
          </a:bodyPr>
          <a:p>
            <a:r>
              <a:rPr lang="en-US" altLang="en-US" sz="2400" b="1"/>
              <a:t>References</a:t>
            </a:r>
            <a:endParaRPr lang="en-US" altLang="en-US" sz="2400" b="1"/>
          </a:p>
        </p:txBody>
      </p:sp>
      <p:sp>
        <p:nvSpPr>
          <p:cNvPr id="7" name="Text Box 6"/>
          <p:cNvSpPr txBox="true"/>
          <p:nvPr/>
        </p:nvSpPr>
        <p:spPr>
          <a:xfrm>
            <a:off x="666750" y="5053330"/>
            <a:ext cx="9734550" cy="1198880"/>
          </a:xfrm>
          <a:prstGeom prst="rect">
            <a:avLst/>
          </a:prstGeom>
          <a:noFill/>
        </p:spPr>
        <p:txBody>
          <a:bodyPr wrap="square" rtlCol="0">
            <a:spAutoFit/>
          </a:bodyPr>
          <a:p>
            <a:r>
              <a:rPr i="1" u="heavy" spc="50" dirty="0">
                <a:uFill>
                  <a:solidFill>
                    <a:srgbClr val="000000"/>
                  </a:solidFill>
                </a:uFill>
                <a:latin typeface="Arial"/>
                <a:cs typeface="Arial"/>
                <a:sym typeface="+mn-ea"/>
              </a:rPr>
              <a:t>https://usn.ubuntu.com/4099-1/ </a:t>
            </a:r>
            <a:r>
              <a:rPr i="1" spc="50" dirty="0">
                <a:latin typeface="Arial"/>
                <a:cs typeface="Arial"/>
                <a:sym typeface="+mn-ea"/>
              </a:rPr>
              <a:t> </a:t>
            </a:r>
            <a:r>
              <a:rPr i="1" u="heavy" spc="40" dirty="0">
                <a:uFill>
                  <a:solidFill>
                    <a:srgbClr val="000000"/>
                  </a:solidFill>
                </a:uFill>
                <a:latin typeface="Arial"/>
                <a:cs typeface="Arial"/>
                <a:sym typeface="+mn-ea"/>
                <a:hlinkClick r:id="rId1"/>
              </a:rPr>
              <a:t>http://securitywarrior9.blogspot.com/2018/01/vulnerability-in-wonder-cms-leading-to.html</a:t>
            </a:r>
            <a:endParaRPr>
              <a:latin typeface="Arial"/>
              <a:cs typeface="Arial"/>
            </a:endParaRPr>
          </a:p>
          <a:p>
            <a:endParaRPr 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true"/>
          </p:cNvSpPr>
          <p:nvPr>
            <p:ph type="title"/>
          </p:nvPr>
        </p:nvSpPr>
        <p:spPr>
          <a:xfrm>
            <a:off x="-19050" y="-294005"/>
            <a:ext cx="10515600" cy="1325563"/>
          </a:xfrm>
        </p:spPr>
        <p:txBody>
          <a:bodyPr/>
          <a:p>
            <a:r>
              <a:rPr lang="en-US" altLang="en-US"/>
              <a:t>18.Default error display</a:t>
            </a:r>
            <a:endParaRPr lang="en-US" altLang="en-US"/>
          </a:p>
        </p:txBody>
      </p:sp>
      <p:graphicFrame>
        <p:nvGraphicFramePr>
          <p:cNvPr id="4" name="object 3"/>
          <p:cNvGraphicFramePr>
            <a:graphicFrameLocks noGrp="true"/>
          </p:cNvGraphicFramePr>
          <p:nvPr>
            <p:ph idx="1"/>
          </p:nvPr>
        </p:nvGraphicFramePr>
        <p:xfrm>
          <a:off x="648335" y="1081405"/>
          <a:ext cx="9848215" cy="4733290"/>
        </p:xfrm>
        <a:graphic>
          <a:graphicData uri="http://schemas.openxmlformats.org/drawingml/2006/table">
            <a:tbl>
              <a:tblPr firstRow="true" bandRow="true">
                <a:tableStyleId>{2D5ABB26-0587-4C30-8999-92F81FD0307C}</a:tableStyleId>
              </a:tblPr>
              <a:tblGrid>
                <a:gridCol w="2693670"/>
                <a:gridCol w="7154545"/>
              </a:tblGrid>
              <a:tr h="380365">
                <a:tc gridSpan="2">
                  <a:txBody>
                    <a:bodyPr/>
                    <a:p>
                      <a:pPr>
                        <a:lnSpc>
                          <a:spcPct val="100000"/>
                        </a:lnSpc>
                      </a:pPr>
                      <a:endParaRPr sz="2000">
                        <a:latin typeface="Times New Roman"/>
                        <a:cs typeface="Times New Roman"/>
                      </a:endParaRPr>
                    </a:p>
                  </a:txBody>
                  <a:tcPr marL="0" marR="0" marT="0" marB="0">
                    <a:lnB w="12700">
                      <a:solidFill>
                        <a:srgbClr val="000000"/>
                      </a:solidFill>
                      <a:prstDash val="solid"/>
                    </a:lnB>
                    <a:solidFill>
                      <a:srgbClr val="5B9BD5"/>
                    </a:solidFill>
                  </a:tcPr>
                </a:tc>
                <a:tc hMerge="true">
                  <a:tcPr marL="0" marR="0" marT="0" marB="0"/>
                </a:tc>
              </a:tr>
              <a:tr h="556260">
                <a:tc>
                  <a:txBody>
                    <a:bodyPr/>
                    <a:p>
                      <a:pPr>
                        <a:lnSpc>
                          <a:spcPct val="100000"/>
                        </a:lnSpc>
                      </a:pPr>
                      <a:endParaRPr sz="2000" b="1">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solidFill>
                      <a:srgbClr val="99DF0F"/>
                    </a:solidFill>
                  </a:tcPr>
                </a:tc>
                <a:tc>
                  <a:txBody>
                    <a:bodyPr/>
                    <a:p>
                      <a:pPr>
                        <a:lnSpc>
                          <a:spcPct val="100000"/>
                        </a:lnSpc>
                        <a:spcBef>
                          <a:spcPts val="25"/>
                        </a:spcBef>
                      </a:pPr>
                      <a:endParaRPr sz="1800" b="1">
                        <a:latin typeface="Times New Roman"/>
                        <a:cs typeface="Times New Roman"/>
                      </a:endParaRPr>
                    </a:p>
                    <a:p>
                      <a:pPr marL="39370">
                        <a:lnSpc>
                          <a:spcPct val="100000"/>
                        </a:lnSpc>
                      </a:pPr>
                      <a:r>
                        <a:rPr sz="1800" b="1" spc="-10" dirty="0">
                          <a:latin typeface="Carlito"/>
                          <a:cs typeface="Carlito"/>
                        </a:rPr>
                        <a:t>Below mentioned </a:t>
                      </a:r>
                      <a:r>
                        <a:rPr sz="1800" b="1" spc="-5" dirty="0">
                          <a:latin typeface="Carlito"/>
                          <a:cs typeface="Carlito"/>
                        </a:rPr>
                        <a:t>urls </a:t>
                      </a:r>
                      <a:r>
                        <a:rPr sz="1800" b="1" spc="-25" dirty="0">
                          <a:latin typeface="Carlito"/>
                          <a:cs typeface="Carlito"/>
                        </a:rPr>
                        <a:t>have </a:t>
                      </a:r>
                      <a:r>
                        <a:rPr sz="1800" b="1" spc="-15" dirty="0">
                          <a:latin typeface="Carlito"/>
                          <a:cs typeface="Carlito"/>
                        </a:rPr>
                        <a:t>default error </a:t>
                      </a:r>
                      <a:r>
                        <a:rPr sz="1800" b="1" spc="-10" dirty="0">
                          <a:latin typeface="Carlito"/>
                          <a:cs typeface="Carlito"/>
                        </a:rPr>
                        <a:t>displaying on</a:t>
                      </a:r>
                      <a:r>
                        <a:rPr sz="1800" b="1" spc="45" dirty="0">
                          <a:latin typeface="Carlito"/>
                          <a:cs typeface="Carlito"/>
                        </a:rPr>
                        <a:t> </a:t>
                      </a:r>
                      <a:r>
                        <a:rPr sz="1800" b="1" spc="-5" dirty="0">
                          <a:latin typeface="Carlito"/>
                          <a:cs typeface="Carlito"/>
                        </a:rPr>
                        <a:t>fuzzing:</a:t>
                      </a:r>
                      <a:endParaRPr sz="1800" b="1" spc="-5" dirty="0">
                        <a:latin typeface="Carlito"/>
                        <a:cs typeface="Carlito"/>
                      </a:endParaRPr>
                    </a:p>
                  </a:txBody>
                  <a:tcPr marL="0" marR="0" marT="3175" marB="0">
                    <a:lnL w="12700">
                      <a:solidFill>
                        <a:srgbClr val="000000"/>
                      </a:solidFill>
                      <a:prstDash val="solid"/>
                    </a:lnL>
                    <a:lnR w="12700">
                      <a:solidFill>
                        <a:srgbClr val="000000"/>
                      </a:solidFill>
                      <a:prstDash val="solid"/>
                    </a:lnR>
                    <a:lnT w="12700">
                      <a:solidFill>
                        <a:srgbClr val="000000"/>
                      </a:solidFill>
                      <a:prstDash val="solid"/>
                    </a:lnT>
                  </a:tcPr>
                </a:tc>
              </a:tr>
              <a:tr h="687070">
                <a:tc>
                  <a:txBody>
                    <a:bodyPr/>
                    <a:p>
                      <a:pPr>
                        <a:lnSpc>
                          <a:spcPct val="100000"/>
                        </a:lnSpc>
                      </a:pPr>
                      <a:endParaRPr sz="2000" b="1">
                        <a:latin typeface="Times New Roman"/>
                        <a:cs typeface="Times New Roman"/>
                      </a:endParaRPr>
                    </a:p>
                  </a:txBody>
                  <a:tcPr marL="0" marR="0" marT="0" marB="0">
                    <a:lnL w="12700">
                      <a:solidFill>
                        <a:srgbClr val="000000"/>
                      </a:solidFill>
                      <a:prstDash val="solid"/>
                    </a:lnL>
                    <a:lnR w="12700">
                      <a:solidFill>
                        <a:srgbClr val="000000"/>
                      </a:solidFill>
                      <a:prstDash val="solid"/>
                    </a:lnR>
                    <a:solidFill>
                      <a:srgbClr val="99DF0F"/>
                    </a:solidFill>
                  </a:tcPr>
                </a:tc>
                <a:tc>
                  <a:txBody>
                    <a:bodyPr/>
                    <a:p>
                      <a:pPr marL="39370">
                        <a:lnSpc>
                          <a:spcPct val="100000"/>
                        </a:lnSpc>
                        <a:spcBef>
                          <a:spcPts val="1080"/>
                        </a:spcBef>
                      </a:pPr>
                      <a:r>
                        <a:rPr sz="1800" b="1" spc="-15" dirty="0">
                          <a:latin typeface="Carlito"/>
                          <a:cs typeface="Carlito"/>
                        </a:rPr>
                        <a:t>Affected </a:t>
                      </a:r>
                      <a:r>
                        <a:rPr sz="1800" b="1" spc="-10" dirty="0">
                          <a:latin typeface="Carlito"/>
                          <a:cs typeface="Carlito"/>
                        </a:rPr>
                        <a:t>URL</a:t>
                      </a:r>
                      <a:r>
                        <a:rPr sz="1800" b="1" dirty="0">
                          <a:latin typeface="Carlito"/>
                          <a:cs typeface="Carlito"/>
                        </a:rPr>
                        <a:t> </a:t>
                      </a:r>
                      <a:r>
                        <a:rPr sz="1800" b="1" spc="-5" dirty="0">
                          <a:latin typeface="Carlito"/>
                          <a:cs typeface="Carlito"/>
                        </a:rPr>
                        <a:t>:</a:t>
                      </a:r>
                      <a:endParaRPr sz="1800" b="1">
                        <a:latin typeface="Carlito"/>
                        <a:cs typeface="Carlito"/>
                      </a:endParaRPr>
                    </a:p>
                    <a:p>
                      <a:pPr marL="274955" indent="-236220">
                        <a:lnSpc>
                          <a:spcPct val="100000"/>
                        </a:lnSpc>
                        <a:spcBef>
                          <a:spcPts val="10"/>
                        </a:spcBef>
                        <a:buFont typeface="Arial"/>
                        <a:buChar char="•"/>
                        <a:tabLst>
                          <a:tab pos="274955" algn="l"/>
                          <a:tab pos="275590" algn="l"/>
                        </a:tabLst>
                      </a:pPr>
                      <a:r>
                        <a:rPr sz="1800" b="1" u="heavy" spc="-10" dirty="0">
                          <a:uFill>
                            <a:solidFill>
                              <a:srgbClr val="000000"/>
                            </a:solidFill>
                          </a:uFill>
                          <a:latin typeface="Carlito"/>
                          <a:cs typeface="Carlito"/>
                        </a:rPr>
                        <a:t>http://</a:t>
                      </a:r>
                      <a:r>
                        <a:rPr lang="en-US" sz="1800" b="1" u="heavy" spc="-10" dirty="0">
                          <a:uFill>
                            <a:solidFill>
                              <a:srgbClr val="000000"/>
                            </a:solidFill>
                          </a:uFill>
                          <a:latin typeface="Carlito"/>
                          <a:cs typeface="Carlito"/>
                        </a:rPr>
                        <a:t>13.235.31.180</a:t>
                      </a:r>
                      <a:r>
                        <a:rPr sz="1800" b="1" u="heavy" spc="-10" dirty="0">
                          <a:uFill>
                            <a:solidFill>
                              <a:srgbClr val="000000"/>
                            </a:solidFill>
                          </a:uFill>
                          <a:latin typeface="Carlito"/>
                          <a:cs typeface="Carlito"/>
                        </a:rPr>
                        <a:t>/?includelang=lang/en.php</a:t>
                      </a:r>
                      <a:endParaRPr sz="1800" b="1" u="heavy" spc="-10" dirty="0">
                        <a:uFill>
                          <a:solidFill>
                            <a:srgbClr val="000000"/>
                          </a:solidFill>
                        </a:uFill>
                        <a:latin typeface="Carlito"/>
                        <a:cs typeface="Carlito"/>
                      </a:endParaRPr>
                    </a:p>
                  </a:txBody>
                  <a:tcPr marL="0" marR="0" marT="137160" marB="0">
                    <a:lnL w="12700">
                      <a:solidFill>
                        <a:srgbClr val="000000"/>
                      </a:solidFill>
                      <a:prstDash val="solid"/>
                    </a:lnL>
                    <a:lnR w="12700">
                      <a:solidFill>
                        <a:srgbClr val="000000"/>
                      </a:solidFill>
                      <a:prstDash val="solid"/>
                    </a:lnR>
                  </a:tcPr>
                </a:tc>
              </a:tr>
              <a:tr h="677545">
                <a:tc>
                  <a:txBody>
                    <a:bodyPr/>
                    <a:p>
                      <a:pPr>
                        <a:lnSpc>
                          <a:spcPct val="100000"/>
                        </a:lnSpc>
                      </a:pPr>
                      <a:endParaRPr sz="2000" b="1">
                        <a:latin typeface="Times New Roman"/>
                        <a:cs typeface="Times New Roman"/>
                      </a:endParaRPr>
                    </a:p>
                  </a:txBody>
                  <a:tcPr marL="0" marR="0" marT="0" marB="0">
                    <a:lnL w="12700">
                      <a:solidFill>
                        <a:srgbClr val="000000"/>
                      </a:solidFill>
                      <a:prstDash val="solid"/>
                    </a:lnL>
                    <a:lnR w="12700">
                      <a:solidFill>
                        <a:srgbClr val="000000"/>
                      </a:solidFill>
                      <a:prstDash val="solid"/>
                    </a:lnR>
                    <a:solidFill>
                      <a:srgbClr val="99DF0F"/>
                    </a:solidFill>
                  </a:tcPr>
                </a:tc>
                <a:tc>
                  <a:txBody>
                    <a:bodyPr/>
                    <a:p>
                      <a:pPr marL="39370">
                        <a:lnSpc>
                          <a:spcPct val="100000"/>
                        </a:lnSpc>
                        <a:spcBef>
                          <a:spcPts val="1010"/>
                        </a:spcBef>
                      </a:pPr>
                      <a:r>
                        <a:rPr sz="1800" b="1" spc="-20" dirty="0">
                          <a:latin typeface="Carlito"/>
                          <a:cs typeface="Carlito"/>
                        </a:rPr>
                        <a:t>Payload</a:t>
                      </a:r>
                      <a:endParaRPr sz="1800" b="1">
                        <a:latin typeface="Carlito"/>
                        <a:cs typeface="Carlito"/>
                      </a:endParaRPr>
                    </a:p>
                    <a:p>
                      <a:pPr marL="274955" indent="-236220">
                        <a:lnSpc>
                          <a:spcPct val="100000"/>
                        </a:lnSpc>
                        <a:spcBef>
                          <a:spcPts val="5"/>
                        </a:spcBef>
                        <a:buFont typeface="Arial"/>
                        <a:buChar char="•"/>
                        <a:tabLst>
                          <a:tab pos="274955" algn="l"/>
                          <a:tab pos="275590" algn="l"/>
                        </a:tabLst>
                      </a:pPr>
                      <a:r>
                        <a:rPr sz="1800" b="1" spc="-40" dirty="0">
                          <a:latin typeface="Carlito"/>
                          <a:cs typeface="Carlito"/>
                        </a:rPr>
                        <a:t>en’.php </a:t>
                      </a:r>
                      <a:r>
                        <a:rPr sz="1800" b="1" spc="-10" dirty="0">
                          <a:latin typeface="Carlito"/>
                          <a:cs typeface="Carlito"/>
                        </a:rPr>
                        <a:t>(GET</a:t>
                      </a:r>
                      <a:r>
                        <a:rPr sz="1800" b="1" spc="25" dirty="0">
                          <a:latin typeface="Carlito"/>
                          <a:cs typeface="Carlito"/>
                        </a:rPr>
                        <a:t> </a:t>
                      </a:r>
                      <a:r>
                        <a:rPr sz="1800" b="1" spc="-25" dirty="0">
                          <a:latin typeface="Carlito"/>
                          <a:cs typeface="Carlito"/>
                        </a:rPr>
                        <a:t>Parameter)</a:t>
                      </a:r>
                      <a:endParaRPr sz="1800" b="1" spc="-25" dirty="0">
                        <a:latin typeface="Carlito"/>
                        <a:cs typeface="Carlito"/>
                      </a:endParaRPr>
                    </a:p>
                  </a:txBody>
                  <a:tcPr marL="0" marR="0" marT="128270" marB="0">
                    <a:lnL w="12700">
                      <a:solidFill>
                        <a:srgbClr val="000000"/>
                      </a:solidFill>
                      <a:prstDash val="solid"/>
                    </a:lnL>
                    <a:lnR w="12700">
                      <a:solidFill>
                        <a:srgbClr val="000000"/>
                      </a:solidFill>
                      <a:prstDash val="solid"/>
                    </a:lnR>
                  </a:tcPr>
                </a:tc>
              </a:tr>
              <a:tr h="330835">
                <a:tc>
                  <a:txBody>
                    <a:bodyPr/>
                    <a:p>
                      <a:pPr algn="ctr">
                        <a:lnSpc>
                          <a:spcPts val="2605"/>
                        </a:lnSpc>
                      </a:pPr>
                      <a:r>
                        <a:rPr sz="2400" b="1" dirty="0">
                          <a:latin typeface="Carlito"/>
                          <a:cs typeface="Carlito"/>
                        </a:rPr>
                        <a:t>Default Error </a:t>
                      </a:r>
                      <a:r>
                        <a:rPr sz="2400" b="1" spc="5" dirty="0">
                          <a:latin typeface="Carlito"/>
                          <a:cs typeface="Carlito"/>
                        </a:rPr>
                        <a:t>Display</a:t>
                      </a:r>
                      <a:endParaRPr sz="2400" b="1" spc="5" dirty="0">
                        <a:latin typeface="Carlito"/>
                        <a:cs typeface="Carlito"/>
                      </a:endParaRPr>
                    </a:p>
                  </a:txBody>
                  <a:tcPr marL="0" marR="0" marT="0" marB="0">
                    <a:lnL w="12700">
                      <a:solidFill>
                        <a:srgbClr val="000000"/>
                      </a:solidFill>
                      <a:prstDash val="solid"/>
                    </a:lnL>
                    <a:lnR w="12700">
                      <a:solidFill>
                        <a:srgbClr val="000000"/>
                      </a:solidFill>
                      <a:prstDash val="solid"/>
                    </a:lnR>
                    <a:solidFill>
                      <a:srgbClr val="99DF0F"/>
                    </a:solidFill>
                  </a:tcPr>
                </a:tc>
                <a:tc>
                  <a:txBody>
                    <a:bodyPr/>
                    <a:p>
                      <a:pPr>
                        <a:lnSpc>
                          <a:spcPct val="100000"/>
                        </a:lnSpc>
                      </a:pPr>
                      <a:endParaRPr sz="1800" b="1">
                        <a:latin typeface="Times New Roman"/>
                        <a:cs typeface="Times New Roman"/>
                      </a:endParaRPr>
                    </a:p>
                  </a:txBody>
                  <a:tcPr marL="0" marR="0" marT="0" marB="0">
                    <a:lnL w="12700">
                      <a:solidFill>
                        <a:srgbClr val="000000"/>
                      </a:solidFill>
                      <a:prstDash val="solid"/>
                    </a:lnL>
                    <a:lnR w="12700">
                      <a:solidFill>
                        <a:srgbClr val="000000"/>
                      </a:solidFill>
                      <a:prstDash val="solid"/>
                    </a:lnR>
                  </a:tcPr>
                </a:tc>
              </a:tr>
              <a:tr h="621030">
                <a:tc>
                  <a:txBody>
                    <a:bodyPr/>
                    <a:p>
                      <a:pPr algn="ctr">
                        <a:lnSpc>
                          <a:spcPts val="2925"/>
                        </a:lnSpc>
                      </a:pPr>
                      <a:r>
                        <a:rPr sz="2400" b="1" spc="10" dirty="0">
                          <a:latin typeface="Carlito"/>
                          <a:cs typeface="Carlito"/>
                        </a:rPr>
                        <a:t>(Low)</a:t>
                      </a:r>
                      <a:endParaRPr sz="2400" b="1" spc="10" dirty="0">
                        <a:latin typeface="Carlito"/>
                        <a:cs typeface="Carlito"/>
                      </a:endParaRPr>
                    </a:p>
                  </a:txBody>
                  <a:tcPr marL="0" marR="0" marT="0" marB="0">
                    <a:lnL w="12700">
                      <a:solidFill>
                        <a:srgbClr val="000000"/>
                      </a:solidFill>
                      <a:prstDash val="solid"/>
                    </a:lnL>
                    <a:lnR w="12700">
                      <a:solidFill>
                        <a:srgbClr val="000000"/>
                      </a:solidFill>
                      <a:prstDash val="solid"/>
                    </a:lnR>
                    <a:solidFill>
                      <a:srgbClr val="99DF0F"/>
                    </a:solidFill>
                  </a:tcPr>
                </a:tc>
                <a:tc>
                  <a:txBody>
                    <a:bodyPr/>
                    <a:p>
                      <a:pPr marL="39370">
                        <a:lnSpc>
                          <a:spcPts val="2425"/>
                        </a:lnSpc>
                      </a:pPr>
                      <a:r>
                        <a:rPr sz="1800" b="1" spc="-15" dirty="0">
                          <a:latin typeface="Carlito"/>
                          <a:cs typeface="Carlito"/>
                        </a:rPr>
                        <a:t>Affected</a:t>
                      </a:r>
                      <a:r>
                        <a:rPr sz="1800" b="1" spc="-10" dirty="0">
                          <a:latin typeface="Carlito"/>
                          <a:cs typeface="Carlito"/>
                        </a:rPr>
                        <a:t> URL:</a:t>
                      </a:r>
                      <a:endParaRPr sz="1800" b="1">
                        <a:latin typeface="Carlito"/>
                        <a:cs typeface="Carlito"/>
                      </a:endParaRPr>
                    </a:p>
                    <a:p>
                      <a:pPr marL="274955" indent="-236220">
                        <a:lnSpc>
                          <a:spcPct val="100000"/>
                        </a:lnSpc>
                        <a:spcBef>
                          <a:spcPts val="5"/>
                        </a:spcBef>
                        <a:buFont typeface="Arial"/>
                        <a:buChar char="•"/>
                        <a:tabLst>
                          <a:tab pos="274955" algn="l"/>
                          <a:tab pos="275590" algn="l"/>
                        </a:tabLst>
                      </a:pPr>
                      <a:r>
                        <a:rPr sz="1800" b="1" u="heavy" spc="-15" dirty="0">
                          <a:uFill>
                            <a:solidFill>
                              <a:srgbClr val="000000"/>
                            </a:solidFill>
                          </a:uFill>
                          <a:latin typeface="Carlito"/>
                          <a:cs typeface="Carlito"/>
                          <a:hlinkClick r:id="rId1"/>
                        </a:rPr>
                        <a:t>http://</a:t>
                      </a:r>
                      <a:r>
                        <a:rPr lang="en-US" sz="1800" b="1" u="heavy" spc="-15" dirty="0">
                          <a:uFill>
                            <a:solidFill>
                              <a:srgbClr val="000000"/>
                            </a:solidFill>
                          </a:uFill>
                          <a:latin typeface="Carlito"/>
                          <a:cs typeface="Carlito"/>
                          <a:hlinkClick r:id="rId1"/>
                        </a:rPr>
                        <a:t>13.235.31.180</a:t>
                      </a:r>
                      <a:r>
                        <a:rPr sz="1800" b="1" u="heavy" spc="-15" dirty="0">
                          <a:uFill>
                            <a:solidFill>
                              <a:srgbClr val="000000"/>
                            </a:solidFill>
                          </a:uFill>
                          <a:latin typeface="Carlito"/>
                          <a:cs typeface="Carlito"/>
                          <a:hlinkClick r:id="rId1"/>
                        </a:rPr>
                        <a:t>/</a:t>
                      </a:r>
                      <a:r>
                        <a:rPr lang="en-US" sz="1800" b="1" u="heavy" spc="-15" dirty="0">
                          <a:uFill>
                            <a:solidFill>
                              <a:srgbClr val="000000"/>
                            </a:solidFill>
                          </a:uFill>
                          <a:latin typeface="Carlito"/>
                          <a:cs typeface="Carlito"/>
                          <a:hlinkClick r:id="rId1"/>
                        </a:rPr>
                        <a:t>products.php</a:t>
                      </a:r>
                      <a:r>
                        <a:rPr sz="1800" b="1" u="heavy" spc="-15" dirty="0">
                          <a:uFill>
                            <a:solidFill>
                              <a:srgbClr val="000000"/>
                            </a:solidFill>
                          </a:uFill>
                          <a:latin typeface="Carlito"/>
                          <a:cs typeface="Carlito"/>
                          <a:hlinkClick r:id="rId1"/>
                        </a:rPr>
                        <a:t>/</a:t>
                      </a:r>
                      <a:r>
                        <a:rPr lang="en-US" sz="1800" b="1" u="heavy" spc="-15" dirty="0">
                          <a:uFill>
                            <a:solidFill>
                              <a:srgbClr val="000000"/>
                            </a:solidFill>
                          </a:uFill>
                          <a:latin typeface="Carlito"/>
                          <a:cs typeface="Carlito"/>
                          <a:hlinkClick r:id="rId1"/>
                        </a:rPr>
                        <a:t>cat=3</a:t>
                      </a:r>
                      <a:endParaRPr lang="en-US" sz="1800" b="1" u="heavy" spc="-15" dirty="0">
                        <a:uFill>
                          <a:solidFill>
                            <a:srgbClr val="000000"/>
                          </a:solidFill>
                        </a:uFill>
                        <a:latin typeface="Carlito"/>
                        <a:cs typeface="Carlito"/>
                        <a:hlinkClick r:id="rId1"/>
                      </a:endParaRPr>
                    </a:p>
                  </a:txBody>
                  <a:tcPr marL="0" marR="0" marT="0" marB="0">
                    <a:lnL w="12700">
                      <a:solidFill>
                        <a:srgbClr val="000000"/>
                      </a:solidFill>
                      <a:prstDash val="solid"/>
                    </a:lnL>
                    <a:lnR w="12700">
                      <a:solidFill>
                        <a:srgbClr val="000000"/>
                      </a:solidFill>
                      <a:prstDash val="solid"/>
                    </a:lnR>
                  </a:tcPr>
                </a:tc>
              </a:tr>
              <a:tr h="677545">
                <a:tc>
                  <a:txBody>
                    <a:bodyPr/>
                    <a:p>
                      <a:pPr>
                        <a:lnSpc>
                          <a:spcPct val="100000"/>
                        </a:lnSpc>
                      </a:pPr>
                      <a:endParaRPr sz="2000" b="1">
                        <a:latin typeface="Times New Roman"/>
                        <a:cs typeface="Times New Roman"/>
                      </a:endParaRPr>
                    </a:p>
                  </a:txBody>
                  <a:tcPr marL="0" marR="0" marT="0" marB="0">
                    <a:lnL w="12700">
                      <a:solidFill>
                        <a:srgbClr val="000000"/>
                      </a:solidFill>
                      <a:prstDash val="solid"/>
                    </a:lnL>
                    <a:lnR w="12700">
                      <a:solidFill>
                        <a:srgbClr val="000000"/>
                      </a:solidFill>
                      <a:prstDash val="solid"/>
                    </a:lnR>
                    <a:solidFill>
                      <a:srgbClr val="99DF0F"/>
                    </a:solidFill>
                  </a:tcPr>
                </a:tc>
                <a:tc>
                  <a:txBody>
                    <a:bodyPr/>
                    <a:p>
                      <a:pPr marL="39370">
                        <a:lnSpc>
                          <a:spcPct val="100000"/>
                        </a:lnSpc>
                        <a:spcBef>
                          <a:spcPts val="1010"/>
                        </a:spcBef>
                      </a:pPr>
                      <a:r>
                        <a:rPr sz="1800" b="1" spc="-25" dirty="0">
                          <a:latin typeface="Carlito"/>
                          <a:cs typeface="Carlito"/>
                        </a:rPr>
                        <a:t>Parameter:</a:t>
                      </a:r>
                      <a:endParaRPr sz="1800" b="1">
                        <a:latin typeface="Carlito"/>
                        <a:cs typeface="Carlito"/>
                      </a:endParaRPr>
                    </a:p>
                    <a:p>
                      <a:pPr marL="274955" indent="-236220">
                        <a:lnSpc>
                          <a:spcPct val="100000"/>
                        </a:lnSpc>
                        <a:spcBef>
                          <a:spcPts val="5"/>
                        </a:spcBef>
                        <a:buFont typeface="Arial"/>
                        <a:buChar char="•"/>
                        <a:tabLst>
                          <a:tab pos="274955" algn="l"/>
                          <a:tab pos="275590" algn="l"/>
                        </a:tabLst>
                      </a:pPr>
                      <a:r>
                        <a:rPr lang="en-US" sz="1800" b="1" spc="-5" dirty="0">
                          <a:latin typeface="Carlito"/>
                          <a:cs typeface="Carlito"/>
                        </a:rPr>
                        <a:t>cat</a:t>
                      </a:r>
                      <a:r>
                        <a:rPr sz="1800" b="1" spc="-5" dirty="0">
                          <a:latin typeface="Carlito"/>
                          <a:cs typeface="Carlito"/>
                        </a:rPr>
                        <a:t> </a:t>
                      </a:r>
                      <a:r>
                        <a:rPr sz="1800" b="1" spc="-10" dirty="0">
                          <a:latin typeface="Carlito"/>
                          <a:cs typeface="Carlito"/>
                        </a:rPr>
                        <a:t>(GET </a:t>
                      </a:r>
                      <a:r>
                        <a:rPr sz="1800" b="1" spc="-25" dirty="0">
                          <a:latin typeface="Carlito"/>
                          <a:cs typeface="Carlito"/>
                        </a:rPr>
                        <a:t>Parameter)</a:t>
                      </a:r>
                      <a:endParaRPr sz="1800" b="1" spc="-25" dirty="0">
                        <a:latin typeface="Carlito"/>
                        <a:cs typeface="Carlito"/>
                      </a:endParaRPr>
                    </a:p>
                  </a:txBody>
                  <a:tcPr marL="0" marR="0" marT="128270" marB="0">
                    <a:lnL w="12700">
                      <a:solidFill>
                        <a:srgbClr val="000000"/>
                      </a:solidFill>
                      <a:prstDash val="solid"/>
                    </a:lnL>
                    <a:lnR w="12700">
                      <a:solidFill>
                        <a:srgbClr val="000000"/>
                      </a:solidFill>
                      <a:prstDash val="solid"/>
                    </a:lnR>
                  </a:tcPr>
                </a:tc>
              </a:tr>
              <a:tr h="802640">
                <a:tc>
                  <a:txBody>
                    <a:bodyPr/>
                    <a:p>
                      <a:pPr>
                        <a:lnSpc>
                          <a:spcPct val="100000"/>
                        </a:lnSpc>
                      </a:pPr>
                      <a:endParaRPr sz="2000" b="1">
                        <a:latin typeface="Times New Roman"/>
                        <a:cs typeface="Times New Roman"/>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solidFill>
                      <a:srgbClr val="99DF0F"/>
                    </a:solidFill>
                  </a:tcPr>
                </a:tc>
                <a:tc>
                  <a:txBody>
                    <a:bodyPr/>
                    <a:p>
                      <a:pPr marL="39370">
                        <a:lnSpc>
                          <a:spcPct val="100000"/>
                        </a:lnSpc>
                        <a:spcBef>
                          <a:spcPts val="1010"/>
                        </a:spcBef>
                      </a:pPr>
                      <a:r>
                        <a:rPr sz="1800" b="1" spc="-20" dirty="0">
                          <a:latin typeface="Carlito"/>
                          <a:cs typeface="Carlito"/>
                        </a:rPr>
                        <a:t>Payload:</a:t>
                      </a:r>
                      <a:endParaRPr sz="1800" b="1">
                        <a:latin typeface="Carlito"/>
                        <a:cs typeface="Carlito"/>
                      </a:endParaRPr>
                    </a:p>
                    <a:p>
                      <a:pPr marL="274955" indent="-236220">
                        <a:lnSpc>
                          <a:spcPct val="100000"/>
                        </a:lnSpc>
                        <a:spcBef>
                          <a:spcPts val="5"/>
                        </a:spcBef>
                        <a:buFont typeface="Arial"/>
                        <a:buChar char="•"/>
                        <a:tabLst>
                          <a:tab pos="274955" algn="l"/>
                          <a:tab pos="275590" algn="l"/>
                        </a:tabLst>
                      </a:pPr>
                      <a:r>
                        <a:rPr lang="en-US" sz="1800" b="1" spc="-10" dirty="0">
                          <a:latin typeface="Carlito"/>
                          <a:cs typeface="Carlito"/>
                        </a:rPr>
                        <a:t>cat</a:t>
                      </a:r>
                      <a:r>
                        <a:rPr sz="1800" b="1" spc="-10" dirty="0">
                          <a:latin typeface="Carlito"/>
                          <a:cs typeface="Carlito"/>
                        </a:rPr>
                        <a:t>='</a:t>
                      </a:r>
                      <a:endParaRPr sz="1800" b="1" spc="-10" dirty="0">
                        <a:latin typeface="Carlito"/>
                        <a:cs typeface="Carlito"/>
                      </a:endParaRPr>
                    </a:p>
                  </a:txBody>
                  <a:tcPr marL="0" marR="0" marT="128270" marB="0">
                    <a:lnL w="12700">
                      <a:solidFill>
                        <a:srgbClr val="000000"/>
                      </a:solidFill>
                      <a:prstDash val="solid"/>
                    </a:lnL>
                    <a:lnR w="12700">
                      <a:solidFill>
                        <a:srgbClr val="000000"/>
                      </a:solidFill>
                      <a:prstDash val="solid"/>
                    </a:lnR>
                    <a:lnB w="12700">
                      <a:solidFill>
                        <a:srgbClr val="000000"/>
                      </a:solidFill>
                      <a:prstDash val="solid"/>
                    </a:lnB>
                  </a:tcPr>
                </a:tc>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true"/>
          </p:cNvSpPr>
          <p:nvPr>
            <p:ph type="title"/>
          </p:nvPr>
        </p:nvSpPr>
        <p:spPr>
          <a:xfrm>
            <a:off x="19050" y="-408305"/>
            <a:ext cx="10515600" cy="1325563"/>
          </a:xfrm>
        </p:spPr>
        <p:txBody>
          <a:bodyPr/>
          <a:p>
            <a:r>
              <a:rPr lang="en-US" altLang="en-US"/>
              <a:t>Observation</a:t>
            </a:r>
            <a:endParaRPr lang="en-US" altLang="en-US"/>
          </a:p>
        </p:txBody>
      </p:sp>
      <p:pic>
        <p:nvPicPr>
          <p:cNvPr id="4" name="Content Placeholder 3" descr="1"/>
          <p:cNvPicPr>
            <a:picLocks noChangeAspect="true"/>
          </p:cNvPicPr>
          <p:nvPr>
            <p:ph idx="1"/>
          </p:nvPr>
        </p:nvPicPr>
        <p:blipFill>
          <a:blip r:embed="rId1"/>
          <a:stretch>
            <a:fillRect/>
          </a:stretch>
        </p:blipFill>
        <p:spPr>
          <a:xfrm>
            <a:off x="685800" y="1757045"/>
            <a:ext cx="10515600" cy="3764280"/>
          </a:xfrm>
          <a:prstGeom prst="rect">
            <a:avLst/>
          </a:prstGeom>
        </p:spPr>
      </p:pic>
      <p:sp>
        <p:nvSpPr>
          <p:cNvPr id="5" name="Text Box 4"/>
          <p:cNvSpPr txBox="true"/>
          <p:nvPr/>
        </p:nvSpPr>
        <p:spPr>
          <a:xfrm>
            <a:off x="685800" y="633730"/>
            <a:ext cx="9410700" cy="645160"/>
          </a:xfrm>
          <a:prstGeom prst="rect">
            <a:avLst/>
          </a:prstGeom>
          <a:noFill/>
        </p:spPr>
        <p:txBody>
          <a:bodyPr wrap="square" rtlCol="0">
            <a:spAutoFit/>
          </a:bodyPr>
          <a:p>
            <a:r>
              <a:rPr b="1" spc="15" dirty="0">
                <a:latin typeface="Carlito"/>
                <a:cs typeface="Carlito"/>
                <a:sym typeface="+mn-ea"/>
              </a:rPr>
              <a:t>The </a:t>
            </a:r>
            <a:r>
              <a:rPr b="1" dirty="0">
                <a:latin typeface="Carlito"/>
                <a:cs typeface="Carlito"/>
                <a:sym typeface="+mn-ea"/>
              </a:rPr>
              <a:t>default error </a:t>
            </a:r>
            <a:r>
              <a:rPr b="1" spc="10" dirty="0">
                <a:latin typeface="Carlito"/>
                <a:cs typeface="Carlito"/>
                <a:sym typeface="+mn-ea"/>
              </a:rPr>
              <a:t>with </a:t>
            </a:r>
            <a:r>
              <a:rPr b="1" spc="15" dirty="0">
                <a:latin typeface="Carlito"/>
                <a:cs typeface="Carlito"/>
                <a:sym typeface="+mn-ea"/>
              </a:rPr>
              <a:t>the </a:t>
            </a:r>
            <a:r>
              <a:rPr b="1" spc="5" dirty="0">
                <a:latin typeface="Carlito"/>
                <a:cs typeface="Carlito"/>
                <a:sym typeface="+mn-ea"/>
              </a:rPr>
              <a:t>path </a:t>
            </a:r>
            <a:r>
              <a:rPr b="1" spc="10" dirty="0">
                <a:latin typeface="Carlito"/>
                <a:cs typeface="Carlito"/>
                <a:sym typeface="+mn-ea"/>
              </a:rPr>
              <a:t>is </a:t>
            </a:r>
            <a:r>
              <a:rPr b="1" dirty="0">
                <a:latin typeface="Carlito"/>
                <a:cs typeface="Carlito"/>
                <a:sym typeface="+mn-ea"/>
              </a:rPr>
              <a:t>displayed</a:t>
            </a:r>
            <a:r>
              <a:rPr b="1" spc="10" dirty="0">
                <a:latin typeface="Carlito"/>
                <a:cs typeface="Carlito"/>
                <a:sym typeface="+mn-ea"/>
              </a:rPr>
              <a:t> as:</a:t>
            </a:r>
            <a:endParaRPr b="1">
              <a:latin typeface="Carlito"/>
              <a:cs typeface="Carlito"/>
            </a:endParaRPr>
          </a:p>
          <a:p>
            <a:endParaRPr lang="en-US" b="1"/>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true"/>
          </p:cNvSpPr>
          <p:nvPr>
            <p:ph type="title"/>
          </p:nvPr>
        </p:nvSpPr>
        <p:spPr>
          <a:xfrm>
            <a:off x="19050" y="-294005"/>
            <a:ext cx="10515600" cy="1325563"/>
          </a:xfrm>
        </p:spPr>
        <p:txBody>
          <a:bodyPr/>
          <a:p>
            <a:r>
              <a:rPr lang="en-US" altLang="en-US"/>
              <a:t>Proof of Concept(PoC)</a:t>
            </a:r>
            <a:endParaRPr lang="en-US" altLang="en-US"/>
          </a:p>
        </p:txBody>
      </p:sp>
      <p:sp>
        <p:nvSpPr>
          <p:cNvPr id="3" name="Content Placeholder 2"/>
          <p:cNvSpPr>
            <a:spLocks noGrp="true"/>
          </p:cNvSpPr>
          <p:nvPr>
            <p:ph idx="1"/>
          </p:nvPr>
        </p:nvSpPr>
        <p:spPr>
          <a:xfrm>
            <a:off x="323850" y="720725"/>
            <a:ext cx="10515600" cy="4351338"/>
          </a:xfrm>
        </p:spPr>
        <p:txBody>
          <a:bodyPr/>
          <a:p>
            <a:r>
              <a:rPr sz="2400" b="1" spc="5" dirty="0">
                <a:effectLst/>
                <a:latin typeface="Carlito"/>
                <a:cs typeface="Carlito"/>
                <a:sym typeface="+mn-ea"/>
              </a:rPr>
              <a:t>When </a:t>
            </a:r>
            <a:r>
              <a:rPr sz="2400" b="1" spc="-10" dirty="0">
                <a:effectLst/>
                <a:latin typeface="Carlito"/>
                <a:cs typeface="Carlito"/>
                <a:sym typeface="+mn-ea"/>
              </a:rPr>
              <a:t>we </a:t>
            </a:r>
            <a:r>
              <a:rPr sz="2400" b="1" spc="-5" dirty="0">
                <a:effectLst/>
                <a:latin typeface="Carlito"/>
                <a:cs typeface="Carlito"/>
                <a:sym typeface="+mn-ea"/>
              </a:rPr>
              <a:t>give </a:t>
            </a:r>
            <a:r>
              <a:rPr lang="en-US" sz="2400" b="1" spc="-5" dirty="0">
                <a:effectLst/>
                <a:latin typeface="Carlito"/>
                <a:cs typeface="Carlito"/>
                <a:sym typeface="+mn-ea"/>
              </a:rPr>
              <a:t>cat=3</a:t>
            </a:r>
            <a:r>
              <a:rPr sz="2400" b="1" spc="-5" dirty="0">
                <a:effectLst/>
                <a:latin typeface="Carlito"/>
                <a:cs typeface="Carlito"/>
                <a:sym typeface="+mn-ea"/>
              </a:rPr>
              <a:t>' </a:t>
            </a:r>
            <a:r>
              <a:rPr sz="2400" b="1" spc="5" dirty="0">
                <a:effectLst/>
                <a:latin typeface="Carlito"/>
                <a:cs typeface="Carlito"/>
                <a:sym typeface="+mn-ea"/>
              </a:rPr>
              <a:t>in the </a:t>
            </a:r>
            <a:r>
              <a:rPr sz="2400" b="1" spc="-5" dirty="0">
                <a:effectLst/>
                <a:latin typeface="Carlito"/>
                <a:cs typeface="Carlito"/>
                <a:sym typeface="+mn-ea"/>
              </a:rPr>
              <a:t>search </a:t>
            </a:r>
            <a:r>
              <a:rPr sz="2400" b="1" dirty="0">
                <a:effectLst/>
                <a:latin typeface="Carlito"/>
                <a:cs typeface="Carlito"/>
                <a:sym typeface="+mn-ea"/>
              </a:rPr>
              <a:t>option of </a:t>
            </a:r>
            <a:r>
              <a:rPr sz="2400" b="1" spc="5" dirty="0">
                <a:effectLst/>
                <a:latin typeface="Carlito"/>
                <a:cs typeface="Carlito"/>
                <a:sym typeface="+mn-ea"/>
              </a:rPr>
              <a:t>the home </a:t>
            </a:r>
            <a:r>
              <a:rPr sz="2400" b="1" dirty="0">
                <a:effectLst/>
                <a:latin typeface="Carlito"/>
                <a:cs typeface="Carlito"/>
                <a:sym typeface="+mn-ea"/>
              </a:rPr>
              <a:t>page </a:t>
            </a:r>
            <a:r>
              <a:rPr sz="2400" b="1" spc="-5" dirty="0">
                <a:effectLst/>
                <a:latin typeface="Carlito"/>
                <a:cs typeface="Carlito"/>
                <a:sym typeface="+mn-ea"/>
              </a:rPr>
              <a:t>,we </a:t>
            </a:r>
            <a:r>
              <a:rPr sz="2400" b="1" spc="-10" dirty="0">
                <a:effectLst/>
                <a:latin typeface="Carlito"/>
                <a:cs typeface="Carlito"/>
                <a:sym typeface="+mn-ea"/>
              </a:rPr>
              <a:t>get </a:t>
            </a:r>
            <a:r>
              <a:rPr sz="2400" b="1" spc="5" dirty="0">
                <a:effectLst/>
                <a:latin typeface="Carlito"/>
                <a:cs typeface="Carlito"/>
                <a:sym typeface="+mn-ea"/>
              </a:rPr>
              <a:t>the </a:t>
            </a:r>
            <a:r>
              <a:rPr sz="2400" b="1" spc="-10" dirty="0">
                <a:effectLst/>
                <a:latin typeface="Carlito"/>
                <a:cs typeface="Carlito"/>
                <a:sym typeface="+mn-ea"/>
              </a:rPr>
              <a:t>error</a:t>
            </a:r>
            <a:r>
              <a:rPr sz="2400" b="1" spc="55" dirty="0">
                <a:effectLst/>
                <a:latin typeface="Carlito"/>
                <a:cs typeface="Carlito"/>
                <a:sym typeface="+mn-ea"/>
              </a:rPr>
              <a:t> </a:t>
            </a:r>
            <a:r>
              <a:rPr sz="2400" b="1" spc="5" dirty="0">
                <a:effectLst/>
                <a:latin typeface="Carlito"/>
                <a:cs typeface="Carlito"/>
                <a:sym typeface="+mn-ea"/>
              </a:rPr>
              <a:t>as:</a:t>
            </a:r>
            <a:endParaRPr sz="2400" b="1">
              <a:effectLst/>
              <a:latin typeface="Carlito"/>
              <a:cs typeface="Carlito"/>
            </a:endParaRPr>
          </a:p>
          <a:p>
            <a:endParaRPr lang="en-US" sz="2400" b="1">
              <a:effectLst/>
            </a:endParaRPr>
          </a:p>
        </p:txBody>
      </p:sp>
      <p:pic>
        <p:nvPicPr>
          <p:cNvPr id="4" name="Picture 3" descr="1"/>
          <p:cNvPicPr>
            <a:picLocks noChangeAspect="true"/>
          </p:cNvPicPr>
          <p:nvPr/>
        </p:nvPicPr>
        <p:blipFill>
          <a:blip r:embed="rId1"/>
          <a:stretch>
            <a:fillRect/>
          </a:stretch>
        </p:blipFill>
        <p:spPr>
          <a:xfrm>
            <a:off x="781685" y="1628775"/>
            <a:ext cx="10057765" cy="3600450"/>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true"/>
          </p:cNvSpPr>
          <p:nvPr>
            <p:ph type="title"/>
          </p:nvPr>
        </p:nvSpPr>
        <p:spPr>
          <a:xfrm>
            <a:off x="0" y="-351155"/>
            <a:ext cx="10515600" cy="1325563"/>
          </a:xfrm>
        </p:spPr>
        <p:txBody>
          <a:bodyPr/>
          <a:p>
            <a:r>
              <a:rPr lang="en-US" altLang="en-US"/>
              <a:t>Business impact-Moderate</a:t>
            </a:r>
            <a:endParaRPr lang="en-US" altLang="en-US"/>
          </a:p>
        </p:txBody>
      </p:sp>
      <p:sp>
        <p:nvSpPr>
          <p:cNvPr id="3" name="Content Placeholder 2"/>
          <p:cNvSpPr>
            <a:spLocks noGrp="true"/>
          </p:cNvSpPr>
          <p:nvPr>
            <p:ph idx="1"/>
          </p:nvPr>
        </p:nvSpPr>
        <p:spPr>
          <a:xfrm>
            <a:off x="247650" y="739775"/>
            <a:ext cx="10515600" cy="4351338"/>
          </a:xfrm>
        </p:spPr>
        <p:txBody>
          <a:bodyPr/>
          <a:p>
            <a:r>
              <a:rPr sz="2400" b="1" spc="15" dirty="0">
                <a:latin typeface="Carlito"/>
                <a:cs typeface="Carlito"/>
                <a:sym typeface="+mn-ea"/>
              </a:rPr>
              <a:t>Although </a:t>
            </a:r>
            <a:r>
              <a:rPr sz="2400" b="1" spc="10" dirty="0">
                <a:latin typeface="Carlito"/>
                <a:cs typeface="Carlito"/>
                <a:sym typeface="+mn-ea"/>
              </a:rPr>
              <a:t>this </a:t>
            </a:r>
            <a:r>
              <a:rPr sz="2400" b="1" spc="5" dirty="0">
                <a:latin typeface="Carlito"/>
                <a:cs typeface="Carlito"/>
                <a:sym typeface="+mn-ea"/>
              </a:rPr>
              <a:t>vulnerability </a:t>
            </a:r>
            <a:r>
              <a:rPr sz="2400" b="1" spc="15" dirty="0">
                <a:latin typeface="Carlito"/>
                <a:cs typeface="Carlito"/>
                <a:sym typeface="+mn-ea"/>
              </a:rPr>
              <a:t>does </a:t>
            </a:r>
            <a:r>
              <a:rPr sz="2400" b="1" spc="10" dirty="0">
                <a:latin typeface="Carlito"/>
                <a:cs typeface="Carlito"/>
                <a:sym typeface="+mn-ea"/>
              </a:rPr>
              <a:t>not </a:t>
            </a:r>
            <a:r>
              <a:rPr sz="2400" b="1" spc="-5" dirty="0">
                <a:latin typeface="Carlito"/>
                <a:cs typeface="Carlito"/>
                <a:sym typeface="+mn-ea"/>
              </a:rPr>
              <a:t>have </a:t>
            </a:r>
            <a:r>
              <a:rPr sz="2400" b="1" spc="15" dirty="0">
                <a:latin typeface="Carlito"/>
                <a:cs typeface="Carlito"/>
                <a:sym typeface="+mn-ea"/>
              </a:rPr>
              <a:t>a </a:t>
            </a:r>
            <a:r>
              <a:rPr sz="2400" b="1" spc="5" dirty="0">
                <a:latin typeface="Carlito"/>
                <a:cs typeface="Carlito"/>
                <a:sym typeface="+mn-ea"/>
              </a:rPr>
              <a:t>direct </a:t>
            </a:r>
            <a:r>
              <a:rPr sz="2400" b="1" spc="10" dirty="0">
                <a:latin typeface="Carlito"/>
                <a:cs typeface="Carlito"/>
                <a:sym typeface="+mn-ea"/>
              </a:rPr>
              <a:t>impact </a:t>
            </a:r>
            <a:r>
              <a:rPr sz="2400" b="1" dirty="0">
                <a:latin typeface="Carlito"/>
                <a:cs typeface="Carlito"/>
                <a:sym typeface="+mn-ea"/>
              </a:rPr>
              <a:t>to </a:t>
            </a:r>
            <a:r>
              <a:rPr sz="2400" b="1" spc="5" dirty="0">
                <a:latin typeface="Carlito"/>
                <a:cs typeface="Carlito"/>
                <a:sym typeface="+mn-ea"/>
              </a:rPr>
              <a:t>users </a:t>
            </a:r>
            <a:r>
              <a:rPr sz="2400" b="1" spc="10" dirty="0">
                <a:latin typeface="Carlito"/>
                <a:cs typeface="Carlito"/>
                <a:sym typeface="+mn-ea"/>
              </a:rPr>
              <a:t>or </a:t>
            </a:r>
            <a:r>
              <a:rPr sz="2400" b="1" spc="15" dirty="0">
                <a:latin typeface="Carlito"/>
                <a:cs typeface="Carlito"/>
                <a:sym typeface="+mn-ea"/>
              </a:rPr>
              <a:t>the </a:t>
            </a:r>
            <a:r>
              <a:rPr sz="2400" b="1" spc="-25" dirty="0">
                <a:latin typeface="Carlito"/>
                <a:cs typeface="Carlito"/>
                <a:sym typeface="+mn-ea"/>
              </a:rPr>
              <a:t>server, </a:t>
            </a:r>
            <a:r>
              <a:rPr sz="2400" b="1" spc="15" dirty="0">
                <a:latin typeface="Carlito"/>
                <a:cs typeface="Carlito"/>
                <a:sym typeface="+mn-ea"/>
              </a:rPr>
              <a:t>though </a:t>
            </a:r>
            <a:r>
              <a:rPr sz="2400" b="1" spc="10" dirty="0">
                <a:latin typeface="Carlito"/>
                <a:cs typeface="Carlito"/>
                <a:sym typeface="+mn-ea"/>
              </a:rPr>
              <a:t>it </a:t>
            </a:r>
            <a:r>
              <a:rPr sz="2400" b="1" spc="5" dirty="0">
                <a:latin typeface="Carlito"/>
                <a:cs typeface="Carlito"/>
                <a:sym typeface="+mn-ea"/>
              </a:rPr>
              <a:t>can </a:t>
            </a:r>
            <a:r>
              <a:rPr sz="2400" b="1" spc="15" dirty="0">
                <a:latin typeface="Carlito"/>
                <a:cs typeface="Carlito"/>
                <a:sym typeface="+mn-ea"/>
              </a:rPr>
              <a:t>help the  </a:t>
            </a:r>
            <a:r>
              <a:rPr sz="2400" b="1" spc="-15" dirty="0">
                <a:latin typeface="Carlito"/>
                <a:cs typeface="Carlito"/>
                <a:sym typeface="+mn-ea"/>
              </a:rPr>
              <a:t>attacker </a:t>
            </a:r>
            <a:r>
              <a:rPr sz="2400" b="1" spc="10" dirty="0">
                <a:latin typeface="Carlito"/>
                <a:cs typeface="Carlito"/>
                <a:sym typeface="+mn-ea"/>
              </a:rPr>
              <a:t>in </a:t>
            </a:r>
            <a:r>
              <a:rPr sz="2400" b="1" spc="15" dirty="0">
                <a:latin typeface="Carlito"/>
                <a:cs typeface="Carlito"/>
                <a:sym typeface="+mn-ea"/>
              </a:rPr>
              <a:t>mapping the </a:t>
            </a:r>
            <a:r>
              <a:rPr sz="2400" b="1" spc="10" dirty="0">
                <a:latin typeface="Carlito"/>
                <a:cs typeface="Carlito"/>
                <a:sym typeface="+mn-ea"/>
              </a:rPr>
              <a:t>server </a:t>
            </a:r>
            <a:r>
              <a:rPr sz="2400" b="1" dirty="0">
                <a:latin typeface="Carlito"/>
                <a:cs typeface="Carlito"/>
                <a:sym typeface="+mn-ea"/>
              </a:rPr>
              <a:t>architecture </a:t>
            </a:r>
            <a:r>
              <a:rPr sz="2400" b="1" spc="15" dirty="0">
                <a:latin typeface="Carlito"/>
                <a:cs typeface="Carlito"/>
                <a:sym typeface="+mn-ea"/>
              </a:rPr>
              <a:t>and plan </a:t>
            </a:r>
            <a:r>
              <a:rPr sz="2400" b="1" spc="10" dirty="0">
                <a:latin typeface="Carlito"/>
                <a:cs typeface="Carlito"/>
                <a:sym typeface="+mn-ea"/>
              </a:rPr>
              <a:t>further </a:t>
            </a:r>
            <a:r>
              <a:rPr sz="2400" b="1" spc="-10" dirty="0">
                <a:latin typeface="Carlito"/>
                <a:cs typeface="Carlito"/>
                <a:sym typeface="+mn-ea"/>
              </a:rPr>
              <a:t>attacks </a:t>
            </a:r>
            <a:r>
              <a:rPr sz="2400" b="1" spc="15" dirty="0">
                <a:latin typeface="Carlito"/>
                <a:cs typeface="Carlito"/>
                <a:sym typeface="+mn-ea"/>
              </a:rPr>
              <a:t>on the</a:t>
            </a:r>
            <a:r>
              <a:rPr sz="2400" b="1" spc="5" dirty="0">
                <a:latin typeface="Carlito"/>
                <a:cs typeface="Carlito"/>
                <a:sym typeface="+mn-ea"/>
              </a:rPr>
              <a:t> </a:t>
            </a:r>
            <a:r>
              <a:rPr sz="2400" b="1" spc="-30" dirty="0">
                <a:latin typeface="Carlito"/>
                <a:cs typeface="Carlito"/>
                <a:sym typeface="+mn-ea"/>
              </a:rPr>
              <a:t>server</a:t>
            </a:r>
            <a:endParaRPr lang="en-US" sz="2400" b="1"/>
          </a:p>
        </p:txBody>
      </p:sp>
      <p:sp>
        <p:nvSpPr>
          <p:cNvPr id="4" name="Text Box 3"/>
          <p:cNvSpPr txBox="true"/>
          <p:nvPr/>
        </p:nvSpPr>
        <p:spPr>
          <a:xfrm>
            <a:off x="171450" y="1938655"/>
            <a:ext cx="6248400" cy="460375"/>
          </a:xfrm>
          <a:prstGeom prst="rect">
            <a:avLst/>
          </a:prstGeom>
          <a:noFill/>
        </p:spPr>
        <p:txBody>
          <a:bodyPr wrap="square" rtlCol="0">
            <a:spAutoFit/>
          </a:bodyPr>
          <a:p>
            <a:r>
              <a:rPr lang="en-US" altLang="en-US" sz="2400" b="1"/>
              <a:t>Recommandation</a:t>
            </a:r>
            <a:endParaRPr lang="en-US" altLang="en-US" sz="2400" b="1"/>
          </a:p>
        </p:txBody>
      </p:sp>
      <p:sp>
        <p:nvSpPr>
          <p:cNvPr id="5" name="Text Box 4"/>
          <p:cNvSpPr txBox="true"/>
          <p:nvPr/>
        </p:nvSpPr>
        <p:spPr>
          <a:xfrm>
            <a:off x="285750" y="2624455"/>
            <a:ext cx="10610850" cy="1322070"/>
          </a:xfrm>
          <a:prstGeom prst="rect">
            <a:avLst/>
          </a:prstGeom>
          <a:noFill/>
        </p:spPr>
        <p:txBody>
          <a:bodyPr wrap="square" rtlCol="0">
            <a:spAutoFit/>
          </a:bodyPr>
          <a:p>
            <a:r>
              <a:rPr sz="2000" b="1" spc="15" dirty="0">
                <a:latin typeface="Carlito"/>
                <a:cs typeface="Carlito"/>
                <a:sym typeface="+mn-ea"/>
              </a:rPr>
              <a:t>Do </a:t>
            </a:r>
            <a:r>
              <a:rPr sz="2000" b="1" spc="10" dirty="0">
                <a:latin typeface="Carlito"/>
                <a:cs typeface="Carlito"/>
                <a:sym typeface="+mn-ea"/>
              </a:rPr>
              <a:t>not </a:t>
            </a:r>
            <a:r>
              <a:rPr sz="2000" b="1" spc="5" dirty="0">
                <a:latin typeface="Carlito"/>
                <a:cs typeface="Carlito"/>
                <a:sym typeface="+mn-ea"/>
              </a:rPr>
              <a:t>display </a:t>
            </a:r>
            <a:r>
              <a:rPr sz="2000" b="1" spc="15" dirty="0">
                <a:latin typeface="Carlito"/>
                <a:cs typeface="Carlito"/>
                <a:sym typeface="+mn-ea"/>
              </a:rPr>
              <a:t>the </a:t>
            </a:r>
            <a:r>
              <a:rPr sz="2000" b="1" dirty="0">
                <a:latin typeface="Carlito"/>
                <a:cs typeface="Carlito"/>
                <a:sym typeface="+mn-ea"/>
              </a:rPr>
              <a:t>default error </a:t>
            </a:r>
            <a:r>
              <a:rPr sz="2000" b="1" spc="10" dirty="0">
                <a:latin typeface="Carlito"/>
                <a:cs typeface="Carlito"/>
                <a:sym typeface="+mn-ea"/>
              </a:rPr>
              <a:t>messages because it not </a:t>
            </a:r>
            <a:r>
              <a:rPr sz="2000" b="1" spc="5" dirty="0">
                <a:latin typeface="Carlito"/>
                <a:cs typeface="Carlito"/>
                <a:sym typeface="+mn-ea"/>
              </a:rPr>
              <a:t>tells </a:t>
            </a:r>
            <a:r>
              <a:rPr sz="2000" b="1" spc="15" dirty="0">
                <a:latin typeface="Carlito"/>
                <a:cs typeface="Carlito"/>
                <a:sym typeface="+mn-ea"/>
              </a:rPr>
              <a:t>about the </a:t>
            </a:r>
            <a:r>
              <a:rPr sz="2000" b="1" spc="10" dirty="0">
                <a:latin typeface="Carlito"/>
                <a:cs typeface="Carlito"/>
                <a:sym typeface="+mn-ea"/>
              </a:rPr>
              <a:t>server </a:t>
            </a:r>
            <a:r>
              <a:rPr sz="2000" b="1" spc="15" dirty="0">
                <a:latin typeface="Carlito"/>
                <a:cs typeface="Carlito"/>
                <a:sym typeface="+mn-ea"/>
              </a:rPr>
              <a:t>but </a:t>
            </a:r>
            <a:r>
              <a:rPr sz="2000" b="1" spc="10" dirty="0">
                <a:latin typeface="Carlito"/>
                <a:cs typeface="Carlito"/>
                <a:sym typeface="+mn-ea"/>
              </a:rPr>
              <a:t>also sometimes </a:t>
            </a:r>
            <a:r>
              <a:rPr sz="2000" b="1" spc="15" dirty="0">
                <a:latin typeface="Carlito"/>
                <a:cs typeface="Carlito"/>
                <a:sym typeface="+mn-ea"/>
              </a:rPr>
              <a:t>about the  </a:t>
            </a:r>
            <a:r>
              <a:rPr sz="2000" b="1" dirty="0">
                <a:latin typeface="Carlito"/>
                <a:cs typeface="Carlito"/>
                <a:sym typeface="+mn-ea"/>
              </a:rPr>
              <a:t>location.So, </a:t>
            </a:r>
            <a:r>
              <a:rPr sz="2000" b="1" spc="10" dirty="0">
                <a:latin typeface="Carlito"/>
                <a:cs typeface="Carlito"/>
                <a:sym typeface="+mn-ea"/>
              </a:rPr>
              <a:t>whenever </a:t>
            </a:r>
            <a:r>
              <a:rPr sz="2000" b="1" spc="5" dirty="0">
                <a:latin typeface="Carlito"/>
                <a:cs typeface="Carlito"/>
                <a:sym typeface="+mn-ea"/>
              </a:rPr>
              <a:t>there </a:t>
            </a:r>
            <a:r>
              <a:rPr sz="2000" b="1" spc="10" dirty="0">
                <a:latin typeface="Carlito"/>
                <a:cs typeface="Carlito"/>
                <a:sym typeface="+mn-ea"/>
              </a:rPr>
              <a:t>is </a:t>
            </a:r>
            <a:r>
              <a:rPr sz="2000" b="1" spc="15" dirty="0">
                <a:latin typeface="Carlito"/>
                <a:cs typeface="Carlito"/>
                <a:sym typeface="+mn-ea"/>
              </a:rPr>
              <a:t>an </a:t>
            </a:r>
            <a:r>
              <a:rPr sz="2000" b="1" dirty="0">
                <a:latin typeface="Carlito"/>
                <a:cs typeface="Carlito"/>
                <a:sym typeface="+mn-ea"/>
              </a:rPr>
              <a:t>error </a:t>
            </a:r>
            <a:r>
              <a:rPr sz="2000" b="1" spc="15" dirty="0">
                <a:latin typeface="Carlito"/>
                <a:cs typeface="Carlito"/>
                <a:sym typeface="+mn-ea"/>
              </a:rPr>
              <a:t>,send </a:t>
            </a:r>
            <a:r>
              <a:rPr sz="2000" b="1" spc="10" dirty="0">
                <a:latin typeface="Carlito"/>
                <a:cs typeface="Carlito"/>
                <a:sym typeface="+mn-ea"/>
              </a:rPr>
              <a:t>it </a:t>
            </a:r>
            <a:r>
              <a:rPr sz="2000" b="1" dirty="0">
                <a:latin typeface="Carlito"/>
                <a:cs typeface="Carlito"/>
                <a:sym typeface="+mn-ea"/>
              </a:rPr>
              <a:t>to </a:t>
            </a:r>
            <a:r>
              <a:rPr sz="2000" b="1" spc="15" dirty="0">
                <a:latin typeface="Carlito"/>
                <a:cs typeface="Carlito"/>
                <a:sym typeface="+mn-ea"/>
              </a:rPr>
              <a:t>the same </a:t>
            </a:r>
            <a:r>
              <a:rPr sz="2000" b="1" spc="10" dirty="0">
                <a:latin typeface="Carlito"/>
                <a:cs typeface="Carlito"/>
                <a:sym typeface="+mn-ea"/>
              </a:rPr>
              <a:t>page or </a:t>
            </a:r>
            <a:r>
              <a:rPr sz="2000" b="1" dirty="0">
                <a:latin typeface="Carlito"/>
                <a:cs typeface="Carlito"/>
                <a:sym typeface="+mn-ea"/>
              </a:rPr>
              <a:t>throw </a:t>
            </a:r>
            <a:r>
              <a:rPr sz="2000" b="1" spc="15" dirty="0">
                <a:latin typeface="Carlito"/>
                <a:cs typeface="Carlito"/>
                <a:sym typeface="+mn-ea"/>
              </a:rPr>
              <a:t>some manually </a:t>
            </a:r>
            <a:r>
              <a:rPr sz="2000" b="1" dirty="0">
                <a:latin typeface="Carlito"/>
                <a:cs typeface="Carlito"/>
                <a:sym typeface="+mn-ea"/>
              </a:rPr>
              <a:t>written</a:t>
            </a:r>
            <a:r>
              <a:rPr sz="2000" b="1" spc="10" dirty="0">
                <a:latin typeface="Carlito"/>
                <a:cs typeface="Carlito"/>
                <a:sym typeface="+mn-ea"/>
              </a:rPr>
              <a:t> </a:t>
            </a:r>
            <a:r>
              <a:rPr sz="2000" b="1" spc="-50" dirty="0">
                <a:latin typeface="Carlito"/>
                <a:cs typeface="Carlito"/>
                <a:sym typeface="+mn-ea"/>
              </a:rPr>
              <a:t>error.</a:t>
            </a:r>
            <a:endParaRPr sz="2000" b="1">
              <a:latin typeface="Carlito"/>
              <a:cs typeface="Carlito"/>
            </a:endParaRPr>
          </a:p>
          <a:p>
            <a:endParaRPr lang="en-US" sz="2000" b="1"/>
          </a:p>
        </p:txBody>
      </p:sp>
      <p:sp>
        <p:nvSpPr>
          <p:cNvPr id="6" name="Text Box 5"/>
          <p:cNvSpPr txBox="true"/>
          <p:nvPr/>
        </p:nvSpPr>
        <p:spPr>
          <a:xfrm>
            <a:off x="323850" y="3805555"/>
            <a:ext cx="5105400" cy="460375"/>
          </a:xfrm>
          <a:prstGeom prst="rect">
            <a:avLst/>
          </a:prstGeom>
          <a:noFill/>
        </p:spPr>
        <p:txBody>
          <a:bodyPr wrap="square" rtlCol="0">
            <a:spAutoFit/>
          </a:bodyPr>
          <a:p>
            <a:r>
              <a:rPr lang="en-US" altLang="en-US" sz="2400" b="1"/>
              <a:t>Reference</a:t>
            </a:r>
            <a:endParaRPr lang="en-US" altLang="en-US" sz="2400" b="1"/>
          </a:p>
        </p:txBody>
      </p:sp>
      <p:sp>
        <p:nvSpPr>
          <p:cNvPr id="7" name="Text Box 6"/>
          <p:cNvSpPr txBox="true"/>
          <p:nvPr/>
        </p:nvSpPr>
        <p:spPr>
          <a:xfrm>
            <a:off x="476250" y="4723130"/>
            <a:ext cx="10953750" cy="460375"/>
          </a:xfrm>
          <a:prstGeom prst="rect">
            <a:avLst/>
          </a:prstGeom>
          <a:noFill/>
        </p:spPr>
        <p:txBody>
          <a:bodyPr wrap="square" rtlCol="0">
            <a:spAutoFit/>
          </a:bodyPr>
          <a:p>
            <a:pPr marL="12700">
              <a:lnSpc>
                <a:spcPct val="100000"/>
              </a:lnSpc>
              <a:spcBef>
                <a:spcPts val="135"/>
              </a:spcBef>
            </a:pPr>
            <a:r>
              <a:rPr sz="2400" b="1" i="1" u="heavy" spc="5" dirty="0">
                <a:uFill>
                  <a:solidFill>
                    <a:srgbClr val="000000"/>
                  </a:solidFill>
                </a:uFill>
                <a:latin typeface="Carlito"/>
                <a:cs typeface="Carlito"/>
                <a:sym typeface="+mn-ea"/>
              </a:rPr>
              <a:t>https://</a:t>
            </a:r>
            <a:r>
              <a:rPr sz="2400" b="1" i="1" u="heavy" spc="5" dirty="0">
                <a:uFill>
                  <a:solidFill>
                    <a:srgbClr val="000000"/>
                  </a:solidFill>
                </a:uFill>
                <a:latin typeface="Carlito"/>
                <a:cs typeface="Carlito"/>
                <a:sym typeface="+mn-ea"/>
                <a:hlinkClick r:id="rId1"/>
              </a:rPr>
              <a:t>www.owasp.org/index.php/Improper_Error_Handling</a:t>
            </a:r>
            <a:endParaRPr lang="en-US" sz="2400"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object 2"/>
          <p:cNvSpPr txBox="true">
            <a:spLocks noGrp="true"/>
          </p:cNvSpPr>
          <p:nvPr>
            <p:ph type="title"/>
          </p:nvPr>
        </p:nvSpPr>
        <p:spPr>
          <a:xfrm>
            <a:off x="85787" y="84962"/>
            <a:ext cx="8827770" cy="508635"/>
          </a:xfrm>
          <a:prstGeom prst="rect">
            <a:avLst/>
          </a:prstGeom>
        </p:spPr>
        <p:txBody>
          <a:bodyPr vert="horz" wrap="square" lIns="0" tIns="16510" rIns="0" bIns="0" rtlCol="0">
            <a:spAutoFit/>
          </a:bodyPr>
          <a:p>
            <a:pPr marL="12700">
              <a:lnSpc>
                <a:spcPct val="100000"/>
              </a:lnSpc>
              <a:spcBef>
                <a:spcPts val="130"/>
              </a:spcBef>
            </a:pPr>
            <a:r>
              <a:rPr sz="3200" spc="-75" dirty="0">
                <a:latin typeface="Arial"/>
                <a:cs typeface="Arial"/>
              </a:rPr>
              <a:t>Business </a:t>
            </a:r>
            <a:r>
              <a:rPr sz="3200" spc="5" dirty="0">
                <a:latin typeface="Arial"/>
                <a:cs typeface="Arial"/>
              </a:rPr>
              <a:t>Impact </a:t>
            </a:r>
            <a:r>
              <a:rPr sz="3200" spc="275" dirty="0">
                <a:latin typeface="Arial"/>
                <a:cs typeface="Arial"/>
              </a:rPr>
              <a:t>- </a:t>
            </a:r>
            <a:r>
              <a:rPr sz="3200" spc="-95" dirty="0">
                <a:latin typeface="Arial"/>
                <a:cs typeface="Arial"/>
              </a:rPr>
              <a:t>Extremely</a:t>
            </a:r>
            <a:r>
              <a:rPr sz="3200" spc="-980" dirty="0">
                <a:latin typeface="Arial"/>
                <a:cs typeface="Arial"/>
              </a:rPr>
              <a:t> </a:t>
            </a:r>
            <a:r>
              <a:rPr sz="3200" spc="-65" dirty="0">
                <a:latin typeface="Arial"/>
                <a:cs typeface="Arial"/>
              </a:rPr>
              <a:t>High</a:t>
            </a:r>
            <a:endParaRPr sz="3200">
              <a:latin typeface="Arial"/>
              <a:cs typeface="Arial"/>
            </a:endParaRPr>
          </a:p>
        </p:txBody>
      </p:sp>
      <p:sp>
        <p:nvSpPr>
          <p:cNvPr id="5" name="Text Box 4"/>
          <p:cNvSpPr txBox="true"/>
          <p:nvPr/>
        </p:nvSpPr>
        <p:spPr>
          <a:xfrm>
            <a:off x="593090" y="859155"/>
            <a:ext cx="10441940" cy="3267710"/>
          </a:xfrm>
          <a:prstGeom prst="rect">
            <a:avLst/>
          </a:prstGeom>
          <a:noFill/>
        </p:spPr>
        <p:txBody>
          <a:bodyPr wrap="square" rtlCol="0">
            <a:spAutoFit/>
          </a:bodyPr>
          <a:p>
            <a:pPr marL="12700" marR="1266190">
              <a:lnSpc>
                <a:spcPts val="3030"/>
              </a:lnSpc>
              <a:spcBef>
                <a:spcPts val="395"/>
              </a:spcBef>
            </a:pPr>
            <a:r>
              <a:rPr sz="1600" b="1" spc="5" dirty="0">
                <a:latin typeface="Carlito"/>
                <a:cs typeface="Carlito"/>
                <a:sym typeface="+mn-ea"/>
              </a:rPr>
              <a:t>Using this </a:t>
            </a:r>
            <a:r>
              <a:rPr sz="1600" b="1" spc="-15" dirty="0">
                <a:latin typeface="Carlito"/>
                <a:cs typeface="Carlito"/>
                <a:sym typeface="+mn-ea"/>
              </a:rPr>
              <a:t>vulnerability, </a:t>
            </a:r>
            <a:r>
              <a:rPr sz="1600" b="1" spc="-20" dirty="0">
                <a:latin typeface="Carlito"/>
                <a:cs typeface="Carlito"/>
                <a:sym typeface="+mn-ea"/>
              </a:rPr>
              <a:t>attacker </a:t>
            </a:r>
            <a:r>
              <a:rPr sz="1600" b="1" dirty="0">
                <a:latin typeface="Carlito"/>
                <a:cs typeface="Carlito"/>
                <a:sym typeface="+mn-ea"/>
              </a:rPr>
              <a:t>can </a:t>
            </a:r>
            <a:r>
              <a:rPr sz="1600" b="1" spc="-15" dirty="0">
                <a:latin typeface="Carlito"/>
                <a:cs typeface="Carlito"/>
                <a:sym typeface="+mn-ea"/>
              </a:rPr>
              <a:t>execute </a:t>
            </a:r>
            <a:r>
              <a:rPr sz="1600" b="1" dirty="0">
                <a:latin typeface="Carlito"/>
                <a:cs typeface="Carlito"/>
                <a:sym typeface="+mn-ea"/>
              </a:rPr>
              <a:t>arbitrary </a:t>
            </a:r>
            <a:r>
              <a:rPr sz="1600" b="1" spc="10" dirty="0">
                <a:latin typeface="Carlito"/>
                <a:cs typeface="Carlito"/>
                <a:sym typeface="+mn-ea"/>
              </a:rPr>
              <a:t>SQL </a:t>
            </a:r>
            <a:r>
              <a:rPr sz="1600" b="1" spc="5" dirty="0">
                <a:latin typeface="Carlito"/>
                <a:cs typeface="Carlito"/>
                <a:sym typeface="+mn-ea"/>
              </a:rPr>
              <a:t>commands on </a:t>
            </a:r>
            <a:r>
              <a:rPr sz="1600" b="1" spc="-5" dirty="0">
                <a:latin typeface="Carlito"/>
                <a:cs typeface="Carlito"/>
                <a:sym typeface="+mn-ea"/>
              </a:rPr>
              <a:t>Lifestyle </a:t>
            </a:r>
            <a:r>
              <a:rPr sz="1600" b="1" spc="-15" dirty="0">
                <a:latin typeface="Carlito"/>
                <a:cs typeface="Carlito"/>
                <a:sym typeface="+mn-ea"/>
              </a:rPr>
              <a:t>store </a:t>
            </a:r>
            <a:r>
              <a:rPr sz="1600" b="1" spc="5" dirty="0">
                <a:latin typeface="Carlito"/>
                <a:cs typeface="Carlito"/>
                <a:sym typeface="+mn-ea"/>
              </a:rPr>
              <a:t>server </a:t>
            </a:r>
            <a:r>
              <a:rPr sz="1600" b="1" spc="10" dirty="0">
                <a:latin typeface="Carlito"/>
                <a:cs typeface="Carlito"/>
                <a:sym typeface="+mn-ea"/>
              </a:rPr>
              <a:t>and </a:t>
            </a:r>
            <a:r>
              <a:rPr sz="1600" b="1" spc="-5" dirty="0">
                <a:latin typeface="Carlito"/>
                <a:cs typeface="Carlito"/>
                <a:sym typeface="+mn-ea"/>
              </a:rPr>
              <a:t>gain </a:t>
            </a:r>
            <a:r>
              <a:rPr sz="1600" b="1" dirty="0">
                <a:latin typeface="Carlito"/>
                <a:cs typeface="Carlito"/>
                <a:sym typeface="+mn-ea"/>
              </a:rPr>
              <a:t>complete </a:t>
            </a:r>
            <a:r>
              <a:rPr sz="1600" b="1" spc="5" dirty="0">
                <a:latin typeface="Carlito"/>
                <a:cs typeface="Carlito"/>
                <a:sym typeface="+mn-ea"/>
              </a:rPr>
              <a:t>access </a:t>
            </a:r>
            <a:r>
              <a:rPr sz="1600" b="1" spc="-10" dirty="0">
                <a:latin typeface="Carlito"/>
                <a:cs typeface="Carlito"/>
                <a:sym typeface="+mn-ea"/>
              </a:rPr>
              <a:t>to </a:t>
            </a:r>
            <a:r>
              <a:rPr sz="1600" b="1" dirty="0">
                <a:latin typeface="Carlito"/>
                <a:cs typeface="Carlito"/>
                <a:sym typeface="+mn-ea"/>
              </a:rPr>
              <a:t>internal  databases </a:t>
            </a:r>
            <a:r>
              <a:rPr sz="1600" b="1" spc="5" dirty="0">
                <a:latin typeface="Carlito"/>
                <a:cs typeface="Carlito"/>
                <a:sym typeface="+mn-ea"/>
              </a:rPr>
              <a:t>along with all </a:t>
            </a:r>
            <a:r>
              <a:rPr sz="1600" b="1" dirty="0">
                <a:latin typeface="Carlito"/>
                <a:cs typeface="Carlito"/>
                <a:sym typeface="+mn-ea"/>
              </a:rPr>
              <a:t>customer </a:t>
            </a:r>
            <a:r>
              <a:rPr sz="1600" b="1" spc="-10" dirty="0">
                <a:latin typeface="Carlito"/>
                <a:cs typeface="Carlito"/>
                <a:sym typeface="+mn-ea"/>
              </a:rPr>
              <a:t>data </a:t>
            </a:r>
            <a:r>
              <a:rPr sz="1600" b="1" spc="5" dirty="0">
                <a:latin typeface="Carlito"/>
                <a:cs typeface="Carlito"/>
                <a:sym typeface="+mn-ea"/>
              </a:rPr>
              <a:t>inside</a:t>
            </a:r>
            <a:r>
              <a:rPr sz="1600" b="1" spc="-5" dirty="0">
                <a:latin typeface="Carlito"/>
                <a:cs typeface="Carlito"/>
                <a:sym typeface="+mn-ea"/>
              </a:rPr>
              <a:t> </a:t>
            </a:r>
            <a:r>
              <a:rPr sz="1600" b="1" spc="5" dirty="0">
                <a:latin typeface="Carlito"/>
                <a:cs typeface="Carlito"/>
                <a:sym typeface="+mn-ea"/>
              </a:rPr>
              <a:t>it.</a:t>
            </a:r>
            <a:endParaRPr sz="1600" b="1">
              <a:latin typeface="Carlito"/>
              <a:cs typeface="Carlito"/>
            </a:endParaRPr>
          </a:p>
          <a:p>
            <a:pPr marL="12700" marR="5080">
              <a:lnSpc>
                <a:spcPts val="3030"/>
              </a:lnSpc>
              <a:spcBef>
                <a:spcPts val="820"/>
              </a:spcBef>
            </a:pPr>
            <a:r>
              <a:rPr sz="1600" b="1" spc="5" dirty="0">
                <a:latin typeface="Carlito"/>
                <a:cs typeface="Carlito"/>
                <a:sym typeface="+mn-ea"/>
              </a:rPr>
              <a:t>Below is the </a:t>
            </a:r>
            <a:r>
              <a:rPr sz="1600" b="1" dirty="0">
                <a:latin typeface="Carlito"/>
                <a:cs typeface="Carlito"/>
                <a:sym typeface="+mn-ea"/>
              </a:rPr>
              <a:t>screenshot </a:t>
            </a:r>
            <a:r>
              <a:rPr sz="1600" b="1" spc="5" dirty="0">
                <a:latin typeface="Carlito"/>
                <a:cs typeface="Carlito"/>
                <a:sym typeface="+mn-ea"/>
              </a:rPr>
              <a:t>of some </a:t>
            </a:r>
            <a:r>
              <a:rPr sz="1600" b="1" spc="-5" dirty="0">
                <a:latin typeface="Carlito"/>
                <a:cs typeface="Carlito"/>
                <a:sym typeface="+mn-ea"/>
              </a:rPr>
              <a:t>information </a:t>
            </a:r>
            <a:r>
              <a:rPr sz="1600" b="1" spc="-10" dirty="0">
                <a:latin typeface="Carlito"/>
                <a:cs typeface="Carlito"/>
                <a:sym typeface="+mn-ea"/>
              </a:rPr>
              <a:t>extracted </a:t>
            </a:r>
            <a:r>
              <a:rPr sz="1600" b="1" spc="-5" dirty="0">
                <a:latin typeface="Carlito"/>
                <a:cs typeface="Carlito"/>
                <a:sym typeface="+mn-ea"/>
              </a:rPr>
              <a:t>from users </a:t>
            </a:r>
            <a:r>
              <a:rPr sz="1600" b="1" dirty="0">
                <a:latin typeface="Carlito"/>
                <a:cs typeface="Carlito"/>
                <a:sym typeface="+mn-ea"/>
              </a:rPr>
              <a:t>table </a:t>
            </a:r>
            <a:r>
              <a:rPr sz="1600" b="1" spc="5" dirty="0">
                <a:latin typeface="Carlito"/>
                <a:cs typeface="Carlito"/>
                <a:sym typeface="+mn-ea"/>
              </a:rPr>
              <a:t>which </a:t>
            </a:r>
            <a:r>
              <a:rPr sz="1600" b="1" dirty="0">
                <a:latin typeface="Carlito"/>
                <a:cs typeface="Carlito"/>
                <a:sym typeface="+mn-ea"/>
              </a:rPr>
              <a:t>shows </a:t>
            </a:r>
            <a:r>
              <a:rPr sz="1600" b="1" spc="5" dirty="0">
                <a:latin typeface="Carlito"/>
                <a:cs typeface="Carlito"/>
                <a:sym typeface="+mn-ea"/>
              </a:rPr>
              <a:t>user </a:t>
            </a:r>
            <a:r>
              <a:rPr sz="1600" b="1" dirty="0">
                <a:latin typeface="Carlito"/>
                <a:cs typeface="Carlito"/>
                <a:sym typeface="+mn-ea"/>
              </a:rPr>
              <a:t>credentials </a:t>
            </a:r>
            <a:r>
              <a:rPr sz="1600" b="1" spc="5" dirty="0">
                <a:latin typeface="Carlito"/>
                <a:cs typeface="Carlito"/>
                <a:sym typeface="+mn-ea"/>
              </a:rPr>
              <a:t>being </a:t>
            </a:r>
            <a:r>
              <a:rPr sz="1600" b="1" spc="-10" dirty="0">
                <a:latin typeface="Carlito"/>
                <a:cs typeface="Carlito"/>
                <a:sym typeface="+mn-ea"/>
              </a:rPr>
              <a:t>leaked </a:t>
            </a:r>
            <a:r>
              <a:rPr sz="1600" b="1" spc="5" dirty="0">
                <a:latin typeface="Carlito"/>
                <a:cs typeface="Carlito"/>
                <a:sym typeface="+mn-ea"/>
              </a:rPr>
              <a:t>.Since the </a:t>
            </a:r>
            <a:r>
              <a:rPr sz="1600" b="1" spc="-5" dirty="0">
                <a:latin typeface="Carlito"/>
                <a:cs typeface="Carlito"/>
                <a:sym typeface="+mn-ea"/>
              </a:rPr>
              <a:t>passwords are  </a:t>
            </a:r>
            <a:r>
              <a:rPr sz="1600" b="1" spc="10" dirty="0">
                <a:latin typeface="Carlito"/>
                <a:cs typeface="Carlito"/>
                <a:sym typeface="+mn-ea"/>
              </a:rPr>
              <a:t>hashed </a:t>
            </a:r>
            <a:r>
              <a:rPr sz="1600" b="1" spc="-10" dirty="0">
                <a:latin typeface="Carlito"/>
                <a:cs typeface="Carlito"/>
                <a:sym typeface="+mn-ea"/>
              </a:rPr>
              <a:t>,the </a:t>
            </a:r>
            <a:r>
              <a:rPr sz="1600" b="1" spc="5" dirty="0">
                <a:latin typeface="Carlito"/>
                <a:cs typeface="Carlito"/>
                <a:sym typeface="+mn-ea"/>
              </a:rPr>
              <a:t>risk is </a:t>
            </a:r>
            <a:r>
              <a:rPr sz="1600" b="1" spc="-5" dirty="0">
                <a:latin typeface="Carlito"/>
                <a:cs typeface="Carlito"/>
                <a:sym typeface="+mn-ea"/>
              </a:rPr>
              <a:t>comparatively </a:t>
            </a:r>
            <a:r>
              <a:rPr sz="1600" b="1" spc="5" dirty="0">
                <a:latin typeface="Carlito"/>
                <a:cs typeface="Carlito"/>
                <a:sym typeface="+mn-ea"/>
              </a:rPr>
              <a:t>low</a:t>
            </a:r>
            <a:r>
              <a:rPr sz="1600" b="1" spc="-10" dirty="0">
                <a:latin typeface="Carlito"/>
                <a:cs typeface="Carlito"/>
                <a:sym typeface="+mn-ea"/>
              </a:rPr>
              <a:t> </a:t>
            </a:r>
            <a:r>
              <a:rPr sz="1600" b="1" spc="5" dirty="0">
                <a:latin typeface="Carlito"/>
                <a:cs typeface="Carlito"/>
                <a:sym typeface="+mn-ea"/>
              </a:rPr>
              <a:t>.</a:t>
            </a:r>
            <a:endParaRPr sz="1600" b="1">
              <a:latin typeface="Carlito"/>
              <a:cs typeface="Carlito"/>
            </a:endParaRPr>
          </a:p>
          <a:p>
            <a:pPr marL="12700" marR="262255">
              <a:lnSpc>
                <a:spcPts val="3030"/>
              </a:lnSpc>
              <a:spcBef>
                <a:spcPts val="820"/>
              </a:spcBef>
            </a:pPr>
            <a:r>
              <a:rPr sz="1600" b="1" spc="-25" dirty="0">
                <a:latin typeface="Carlito"/>
                <a:cs typeface="Carlito"/>
                <a:sym typeface="+mn-ea"/>
              </a:rPr>
              <a:t>Attacker </a:t>
            </a:r>
            <a:r>
              <a:rPr sz="1600" b="1" dirty="0">
                <a:latin typeface="Carlito"/>
                <a:cs typeface="Carlito"/>
                <a:sym typeface="+mn-ea"/>
              </a:rPr>
              <a:t>can </a:t>
            </a:r>
            <a:r>
              <a:rPr sz="1600" b="1" spc="5" dirty="0">
                <a:latin typeface="Carlito"/>
                <a:cs typeface="Carlito"/>
                <a:sym typeface="+mn-ea"/>
              </a:rPr>
              <a:t>use this </a:t>
            </a:r>
            <a:r>
              <a:rPr sz="1600" b="1" spc="-5" dirty="0">
                <a:latin typeface="Carlito"/>
                <a:cs typeface="Carlito"/>
                <a:sym typeface="+mn-ea"/>
              </a:rPr>
              <a:t>information </a:t>
            </a:r>
            <a:r>
              <a:rPr sz="1600" b="1" spc="-10" dirty="0">
                <a:latin typeface="Carlito"/>
                <a:cs typeface="Carlito"/>
                <a:sym typeface="+mn-ea"/>
              </a:rPr>
              <a:t>to attack </a:t>
            </a:r>
            <a:r>
              <a:rPr sz="1600" b="1" spc="5" dirty="0">
                <a:latin typeface="Carlito"/>
                <a:cs typeface="Carlito"/>
                <a:sym typeface="+mn-ea"/>
              </a:rPr>
              <a:t>the </a:t>
            </a:r>
            <a:r>
              <a:rPr sz="1600" b="1" spc="-5" dirty="0">
                <a:latin typeface="Carlito"/>
                <a:cs typeface="Carlito"/>
                <a:sym typeface="+mn-ea"/>
              </a:rPr>
              <a:t>users </a:t>
            </a:r>
            <a:r>
              <a:rPr sz="1600" b="1" spc="10" dirty="0">
                <a:latin typeface="Carlito"/>
                <a:cs typeface="Carlito"/>
                <a:sym typeface="+mn-ea"/>
              </a:rPr>
              <a:t>and </a:t>
            </a:r>
            <a:r>
              <a:rPr sz="1600" b="1" spc="5" dirty="0">
                <a:latin typeface="Carlito"/>
                <a:cs typeface="Carlito"/>
                <a:sym typeface="+mn-ea"/>
              </a:rPr>
              <a:t>login </a:t>
            </a:r>
            <a:r>
              <a:rPr sz="1600" b="1" spc="-10" dirty="0">
                <a:latin typeface="Carlito"/>
                <a:cs typeface="Carlito"/>
                <a:sym typeface="+mn-ea"/>
              </a:rPr>
              <a:t>to </a:t>
            </a:r>
            <a:r>
              <a:rPr sz="1600" b="1" spc="5" dirty="0">
                <a:latin typeface="Carlito"/>
                <a:cs typeface="Carlito"/>
                <a:sym typeface="+mn-ea"/>
              </a:rPr>
              <a:t>admin panels </a:t>
            </a:r>
            <a:r>
              <a:rPr sz="1600" b="1" spc="10" dirty="0">
                <a:latin typeface="Carlito"/>
                <a:cs typeface="Carlito"/>
                <a:sym typeface="+mn-ea"/>
              </a:rPr>
              <a:t>and </a:t>
            </a:r>
            <a:r>
              <a:rPr sz="1600" b="1" spc="-5" dirty="0">
                <a:latin typeface="Carlito"/>
                <a:cs typeface="Carlito"/>
                <a:sym typeface="+mn-ea"/>
              </a:rPr>
              <a:t>gain </a:t>
            </a:r>
            <a:r>
              <a:rPr sz="1600" b="1" dirty="0">
                <a:latin typeface="Carlito"/>
                <a:cs typeface="Carlito"/>
                <a:sym typeface="+mn-ea"/>
              </a:rPr>
              <a:t>complete </a:t>
            </a:r>
            <a:r>
              <a:rPr sz="1600" b="1" spc="5" dirty="0">
                <a:latin typeface="Carlito"/>
                <a:cs typeface="Carlito"/>
                <a:sym typeface="+mn-ea"/>
              </a:rPr>
              <a:t>admin </a:t>
            </a:r>
            <a:r>
              <a:rPr sz="1600" b="1" spc="-5" dirty="0">
                <a:latin typeface="Carlito"/>
                <a:cs typeface="Carlito"/>
                <a:sym typeface="+mn-ea"/>
              </a:rPr>
              <a:t>level </a:t>
            </a:r>
            <a:r>
              <a:rPr sz="1600" b="1" spc="5" dirty="0">
                <a:latin typeface="Carlito"/>
                <a:cs typeface="Carlito"/>
                <a:sym typeface="+mn-ea"/>
              </a:rPr>
              <a:t>access </a:t>
            </a:r>
            <a:r>
              <a:rPr sz="1600" b="1" spc="-10" dirty="0">
                <a:latin typeface="Carlito"/>
                <a:cs typeface="Carlito"/>
                <a:sym typeface="+mn-ea"/>
              </a:rPr>
              <a:t>to </a:t>
            </a:r>
            <a:r>
              <a:rPr sz="1600" b="1" spc="5" dirty="0">
                <a:latin typeface="Carlito"/>
                <a:cs typeface="Carlito"/>
                <a:sym typeface="+mn-ea"/>
              </a:rPr>
              <a:t>the </a:t>
            </a:r>
            <a:r>
              <a:rPr sz="1600" b="1" spc="-5" dirty="0">
                <a:latin typeface="Carlito"/>
                <a:cs typeface="Carlito"/>
                <a:sym typeface="+mn-ea"/>
              </a:rPr>
              <a:t>website </a:t>
            </a:r>
            <a:r>
              <a:rPr sz="1600" b="1" spc="5" dirty="0">
                <a:latin typeface="Carlito"/>
                <a:cs typeface="Carlito"/>
                <a:sym typeface="+mn-ea"/>
              </a:rPr>
              <a:t>which  </a:t>
            </a:r>
            <a:r>
              <a:rPr sz="1600" b="1" dirty="0">
                <a:latin typeface="Carlito"/>
                <a:cs typeface="Carlito"/>
                <a:sym typeface="+mn-ea"/>
              </a:rPr>
              <a:t>could </a:t>
            </a:r>
            <a:r>
              <a:rPr sz="1600" b="1" spc="5" dirty="0">
                <a:latin typeface="Carlito"/>
                <a:cs typeface="Carlito"/>
                <a:sym typeface="+mn-ea"/>
              </a:rPr>
              <a:t>lead </a:t>
            </a:r>
            <a:r>
              <a:rPr sz="1600" b="1" spc="-10" dirty="0">
                <a:latin typeface="Carlito"/>
                <a:cs typeface="Carlito"/>
                <a:sym typeface="+mn-ea"/>
              </a:rPr>
              <a:t>to </a:t>
            </a:r>
            <a:r>
              <a:rPr sz="1600" b="1" dirty="0">
                <a:latin typeface="Carlito"/>
                <a:cs typeface="Carlito"/>
                <a:sym typeface="+mn-ea"/>
              </a:rPr>
              <a:t>complete compromise </a:t>
            </a:r>
            <a:r>
              <a:rPr sz="1600" b="1" spc="5" dirty="0">
                <a:latin typeface="Carlito"/>
                <a:cs typeface="Carlito"/>
                <a:sym typeface="+mn-ea"/>
              </a:rPr>
              <a:t>of the server </a:t>
            </a:r>
            <a:r>
              <a:rPr sz="1600" b="1" spc="10" dirty="0">
                <a:latin typeface="Carlito"/>
                <a:cs typeface="Carlito"/>
                <a:sym typeface="+mn-ea"/>
              </a:rPr>
              <a:t>and </a:t>
            </a:r>
            <a:r>
              <a:rPr sz="1600" b="1" spc="5" dirty="0">
                <a:latin typeface="Carlito"/>
                <a:cs typeface="Carlito"/>
                <a:sym typeface="+mn-ea"/>
              </a:rPr>
              <a:t>all other </a:t>
            </a:r>
            <a:r>
              <a:rPr sz="1600" b="1" dirty="0">
                <a:latin typeface="Carlito"/>
                <a:cs typeface="Carlito"/>
                <a:sym typeface="+mn-ea"/>
              </a:rPr>
              <a:t>servers connected </a:t>
            </a:r>
            <a:r>
              <a:rPr sz="1600" b="1" spc="-10" dirty="0">
                <a:latin typeface="Carlito"/>
                <a:cs typeface="Carlito"/>
                <a:sym typeface="+mn-ea"/>
              </a:rPr>
              <a:t>to</a:t>
            </a:r>
            <a:r>
              <a:rPr sz="1600" b="1" spc="-20" dirty="0">
                <a:latin typeface="Carlito"/>
                <a:cs typeface="Carlito"/>
                <a:sym typeface="+mn-ea"/>
              </a:rPr>
              <a:t> </a:t>
            </a:r>
            <a:r>
              <a:rPr sz="1600" b="1" spc="5" dirty="0">
                <a:latin typeface="Carlito"/>
                <a:cs typeface="Carlito"/>
                <a:sym typeface="+mn-ea"/>
              </a:rPr>
              <a:t>it.</a:t>
            </a:r>
            <a:endParaRPr sz="1600" b="1">
              <a:latin typeface="Carlito"/>
              <a:cs typeface="Carlito"/>
            </a:endParaRPr>
          </a:p>
          <a:p>
            <a:endParaRPr lang="en-US" sz="1600" b="1"/>
          </a:p>
        </p:txBody>
      </p:sp>
      <p:pic>
        <p:nvPicPr>
          <p:cNvPr id="9" name="Picture 8" descr="databasename"/>
          <p:cNvPicPr>
            <a:picLocks noChangeAspect="true"/>
          </p:cNvPicPr>
          <p:nvPr/>
        </p:nvPicPr>
        <p:blipFill>
          <a:blip r:embed="rId1"/>
          <a:stretch>
            <a:fillRect/>
          </a:stretch>
        </p:blipFill>
        <p:spPr>
          <a:xfrm>
            <a:off x="27940" y="3926205"/>
            <a:ext cx="11572240" cy="2816225"/>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true"/>
          </p:cNvSpPr>
          <p:nvPr>
            <p:ph type="title"/>
          </p:nvPr>
        </p:nvSpPr>
        <p:spPr>
          <a:xfrm>
            <a:off x="0" y="-313055"/>
            <a:ext cx="10515600" cy="1325563"/>
          </a:xfrm>
        </p:spPr>
        <p:txBody>
          <a:bodyPr/>
          <a:p>
            <a:r>
              <a:rPr lang="en-US" altLang="en-US"/>
              <a:t>19.Improper server side &amp; client side filters</a:t>
            </a:r>
            <a:endParaRPr lang="en-US" altLang="en-US"/>
          </a:p>
        </p:txBody>
      </p:sp>
      <p:graphicFrame>
        <p:nvGraphicFramePr>
          <p:cNvPr id="4" name="object 3"/>
          <p:cNvGraphicFramePr>
            <a:graphicFrameLocks noGrp="true"/>
          </p:cNvGraphicFramePr>
          <p:nvPr>
            <p:ph idx="1"/>
          </p:nvPr>
        </p:nvGraphicFramePr>
        <p:xfrm>
          <a:off x="476250" y="1012825"/>
          <a:ext cx="10515600" cy="5643245"/>
        </p:xfrm>
        <a:graphic>
          <a:graphicData uri="http://schemas.openxmlformats.org/drawingml/2006/table">
            <a:tbl>
              <a:tblPr firstRow="true" bandRow="true">
                <a:tableStyleId>{2D5ABB26-0587-4C30-8999-92F81FD0307C}</a:tableStyleId>
              </a:tblPr>
              <a:tblGrid>
                <a:gridCol w="2876550"/>
                <a:gridCol w="7639050"/>
              </a:tblGrid>
              <a:tr h="695960">
                <a:tc gridSpan="2">
                  <a:txBody>
                    <a:bodyPr/>
                    <a:p>
                      <a:pPr>
                        <a:lnSpc>
                          <a:spcPct val="100000"/>
                        </a:lnSpc>
                      </a:pPr>
                      <a:endParaRPr sz="2000" b="1">
                        <a:latin typeface="Times New Roman"/>
                        <a:cs typeface="Times New Roman"/>
                      </a:endParaRPr>
                    </a:p>
                  </a:txBody>
                  <a:tcPr marL="0" marR="0" marT="0" marB="0">
                    <a:lnB w="12700">
                      <a:solidFill>
                        <a:srgbClr val="000000"/>
                      </a:solidFill>
                      <a:prstDash val="solid"/>
                    </a:lnB>
                    <a:solidFill>
                      <a:srgbClr val="5B9BD5"/>
                    </a:solidFill>
                  </a:tcPr>
                </a:tc>
                <a:tc hMerge="true">
                  <a:tcPr marL="0" marR="0" marT="0" marB="0"/>
                </a:tc>
              </a:tr>
              <a:tr h="564515">
                <a:tc>
                  <a:txBody>
                    <a:bodyPr/>
                    <a:p>
                      <a:pPr>
                        <a:lnSpc>
                          <a:spcPct val="100000"/>
                        </a:lnSpc>
                      </a:pPr>
                      <a:endParaRPr sz="2000" b="1">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solidFill>
                      <a:srgbClr val="99DF0F"/>
                    </a:solidFill>
                  </a:tcPr>
                </a:tc>
                <a:tc>
                  <a:txBody>
                    <a:bodyPr/>
                    <a:p>
                      <a:pPr marL="39370">
                        <a:lnSpc>
                          <a:spcPct val="100000"/>
                        </a:lnSpc>
                        <a:spcBef>
                          <a:spcPts val="1145"/>
                        </a:spcBef>
                      </a:pPr>
                      <a:r>
                        <a:rPr sz="2000" b="1" spc="5" dirty="0">
                          <a:latin typeface="Carlito"/>
                          <a:cs typeface="Carlito"/>
                        </a:rPr>
                        <a:t>Below mentioned urls </a:t>
                      </a:r>
                      <a:r>
                        <a:rPr sz="2000" b="1" spc="-10" dirty="0">
                          <a:latin typeface="Carlito"/>
                          <a:cs typeface="Carlito"/>
                        </a:rPr>
                        <a:t>have </a:t>
                      </a:r>
                      <a:r>
                        <a:rPr sz="2000" b="1" dirty="0">
                          <a:latin typeface="Carlito"/>
                          <a:cs typeface="Carlito"/>
                        </a:rPr>
                        <a:t>improper </a:t>
                      </a:r>
                      <a:r>
                        <a:rPr sz="2000" b="1" spc="5" dirty="0">
                          <a:latin typeface="Carlito"/>
                          <a:cs typeface="Carlito"/>
                        </a:rPr>
                        <a:t>server side</a:t>
                      </a:r>
                      <a:r>
                        <a:rPr sz="2000" b="1" spc="30" dirty="0">
                          <a:latin typeface="Carlito"/>
                          <a:cs typeface="Carlito"/>
                        </a:rPr>
                        <a:t> </a:t>
                      </a:r>
                      <a:r>
                        <a:rPr sz="2000" b="1" dirty="0">
                          <a:latin typeface="Carlito"/>
                          <a:cs typeface="Carlito"/>
                        </a:rPr>
                        <a:t>filter</a:t>
                      </a:r>
                      <a:endParaRPr sz="2000" b="1" dirty="0">
                        <a:latin typeface="Carlito"/>
                        <a:cs typeface="Carlito"/>
                      </a:endParaRPr>
                    </a:p>
                  </a:txBody>
                  <a:tcPr marL="0" marR="0" marT="145415" marB="0">
                    <a:lnL w="12700">
                      <a:solidFill>
                        <a:srgbClr val="000000"/>
                      </a:solidFill>
                      <a:prstDash val="solid"/>
                    </a:lnL>
                    <a:lnR w="12700">
                      <a:solidFill>
                        <a:srgbClr val="000000"/>
                      </a:solidFill>
                      <a:prstDash val="solid"/>
                    </a:lnR>
                    <a:lnT w="12700">
                      <a:solidFill>
                        <a:srgbClr val="000000"/>
                      </a:solidFill>
                      <a:prstDash val="solid"/>
                    </a:lnT>
                  </a:tcPr>
                </a:tc>
              </a:tr>
              <a:tr h="815975">
                <a:tc>
                  <a:txBody>
                    <a:bodyPr/>
                    <a:p>
                      <a:pPr>
                        <a:lnSpc>
                          <a:spcPct val="100000"/>
                        </a:lnSpc>
                      </a:pPr>
                      <a:endParaRPr sz="2000" b="1">
                        <a:latin typeface="Times New Roman"/>
                        <a:cs typeface="Times New Roman"/>
                      </a:endParaRPr>
                    </a:p>
                  </a:txBody>
                  <a:tcPr marL="0" marR="0" marT="0" marB="0">
                    <a:lnL w="12700">
                      <a:solidFill>
                        <a:srgbClr val="000000"/>
                      </a:solidFill>
                      <a:prstDash val="solid"/>
                    </a:lnL>
                    <a:lnR w="12700">
                      <a:solidFill>
                        <a:srgbClr val="000000"/>
                      </a:solidFill>
                      <a:prstDash val="solid"/>
                    </a:lnR>
                    <a:solidFill>
                      <a:srgbClr val="99DF0F"/>
                    </a:solidFill>
                  </a:tcPr>
                </a:tc>
                <a:tc>
                  <a:txBody>
                    <a:bodyPr/>
                    <a:p>
                      <a:pPr marL="39370">
                        <a:lnSpc>
                          <a:spcPct val="100000"/>
                        </a:lnSpc>
                        <a:spcBef>
                          <a:spcPts val="1095"/>
                        </a:spcBef>
                      </a:pPr>
                      <a:r>
                        <a:rPr sz="1800" b="1" spc="-10" dirty="0">
                          <a:latin typeface="Carlito"/>
                          <a:cs typeface="Carlito"/>
                        </a:rPr>
                        <a:t>Affected </a:t>
                      </a:r>
                      <a:r>
                        <a:rPr sz="1800" b="1" dirty="0">
                          <a:latin typeface="Carlito"/>
                          <a:cs typeface="Carlito"/>
                        </a:rPr>
                        <a:t>URL</a:t>
                      </a:r>
                      <a:r>
                        <a:rPr sz="1800" b="1" spc="5" dirty="0">
                          <a:latin typeface="Carlito"/>
                          <a:cs typeface="Carlito"/>
                        </a:rPr>
                        <a:t> </a:t>
                      </a:r>
                      <a:r>
                        <a:rPr sz="1800" b="1" dirty="0">
                          <a:latin typeface="Carlito"/>
                          <a:cs typeface="Carlito"/>
                        </a:rPr>
                        <a:t>:</a:t>
                      </a:r>
                      <a:endParaRPr sz="1800" b="1">
                        <a:latin typeface="Carlito"/>
                        <a:cs typeface="Carlito"/>
                      </a:endParaRPr>
                    </a:p>
                    <a:p>
                      <a:pPr marL="274955" indent="-236220">
                        <a:lnSpc>
                          <a:spcPct val="100000"/>
                        </a:lnSpc>
                        <a:spcBef>
                          <a:spcPts val="45"/>
                        </a:spcBef>
                        <a:buFont typeface="Arial"/>
                        <a:buChar char="•"/>
                        <a:tabLst>
                          <a:tab pos="274955" algn="l"/>
                          <a:tab pos="275590" algn="l"/>
                        </a:tabLst>
                      </a:pPr>
                      <a:r>
                        <a:rPr sz="1800" b="1" u="heavy" spc="-5" dirty="0">
                          <a:uFill>
                            <a:solidFill>
                              <a:srgbClr val="000000"/>
                            </a:solidFill>
                          </a:uFill>
                          <a:latin typeface="Carlito"/>
                          <a:cs typeface="Carlito"/>
                          <a:hlinkClick r:id="rId1"/>
                        </a:rPr>
                        <a:t>http://13.</a:t>
                      </a:r>
                      <a:r>
                        <a:rPr lang="en-US" sz="1800" b="1" u="heavy" spc="-5" dirty="0">
                          <a:uFill>
                            <a:solidFill>
                              <a:srgbClr val="000000"/>
                            </a:solidFill>
                          </a:uFill>
                          <a:latin typeface="Carlito"/>
                          <a:cs typeface="Carlito"/>
                          <a:hlinkClick r:id="rId1"/>
                        </a:rPr>
                        <a:t>23</a:t>
                      </a:r>
                      <a:r>
                        <a:rPr lang="" altLang="en-US" sz="1800" b="1" u="heavy" spc="-5" dirty="0">
                          <a:uFill>
                            <a:solidFill>
                              <a:srgbClr val="000000"/>
                            </a:solidFill>
                          </a:uFill>
                          <a:latin typeface="Carlito"/>
                          <a:cs typeface="Carlito"/>
                          <a:hlinkClick r:id="rId1"/>
                        </a:rPr>
                        <a:t>3.124.212</a:t>
                      </a:r>
                      <a:r>
                        <a:rPr sz="1800" b="1" u="heavy" spc="-5" dirty="0">
                          <a:uFill>
                            <a:solidFill>
                              <a:srgbClr val="000000"/>
                            </a:solidFill>
                          </a:uFill>
                          <a:latin typeface="Carlito"/>
                          <a:cs typeface="Carlito"/>
                          <a:hlinkClick r:id="rId1"/>
                        </a:rPr>
                        <a:t>/profile/1</a:t>
                      </a:r>
                      <a:r>
                        <a:rPr lang="" sz="1800" b="1" u="heavy" spc="-5" dirty="0">
                          <a:uFill>
                            <a:solidFill>
                              <a:srgbClr val="000000"/>
                            </a:solidFill>
                          </a:uFill>
                          <a:latin typeface="Carlito"/>
                          <a:cs typeface="Carlito"/>
                          <a:hlinkClick r:id="rId1"/>
                        </a:rPr>
                        <a:t>6</a:t>
                      </a:r>
                      <a:r>
                        <a:rPr sz="1800" b="1" u="heavy" spc="-5" dirty="0">
                          <a:uFill>
                            <a:solidFill>
                              <a:srgbClr val="000000"/>
                            </a:solidFill>
                          </a:uFill>
                          <a:latin typeface="Carlito"/>
                          <a:cs typeface="Carlito"/>
                          <a:hlinkClick r:id="rId1"/>
                        </a:rPr>
                        <a:t>/edit/</a:t>
                      </a:r>
                      <a:endParaRPr sz="1800" b="1" u="heavy" spc="-5" dirty="0">
                        <a:uFill>
                          <a:solidFill>
                            <a:srgbClr val="000000"/>
                          </a:solidFill>
                        </a:uFill>
                        <a:latin typeface="Carlito"/>
                        <a:cs typeface="Carlito"/>
                        <a:hlinkClick r:id="rId1"/>
                      </a:endParaRPr>
                    </a:p>
                  </a:txBody>
                  <a:tcPr marL="0" marR="0" marT="139065" marB="0">
                    <a:lnL w="12700">
                      <a:solidFill>
                        <a:srgbClr val="000000"/>
                      </a:solidFill>
                      <a:prstDash val="solid"/>
                    </a:lnL>
                    <a:lnR w="12700">
                      <a:solidFill>
                        <a:srgbClr val="000000"/>
                      </a:solidFill>
                      <a:prstDash val="solid"/>
                    </a:lnR>
                  </a:tcPr>
                </a:tc>
              </a:tr>
              <a:tr h="1108075">
                <a:tc>
                  <a:txBody>
                    <a:bodyPr/>
                    <a:p>
                      <a:pPr>
                        <a:lnSpc>
                          <a:spcPct val="100000"/>
                        </a:lnSpc>
                      </a:pPr>
                      <a:endParaRPr sz="2000" b="1">
                        <a:latin typeface="Times New Roman"/>
                        <a:cs typeface="Times New Roman"/>
                      </a:endParaRPr>
                    </a:p>
                    <a:p>
                      <a:pPr marL="179705">
                        <a:lnSpc>
                          <a:spcPct val="100000"/>
                        </a:lnSpc>
                        <a:spcBef>
                          <a:spcPts val="1525"/>
                        </a:spcBef>
                      </a:pPr>
                      <a:r>
                        <a:rPr sz="2000" b="1" spc="10" dirty="0">
                          <a:latin typeface="Carlito"/>
                          <a:cs typeface="Carlito"/>
                        </a:rPr>
                        <a:t>Improper </a:t>
                      </a:r>
                      <a:r>
                        <a:rPr sz="2000" b="1" spc="15" dirty="0">
                          <a:latin typeface="Carlito"/>
                          <a:cs typeface="Carlito"/>
                        </a:rPr>
                        <a:t>Server Side</a:t>
                      </a:r>
                      <a:r>
                        <a:rPr sz="2000" b="1" spc="-50" dirty="0">
                          <a:latin typeface="Carlito"/>
                          <a:cs typeface="Carlito"/>
                        </a:rPr>
                        <a:t> </a:t>
                      </a:r>
                      <a:r>
                        <a:rPr sz="2000" b="1" spc="15" dirty="0">
                          <a:latin typeface="Carlito"/>
                          <a:cs typeface="Carlito"/>
                        </a:rPr>
                        <a:t>and</a:t>
                      </a:r>
                      <a:endParaRPr sz="2000" b="1" spc="15" dirty="0">
                        <a:latin typeface="Carlito"/>
                        <a:cs typeface="Carlito"/>
                      </a:endParaRPr>
                    </a:p>
                  </a:txBody>
                  <a:tcPr marL="0" marR="0" marT="0" marB="0">
                    <a:lnL w="12700">
                      <a:solidFill>
                        <a:srgbClr val="000000"/>
                      </a:solidFill>
                      <a:prstDash val="solid"/>
                    </a:lnL>
                    <a:lnR w="12700">
                      <a:solidFill>
                        <a:srgbClr val="000000"/>
                      </a:solidFill>
                      <a:prstDash val="solid"/>
                    </a:lnR>
                    <a:solidFill>
                      <a:srgbClr val="99DF0F"/>
                    </a:solidFill>
                  </a:tcPr>
                </a:tc>
                <a:tc>
                  <a:txBody>
                    <a:bodyPr/>
                    <a:p>
                      <a:pPr marL="39370">
                        <a:lnSpc>
                          <a:spcPct val="100000"/>
                        </a:lnSpc>
                        <a:spcBef>
                          <a:spcPts val="1010"/>
                        </a:spcBef>
                      </a:pPr>
                      <a:r>
                        <a:rPr sz="1800" b="1" spc="-10" dirty="0">
                          <a:latin typeface="Carlito"/>
                          <a:cs typeface="Carlito"/>
                        </a:rPr>
                        <a:t>Affected</a:t>
                      </a:r>
                      <a:r>
                        <a:rPr sz="1800" b="1" spc="-5" dirty="0">
                          <a:latin typeface="Carlito"/>
                          <a:cs typeface="Carlito"/>
                        </a:rPr>
                        <a:t> </a:t>
                      </a:r>
                      <a:r>
                        <a:rPr sz="1800" b="1" spc="-10" dirty="0">
                          <a:latin typeface="Carlito"/>
                          <a:cs typeface="Carlito"/>
                        </a:rPr>
                        <a:t>parameter:</a:t>
                      </a:r>
                      <a:endParaRPr sz="1800" b="1">
                        <a:latin typeface="Carlito"/>
                        <a:cs typeface="Carlito"/>
                      </a:endParaRPr>
                    </a:p>
                    <a:p>
                      <a:pPr marL="274955" indent="-236220">
                        <a:lnSpc>
                          <a:spcPct val="100000"/>
                        </a:lnSpc>
                        <a:spcBef>
                          <a:spcPts val="45"/>
                        </a:spcBef>
                        <a:buFont typeface="Arial"/>
                        <a:buChar char="•"/>
                        <a:tabLst>
                          <a:tab pos="274955" algn="l"/>
                          <a:tab pos="275590" algn="l"/>
                        </a:tabLst>
                      </a:pPr>
                      <a:r>
                        <a:rPr sz="1800" b="1" spc="-10" dirty="0">
                          <a:latin typeface="Carlito"/>
                          <a:cs typeface="Carlito"/>
                        </a:rPr>
                        <a:t>Contact </a:t>
                      </a:r>
                      <a:r>
                        <a:rPr sz="1800" b="1" dirty="0">
                          <a:latin typeface="Carlito"/>
                          <a:cs typeface="Carlito"/>
                        </a:rPr>
                        <a:t>Number </a:t>
                      </a:r>
                      <a:r>
                        <a:rPr sz="1800" b="1" spc="-5" dirty="0">
                          <a:latin typeface="Carlito"/>
                          <a:cs typeface="Carlito"/>
                        </a:rPr>
                        <a:t>(POST</a:t>
                      </a:r>
                      <a:r>
                        <a:rPr sz="1800" b="1" spc="10" dirty="0">
                          <a:latin typeface="Carlito"/>
                          <a:cs typeface="Carlito"/>
                        </a:rPr>
                        <a:t> </a:t>
                      </a:r>
                      <a:r>
                        <a:rPr sz="1800" b="1" spc="-15" dirty="0">
                          <a:latin typeface="Carlito"/>
                          <a:cs typeface="Carlito"/>
                        </a:rPr>
                        <a:t>Parameter)</a:t>
                      </a:r>
                      <a:endParaRPr sz="1800" b="1" spc="-15" dirty="0">
                        <a:latin typeface="Carlito"/>
                        <a:cs typeface="Carlito"/>
                      </a:endParaRPr>
                    </a:p>
                  </a:txBody>
                  <a:tcPr marL="0" marR="0" marT="128270" marB="0">
                    <a:lnL w="12700">
                      <a:solidFill>
                        <a:srgbClr val="000000"/>
                      </a:solidFill>
                      <a:prstDash val="solid"/>
                    </a:lnL>
                    <a:lnR w="12700">
                      <a:solidFill>
                        <a:srgbClr val="000000"/>
                      </a:solidFill>
                      <a:prstDash val="solid"/>
                    </a:lnR>
                  </a:tcPr>
                </a:tc>
              </a:tr>
              <a:tr h="834390">
                <a:tc>
                  <a:txBody>
                    <a:bodyPr/>
                    <a:p>
                      <a:pPr algn="ctr">
                        <a:lnSpc>
                          <a:spcPts val="2785"/>
                        </a:lnSpc>
                      </a:pPr>
                      <a:r>
                        <a:rPr sz="2000" b="1" spc="10" dirty="0">
                          <a:latin typeface="Carlito"/>
                          <a:cs typeface="Carlito"/>
                        </a:rPr>
                        <a:t>client </a:t>
                      </a:r>
                      <a:r>
                        <a:rPr sz="2000" b="1" spc="15" dirty="0">
                          <a:latin typeface="Carlito"/>
                          <a:cs typeface="Carlito"/>
                        </a:rPr>
                        <a:t>side</a:t>
                      </a:r>
                      <a:r>
                        <a:rPr sz="2000" b="1" spc="-15" dirty="0">
                          <a:latin typeface="Carlito"/>
                          <a:cs typeface="Carlito"/>
                        </a:rPr>
                        <a:t> </a:t>
                      </a:r>
                      <a:r>
                        <a:rPr sz="2000" b="1" spc="5" dirty="0">
                          <a:latin typeface="Carlito"/>
                          <a:cs typeface="Carlito"/>
                        </a:rPr>
                        <a:t>Filter</a:t>
                      </a:r>
                      <a:endParaRPr sz="2000" b="1">
                        <a:latin typeface="Carlito"/>
                        <a:cs typeface="Carlito"/>
                      </a:endParaRPr>
                    </a:p>
                    <a:p>
                      <a:pPr algn="ctr">
                        <a:lnSpc>
                          <a:spcPct val="100000"/>
                        </a:lnSpc>
                        <a:spcBef>
                          <a:spcPts val="95"/>
                        </a:spcBef>
                      </a:pPr>
                      <a:r>
                        <a:rPr sz="2000" b="1" spc="10" dirty="0">
                          <a:latin typeface="Carlito"/>
                          <a:cs typeface="Carlito"/>
                        </a:rPr>
                        <a:t>(Low)</a:t>
                      </a:r>
                      <a:endParaRPr sz="2000" b="1" spc="10" dirty="0">
                        <a:latin typeface="Carlito"/>
                        <a:cs typeface="Carlito"/>
                      </a:endParaRPr>
                    </a:p>
                  </a:txBody>
                  <a:tcPr marL="0" marR="0" marT="0" marB="0">
                    <a:lnL w="12700">
                      <a:solidFill>
                        <a:srgbClr val="000000"/>
                      </a:solidFill>
                      <a:prstDash val="solid"/>
                    </a:lnL>
                    <a:lnR w="12700">
                      <a:solidFill>
                        <a:srgbClr val="000000"/>
                      </a:solidFill>
                      <a:prstDash val="solid"/>
                    </a:lnR>
                    <a:solidFill>
                      <a:srgbClr val="99DF0F"/>
                    </a:solidFill>
                  </a:tcPr>
                </a:tc>
                <a:tc>
                  <a:txBody>
                    <a:bodyPr/>
                    <a:p>
                      <a:pPr marL="39370">
                        <a:lnSpc>
                          <a:spcPct val="100000"/>
                        </a:lnSpc>
                        <a:spcBef>
                          <a:spcPts val="1360"/>
                        </a:spcBef>
                      </a:pPr>
                      <a:r>
                        <a:rPr sz="1800" b="1" spc="-10" dirty="0">
                          <a:latin typeface="Carlito"/>
                          <a:cs typeface="Carlito"/>
                        </a:rPr>
                        <a:t>Payload</a:t>
                      </a:r>
                      <a:r>
                        <a:rPr sz="1800" b="1" spc="-5" dirty="0">
                          <a:latin typeface="Carlito"/>
                          <a:cs typeface="Carlito"/>
                        </a:rPr>
                        <a:t> </a:t>
                      </a:r>
                      <a:r>
                        <a:rPr sz="1800" b="1" dirty="0">
                          <a:latin typeface="Carlito"/>
                          <a:cs typeface="Carlito"/>
                        </a:rPr>
                        <a:t>used:</a:t>
                      </a:r>
                      <a:endParaRPr sz="1800" b="1">
                        <a:latin typeface="Carlito"/>
                        <a:cs typeface="Carlito"/>
                      </a:endParaRPr>
                    </a:p>
                    <a:p>
                      <a:pPr marL="332105" indent="-293370">
                        <a:lnSpc>
                          <a:spcPct val="100000"/>
                        </a:lnSpc>
                        <a:spcBef>
                          <a:spcPts val="40"/>
                        </a:spcBef>
                        <a:buSzPct val="72000"/>
                        <a:buChar char="•"/>
                        <a:tabLst>
                          <a:tab pos="332105" algn="l"/>
                          <a:tab pos="332740" algn="l"/>
                        </a:tabLst>
                      </a:pPr>
                      <a:r>
                        <a:rPr sz="1800" b="1" dirty="0">
                          <a:latin typeface="Carlito"/>
                          <a:cs typeface="Carlito"/>
                        </a:rPr>
                        <a:t>9000000000</a:t>
                      </a:r>
                      <a:r>
                        <a:rPr lang="" sz="1800" b="1" dirty="0">
                          <a:latin typeface="Carlito"/>
                          <a:cs typeface="Carlito"/>
                        </a:rPr>
                        <a:t>/90000000001234</a:t>
                      </a:r>
                      <a:endParaRPr lang="" sz="1800" b="1" dirty="0">
                        <a:latin typeface="Carlito"/>
                        <a:cs typeface="Carlito"/>
                      </a:endParaRPr>
                    </a:p>
                  </a:txBody>
                  <a:tcPr marL="0" marR="0" marT="172720" marB="0">
                    <a:lnL w="12700">
                      <a:solidFill>
                        <a:srgbClr val="000000"/>
                      </a:solidFill>
                      <a:prstDash val="solid"/>
                    </a:lnL>
                    <a:lnR w="12700">
                      <a:solidFill>
                        <a:srgbClr val="000000"/>
                      </a:solidFill>
                      <a:prstDash val="solid"/>
                    </a:lnR>
                  </a:tcPr>
                </a:tc>
              </a:tr>
              <a:tr h="411480">
                <a:tc>
                  <a:txBody>
                    <a:bodyPr/>
                    <a:p>
                      <a:pPr>
                        <a:lnSpc>
                          <a:spcPct val="100000"/>
                        </a:lnSpc>
                      </a:pPr>
                      <a:endParaRPr sz="2000" b="1">
                        <a:latin typeface="Times New Roman"/>
                        <a:cs typeface="Times New Roman"/>
                      </a:endParaRPr>
                    </a:p>
                  </a:txBody>
                  <a:tcPr marL="0" marR="0" marT="0" marB="0">
                    <a:lnL w="12700">
                      <a:solidFill>
                        <a:srgbClr val="000000"/>
                      </a:solidFill>
                      <a:prstDash val="solid"/>
                    </a:lnL>
                    <a:lnR w="12700">
                      <a:solidFill>
                        <a:srgbClr val="000000"/>
                      </a:solidFill>
                      <a:prstDash val="solid"/>
                    </a:lnR>
                    <a:solidFill>
                      <a:srgbClr val="99DF0F"/>
                    </a:solidFill>
                  </a:tcPr>
                </a:tc>
                <a:tc>
                  <a:txBody>
                    <a:bodyPr/>
                    <a:p>
                      <a:pPr marL="39370">
                        <a:lnSpc>
                          <a:spcPct val="100000"/>
                        </a:lnSpc>
                        <a:spcBef>
                          <a:spcPts val="1080"/>
                        </a:spcBef>
                      </a:pPr>
                      <a:r>
                        <a:rPr sz="1800" b="1" dirty="0">
                          <a:latin typeface="Carlito"/>
                          <a:cs typeface="Carlito"/>
                        </a:rPr>
                        <a:t>Other </a:t>
                      </a:r>
                      <a:r>
                        <a:rPr sz="1800" b="1" spc="-10" dirty="0">
                          <a:latin typeface="Carlito"/>
                          <a:cs typeface="Carlito"/>
                        </a:rPr>
                        <a:t>Affected </a:t>
                      </a:r>
                      <a:r>
                        <a:rPr sz="1800" b="1" dirty="0">
                          <a:latin typeface="Carlito"/>
                          <a:cs typeface="Carlito"/>
                        </a:rPr>
                        <a:t>URL</a:t>
                      </a:r>
                      <a:r>
                        <a:rPr sz="1800" b="1" spc="5" dirty="0">
                          <a:latin typeface="Carlito"/>
                          <a:cs typeface="Carlito"/>
                        </a:rPr>
                        <a:t> </a:t>
                      </a:r>
                      <a:r>
                        <a:rPr sz="1800" b="1" dirty="0">
                          <a:latin typeface="Carlito"/>
                          <a:cs typeface="Carlito"/>
                        </a:rPr>
                        <a:t>:</a:t>
                      </a:r>
                      <a:endParaRPr sz="1800" b="1" dirty="0">
                        <a:latin typeface="Carlito"/>
                        <a:cs typeface="Carlito"/>
                      </a:endParaRPr>
                    </a:p>
                  </a:txBody>
                  <a:tcPr marL="0" marR="0" marT="137160" marB="0">
                    <a:lnL w="12700">
                      <a:solidFill>
                        <a:srgbClr val="000000"/>
                      </a:solidFill>
                      <a:prstDash val="solid"/>
                    </a:lnL>
                    <a:lnR w="12700">
                      <a:solidFill>
                        <a:srgbClr val="000000"/>
                      </a:solidFill>
                      <a:prstDash val="solid"/>
                    </a:lnR>
                  </a:tcPr>
                </a:tc>
              </a:tr>
              <a:tr h="1212850">
                <a:tc>
                  <a:txBody>
                    <a:bodyPr/>
                    <a:p>
                      <a:pPr>
                        <a:lnSpc>
                          <a:spcPct val="100000"/>
                        </a:lnSpc>
                      </a:pPr>
                      <a:endParaRPr sz="2000" b="1">
                        <a:latin typeface="Times New Roman"/>
                        <a:cs typeface="Times New Roman"/>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solidFill>
                      <a:srgbClr val="99DF0F"/>
                    </a:solidFill>
                  </a:tcPr>
                </a:tc>
                <a:tc>
                  <a:txBody>
                    <a:bodyPr/>
                    <a:p>
                      <a:pPr marL="39370">
                        <a:lnSpc>
                          <a:spcPts val="2655"/>
                        </a:lnSpc>
                      </a:pPr>
                      <a:r>
                        <a:rPr sz="2000" b="1" u="heavy" dirty="0">
                          <a:uFill>
                            <a:solidFill>
                              <a:srgbClr val="000000"/>
                            </a:solidFill>
                          </a:uFill>
                          <a:latin typeface="Carlito"/>
                          <a:cs typeface="Carlito"/>
                        </a:rPr>
                        <a:t>http://13.</a:t>
                      </a:r>
                      <a:r>
                        <a:rPr lang="en-US" sz="2000" b="1" u="heavy" dirty="0">
                          <a:uFill>
                            <a:solidFill>
                              <a:srgbClr val="000000"/>
                            </a:solidFill>
                          </a:uFill>
                          <a:latin typeface="Carlito"/>
                          <a:cs typeface="Carlito"/>
                        </a:rPr>
                        <a:t>23</a:t>
                      </a:r>
                      <a:r>
                        <a:rPr lang="" altLang="en-US" sz="2000" b="1" u="heavy" dirty="0">
                          <a:uFill>
                            <a:solidFill>
                              <a:srgbClr val="000000"/>
                            </a:solidFill>
                          </a:uFill>
                          <a:latin typeface="Carlito"/>
                          <a:cs typeface="Carlito"/>
                        </a:rPr>
                        <a:t>3.124.212</a:t>
                      </a:r>
                      <a:r>
                        <a:rPr sz="2000" b="1" u="heavy" dirty="0">
                          <a:uFill>
                            <a:solidFill>
                              <a:srgbClr val="000000"/>
                            </a:solidFill>
                          </a:uFill>
                          <a:latin typeface="Carlito"/>
                          <a:cs typeface="Carlito"/>
                        </a:rPr>
                        <a:t>/forum/index.php?u=/user/register</a:t>
                      </a:r>
                      <a:endParaRPr sz="2000" b="1" u="heavy" dirty="0">
                        <a:uFill>
                          <a:solidFill>
                            <a:srgbClr val="000000"/>
                          </a:solidFill>
                        </a:uFill>
                        <a:latin typeface="Carlito"/>
                        <a:cs typeface="Carlito"/>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tcPr>
                </a:tc>
              </a:tr>
            </a:tbl>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true"/>
          </p:cNvSpPr>
          <p:nvPr>
            <p:ph type="title"/>
          </p:nvPr>
        </p:nvSpPr>
        <p:spPr>
          <a:xfrm>
            <a:off x="19050" y="-351155"/>
            <a:ext cx="10515600" cy="1325563"/>
          </a:xfrm>
        </p:spPr>
        <p:txBody>
          <a:bodyPr/>
          <a:p>
            <a:r>
              <a:rPr lang="en-US" altLang="en-US"/>
              <a:t>Observation</a:t>
            </a:r>
            <a:endParaRPr lang="en-US" altLang="en-US"/>
          </a:p>
        </p:txBody>
      </p:sp>
      <p:sp>
        <p:nvSpPr>
          <p:cNvPr id="3" name="Content Placeholder 2"/>
          <p:cNvSpPr>
            <a:spLocks noGrp="true"/>
          </p:cNvSpPr>
          <p:nvPr>
            <p:ph idx="1"/>
          </p:nvPr>
        </p:nvSpPr>
        <p:spPr>
          <a:xfrm>
            <a:off x="342900" y="644525"/>
            <a:ext cx="10515600" cy="4351338"/>
          </a:xfrm>
        </p:spPr>
        <p:txBody>
          <a:bodyPr/>
          <a:p>
            <a:pPr marL="379095" indent="-367030">
              <a:lnSpc>
                <a:spcPct val="100000"/>
              </a:lnSpc>
              <a:spcBef>
                <a:spcPts val="135"/>
              </a:spcBef>
              <a:buSzPct val="125000"/>
              <a:buChar char="•"/>
              <a:tabLst>
                <a:tab pos="379730" algn="l"/>
              </a:tabLst>
            </a:pPr>
            <a:r>
              <a:rPr b="1" spc="5" dirty="0">
                <a:effectLst/>
                <a:latin typeface="Carlito"/>
                <a:cs typeface="Carlito"/>
                <a:sym typeface="+mn-ea"/>
              </a:rPr>
              <a:t>After </a:t>
            </a:r>
            <a:r>
              <a:rPr b="1" spc="15" dirty="0">
                <a:effectLst/>
                <a:latin typeface="Carlito"/>
                <a:cs typeface="Carlito"/>
                <a:sym typeface="+mn-ea"/>
              </a:rPr>
              <a:t>logging </a:t>
            </a:r>
            <a:r>
              <a:rPr b="1" spc="10" dirty="0">
                <a:effectLst/>
                <a:latin typeface="Carlito"/>
                <a:cs typeface="Carlito"/>
                <a:sym typeface="+mn-ea"/>
              </a:rPr>
              <a:t>in </a:t>
            </a:r>
            <a:r>
              <a:rPr b="1" spc="15" dirty="0">
                <a:effectLst/>
                <a:latin typeface="Carlito"/>
                <a:cs typeface="Carlito"/>
                <a:sym typeface="+mn-ea"/>
              </a:rPr>
              <a:t>as </a:t>
            </a:r>
            <a:r>
              <a:rPr b="1" spc="-20" dirty="0">
                <a:effectLst/>
                <a:latin typeface="Carlito"/>
                <a:cs typeface="Carlito"/>
                <a:sym typeface="+mn-ea"/>
              </a:rPr>
              <a:t>customer, </a:t>
            </a:r>
            <a:r>
              <a:rPr b="1" spc="15" dirty="0">
                <a:effectLst/>
                <a:latin typeface="Carlito"/>
                <a:cs typeface="Carlito"/>
                <a:sym typeface="+mn-ea"/>
              </a:rPr>
              <a:t>when </a:t>
            </a:r>
            <a:r>
              <a:rPr b="1" spc="5" dirty="0">
                <a:effectLst/>
                <a:latin typeface="Carlito"/>
                <a:cs typeface="Carlito"/>
                <a:sym typeface="+mn-ea"/>
              </a:rPr>
              <a:t>we </a:t>
            </a:r>
            <a:r>
              <a:rPr b="1" spc="15" dirty="0">
                <a:effectLst/>
                <a:latin typeface="Carlito"/>
                <a:cs typeface="Carlito"/>
                <a:sym typeface="+mn-ea"/>
              </a:rPr>
              <a:t>try </a:t>
            </a:r>
            <a:r>
              <a:rPr b="1" dirty="0">
                <a:effectLst/>
                <a:latin typeface="Carlito"/>
                <a:cs typeface="Carlito"/>
                <a:sym typeface="+mn-ea"/>
              </a:rPr>
              <a:t>to </a:t>
            </a:r>
            <a:r>
              <a:rPr b="1" spc="10" dirty="0">
                <a:effectLst/>
                <a:latin typeface="Carlito"/>
                <a:cs typeface="Carlito"/>
                <a:sym typeface="+mn-ea"/>
              </a:rPr>
              <a:t>edit </a:t>
            </a:r>
            <a:r>
              <a:rPr b="1" spc="15" dirty="0">
                <a:effectLst/>
                <a:latin typeface="Carlito"/>
                <a:cs typeface="Carlito"/>
                <a:sym typeface="+mn-ea"/>
              </a:rPr>
              <a:t>the phone number </a:t>
            </a:r>
            <a:r>
              <a:rPr b="1" dirty="0">
                <a:effectLst/>
                <a:latin typeface="Carlito"/>
                <a:cs typeface="Carlito"/>
                <a:sym typeface="+mn-ea"/>
              </a:rPr>
              <a:t>to </a:t>
            </a:r>
            <a:r>
              <a:rPr b="1" spc="15" dirty="0">
                <a:effectLst/>
                <a:latin typeface="Carlito"/>
                <a:cs typeface="Carlito"/>
                <a:sym typeface="+mn-ea"/>
              </a:rPr>
              <a:t>some </a:t>
            </a:r>
            <a:r>
              <a:rPr b="1" dirty="0">
                <a:effectLst/>
                <a:latin typeface="Carlito"/>
                <a:cs typeface="Carlito"/>
                <a:sym typeface="+mn-ea"/>
              </a:rPr>
              <a:t>invalid </a:t>
            </a:r>
            <a:r>
              <a:rPr b="1" spc="15" dirty="0">
                <a:effectLst/>
                <a:latin typeface="Carlito"/>
                <a:cs typeface="Carlito"/>
                <a:sym typeface="+mn-ea"/>
              </a:rPr>
              <a:t>one </a:t>
            </a:r>
            <a:r>
              <a:rPr b="1" spc="5" dirty="0">
                <a:effectLst/>
                <a:latin typeface="Carlito"/>
                <a:cs typeface="Carlito"/>
                <a:sym typeface="+mn-ea"/>
              </a:rPr>
              <a:t>, </a:t>
            </a:r>
            <a:r>
              <a:rPr b="1" spc="15" dirty="0">
                <a:effectLst/>
                <a:latin typeface="Carlito"/>
                <a:cs typeface="Carlito"/>
                <a:sym typeface="+mn-ea"/>
              </a:rPr>
              <a:t>the </a:t>
            </a:r>
            <a:r>
              <a:rPr b="1" dirty="0">
                <a:effectLst/>
                <a:latin typeface="Carlito"/>
                <a:cs typeface="Carlito"/>
                <a:sym typeface="+mn-ea"/>
              </a:rPr>
              <a:t>error </a:t>
            </a:r>
            <a:r>
              <a:rPr b="1" spc="10" dirty="0">
                <a:effectLst/>
                <a:latin typeface="Carlito"/>
                <a:cs typeface="Carlito"/>
                <a:sym typeface="+mn-ea"/>
              </a:rPr>
              <a:t>is </a:t>
            </a:r>
            <a:r>
              <a:rPr b="1" spc="15" dirty="0">
                <a:effectLst/>
                <a:latin typeface="Carlito"/>
                <a:cs typeface="Carlito"/>
                <a:sym typeface="+mn-ea"/>
              </a:rPr>
              <a:t>as </a:t>
            </a:r>
            <a:r>
              <a:rPr b="1" spc="10" dirty="0">
                <a:effectLst/>
                <a:latin typeface="Carlito"/>
                <a:cs typeface="Carlito"/>
                <a:sym typeface="+mn-ea"/>
              </a:rPr>
              <a:t>shown.</a:t>
            </a:r>
            <a:endParaRPr b="1">
              <a:effectLst/>
              <a:latin typeface="Carlito"/>
              <a:cs typeface="Carlito"/>
            </a:endParaRPr>
          </a:p>
          <a:p>
            <a:pPr marL="379095" indent="-367030">
              <a:lnSpc>
                <a:spcPct val="100000"/>
              </a:lnSpc>
              <a:spcBef>
                <a:spcPts val="395"/>
              </a:spcBef>
              <a:buSzPct val="125000"/>
              <a:buChar char="•"/>
              <a:tabLst>
                <a:tab pos="379730" algn="l"/>
                <a:tab pos="1177290" algn="l"/>
              </a:tabLst>
            </a:pPr>
            <a:r>
              <a:rPr b="1" spc="15" dirty="0">
                <a:effectLst/>
                <a:latin typeface="Carlito"/>
                <a:cs typeface="Carlito"/>
                <a:sym typeface="+mn-ea"/>
              </a:rPr>
              <a:t>Also	</a:t>
            </a:r>
            <a:r>
              <a:rPr b="1" spc="5" dirty="0">
                <a:effectLst/>
                <a:latin typeface="Carlito"/>
                <a:cs typeface="Carlito"/>
                <a:sym typeface="+mn-ea"/>
              </a:rPr>
              <a:t>if </a:t>
            </a:r>
            <a:r>
              <a:rPr b="1" spc="15" dirty="0">
                <a:effectLst/>
                <a:latin typeface="Carlito"/>
                <a:cs typeface="Carlito"/>
                <a:sym typeface="+mn-ea"/>
              </a:rPr>
              <a:t>phone </a:t>
            </a:r>
            <a:r>
              <a:rPr b="1" spc="10" dirty="0">
                <a:effectLst/>
                <a:latin typeface="Carlito"/>
                <a:cs typeface="Carlito"/>
                <a:sym typeface="+mn-ea"/>
              </a:rPr>
              <a:t>no. with </a:t>
            </a:r>
            <a:r>
              <a:rPr b="1" dirty="0">
                <a:effectLst/>
                <a:latin typeface="Carlito"/>
                <a:cs typeface="Carlito"/>
                <a:sym typeface="+mn-ea"/>
              </a:rPr>
              <a:t>correct </a:t>
            </a:r>
            <a:r>
              <a:rPr b="1" spc="5" dirty="0">
                <a:effectLst/>
                <a:latin typeface="Carlito"/>
                <a:cs typeface="Carlito"/>
                <a:sym typeface="+mn-ea"/>
              </a:rPr>
              <a:t>length </a:t>
            </a:r>
            <a:r>
              <a:rPr b="1" spc="10" dirty="0">
                <a:effectLst/>
                <a:latin typeface="Carlito"/>
                <a:cs typeface="Carlito"/>
                <a:sym typeface="+mn-ea"/>
              </a:rPr>
              <a:t>is </a:t>
            </a:r>
            <a:r>
              <a:rPr b="1" dirty="0">
                <a:effectLst/>
                <a:latin typeface="Carlito"/>
                <a:cs typeface="Carlito"/>
                <a:sym typeface="+mn-ea"/>
              </a:rPr>
              <a:t>entered </a:t>
            </a:r>
            <a:r>
              <a:rPr b="1" spc="15" dirty="0">
                <a:effectLst/>
                <a:latin typeface="Carlito"/>
                <a:cs typeface="Carlito"/>
                <a:sym typeface="+mn-ea"/>
              </a:rPr>
              <a:t>but </a:t>
            </a:r>
            <a:r>
              <a:rPr b="1" spc="10" dirty="0">
                <a:effectLst/>
                <a:latin typeface="Carlito"/>
                <a:cs typeface="Carlito"/>
                <a:sym typeface="+mn-ea"/>
              </a:rPr>
              <a:t>actually doesn’t </a:t>
            </a:r>
            <a:r>
              <a:rPr b="1" spc="-5" dirty="0">
                <a:effectLst/>
                <a:latin typeface="Carlito"/>
                <a:cs typeface="Carlito"/>
                <a:sym typeface="+mn-ea"/>
              </a:rPr>
              <a:t>exist, </a:t>
            </a:r>
            <a:r>
              <a:rPr b="1" spc="10" dirty="0">
                <a:effectLst/>
                <a:latin typeface="Carlito"/>
                <a:cs typeface="Carlito"/>
                <a:sym typeface="+mn-ea"/>
              </a:rPr>
              <a:t>it is</a:t>
            </a:r>
            <a:r>
              <a:rPr b="1" spc="5" dirty="0">
                <a:effectLst/>
                <a:latin typeface="Carlito"/>
                <a:cs typeface="Carlito"/>
                <a:sym typeface="+mn-ea"/>
              </a:rPr>
              <a:t> </a:t>
            </a:r>
            <a:r>
              <a:rPr b="1" dirty="0">
                <a:effectLst/>
                <a:latin typeface="Carlito"/>
                <a:cs typeface="Carlito"/>
                <a:sym typeface="+mn-ea"/>
              </a:rPr>
              <a:t>validated.</a:t>
            </a:r>
            <a:endParaRPr b="1">
              <a:effectLst/>
              <a:latin typeface="Carlito"/>
              <a:cs typeface="Carlito"/>
            </a:endParaRPr>
          </a:p>
          <a:p>
            <a:endParaRPr lang="en-US" b="1">
              <a:effectLst/>
            </a:endParaRPr>
          </a:p>
        </p:txBody>
      </p:sp>
      <p:pic>
        <p:nvPicPr>
          <p:cNvPr id="7" name="Picture 6" descr="5"/>
          <p:cNvPicPr>
            <a:picLocks noChangeAspect="true"/>
          </p:cNvPicPr>
          <p:nvPr/>
        </p:nvPicPr>
        <p:blipFill>
          <a:blip r:embed="rId1"/>
          <a:srcRect t="4267"/>
          <a:stretch>
            <a:fillRect/>
          </a:stretch>
        </p:blipFill>
        <p:spPr>
          <a:xfrm>
            <a:off x="742950" y="2366645"/>
            <a:ext cx="4191000" cy="3419475"/>
          </a:xfrm>
          <a:prstGeom prst="rect">
            <a:avLst/>
          </a:prstGeom>
        </p:spPr>
      </p:pic>
      <p:pic>
        <p:nvPicPr>
          <p:cNvPr id="8" name="Picture 7" descr="6"/>
          <p:cNvPicPr>
            <a:picLocks noChangeAspect="true"/>
          </p:cNvPicPr>
          <p:nvPr/>
        </p:nvPicPr>
        <p:blipFill>
          <a:blip r:embed="rId2"/>
          <a:stretch>
            <a:fillRect/>
          </a:stretch>
        </p:blipFill>
        <p:spPr>
          <a:xfrm>
            <a:off x="5538470" y="2366645"/>
            <a:ext cx="5495925" cy="3114675"/>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true"/>
          </p:cNvSpPr>
          <p:nvPr>
            <p:ph type="title"/>
          </p:nvPr>
        </p:nvSpPr>
        <p:spPr/>
        <p:txBody>
          <a:bodyPr/>
          <a:p>
            <a:r>
              <a:rPr lang="en-US" altLang="en-US"/>
              <a:t>Proof of concept(PoC)</a:t>
            </a:r>
            <a:endParaRPr lang="en-US" altLang="en-US"/>
          </a:p>
        </p:txBody>
      </p:sp>
      <p:pic>
        <p:nvPicPr>
          <p:cNvPr id="5" name="Content Placeholder 4" descr="1"/>
          <p:cNvPicPr>
            <a:picLocks noChangeAspect="true"/>
          </p:cNvPicPr>
          <p:nvPr>
            <p:ph idx="1"/>
          </p:nvPr>
        </p:nvPicPr>
        <p:blipFill>
          <a:blip r:embed="rId1"/>
          <a:stretch>
            <a:fillRect/>
          </a:stretch>
        </p:blipFill>
        <p:spPr>
          <a:xfrm>
            <a:off x="780415" y="1584325"/>
            <a:ext cx="4877435" cy="4351655"/>
          </a:xfrm>
          <a:prstGeom prst="rect">
            <a:avLst/>
          </a:prstGeom>
        </p:spPr>
      </p:pic>
      <p:pic>
        <p:nvPicPr>
          <p:cNvPr id="6" name="Picture 5" descr="2"/>
          <p:cNvPicPr>
            <a:picLocks noChangeAspect="true"/>
          </p:cNvPicPr>
          <p:nvPr/>
        </p:nvPicPr>
        <p:blipFill>
          <a:blip r:embed="rId2"/>
          <a:stretch>
            <a:fillRect/>
          </a:stretch>
        </p:blipFill>
        <p:spPr>
          <a:xfrm>
            <a:off x="6043295" y="871220"/>
            <a:ext cx="5285740" cy="5876290"/>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3"/>
          <p:cNvPicPr>
            <a:picLocks noChangeAspect="true"/>
          </p:cNvPicPr>
          <p:nvPr/>
        </p:nvPicPr>
        <p:blipFill>
          <a:blip r:embed="rId1"/>
          <a:stretch>
            <a:fillRect/>
          </a:stretch>
        </p:blipFill>
        <p:spPr>
          <a:xfrm>
            <a:off x="204470" y="152400"/>
            <a:ext cx="5848985" cy="4468495"/>
          </a:xfrm>
          <a:prstGeom prst="rect">
            <a:avLst/>
          </a:prstGeom>
        </p:spPr>
      </p:pic>
      <p:pic>
        <p:nvPicPr>
          <p:cNvPr id="5" name="Picture 4" descr="4"/>
          <p:cNvPicPr>
            <a:picLocks noChangeAspect="true"/>
          </p:cNvPicPr>
          <p:nvPr/>
        </p:nvPicPr>
        <p:blipFill>
          <a:blip r:embed="rId2"/>
          <a:stretch>
            <a:fillRect/>
          </a:stretch>
        </p:blipFill>
        <p:spPr>
          <a:xfrm>
            <a:off x="6281420" y="391160"/>
            <a:ext cx="5859145" cy="5848350"/>
          </a:xfrm>
          <a:prstGeom prst="rect">
            <a:avLst/>
          </a:prstGeom>
        </p:spPr>
      </p:pic>
      <p:sp>
        <p:nvSpPr>
          <p:cNvPr id="6" name="Text Box 5"/>
          <p:cNvSpPr txBox="true"/>
          <p:nvPr/>
        </p:nvSpPr>
        <p:spPr>
          <a:xfrm>
            <a:off x="942975" y="5267325"/>
            <a:ext cx="4953000" cy="645160"/>
          </a:xfrm>
          <a:prstGeom prst="rect">
            <a:avLst/>
          </a:prstGeom>
          <a:noFill/>
        </p:spPr>
        <p:txBody>
          <a:bodyPr wrap="square" rtlCol="0">
            <a:spAutoFit/>
          </a:bodyPr>
          <a:p>
            <a:r>
              <a:rPr lang="" altLang="en-US" b="1"/>
              <a:t>Hence the phone number has been changed as per our wish</a:t>
            </a:r>
            <a:endParaRPr lang="" altLang="en-US" b="1"/>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3"/>
          <p:cNvPicPr>
            <a:picLocks noChangeAspect="true"/>
          </p:cNvPicPr>
          <p:nvPr/>
        </p:nvPicPr>
        <p:blipFill>
          <a:blip r:embed="rId1"/>
          <a:stretch>
            <a:fillRect/>
          </a:stretch>
        </p:blipFill>
        <p:spPr>
          <a:xfrm>
            <a:off x="57150" y="104775"/>
            <a:ext cx="6015990" cy="5295265"/>
          </a:xfrm>
          <a:prstGeom prst="rect">
            <a:avLst/>
          </a:prstGeom>
        </p:spPr>
      </p:pic>
      <p:pic>
        <p:nvPicPr>
          <p:cNvPr id="5" name="Picture 4" descr="4"/>
          <p:cNvPicPr>
            <a:picLocks noChangeAspect="true"/>
          </p:cNvPicPr>
          <p:nvPr/>
        </p:nvPicPr>
        <p:blipFill>
          <a:blip r:embed="rId2"/>
          <a:stretch>
            <a:fillRect/>
          </a:stretch>
        </p:blipFill>
        <p:spPr>
          <a:xfrm>
            <a:off x="5854065" y="295275"/>
            <a:ext cx="6166485" cy="5971540"/>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true"/>
          </p:cNvSpPr>
          <p:nvPr>
            <p:ph type="title"/>
          </p:nvPr>
        </p:nvSpPr>
        <p:spPr>
          <a:xfrm>
            <a:off x="19050" y="-294005"/>
            <a:ext cx="10515600" cy="1325563"/>
          </a:xfrm>
        </p:spPr>
        <p:txBody>
          <a:bodyPr/>
          <a:p>
            <a:r>
              <a:rPr lang="" altLang="en-US"/>
              <a:t>Proof of concept(PoC)</a:t>
            </a:r>
            <a:endParaRPr lang="" altLang="en-US"/>
          </a:p>
        </p:txBody>
      </p:sp>
      <p:pic>
        <p:nvPicPr>
          <p:cNvPr id="4" name="Content Placeholder 3" descr="5"/>
          <p:cNvPicPr>
            <a:picLocks noChangeAspect="true"/>
          </p:cNvPicPr>
          <p:nvPr>
            <p:ph idx="1"/>
          </p:nvPr>
        </p:nvPicPr>
        <p:blipFill>
          <a:blip r:embed="rId1"/>
          <a:stretch>
            <a:fillRect/>
          </a:stretch>
        </p:blipFill>
        <p:spPr>
          <a:xfrm>
            <a:off x="1913255" y="727710"/>
            <a:ext cx="7622540" cy="5690235"/>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true"/>
          </p:cNvSpPr>
          <p:nvPr>
            <p:ph type="title"/>
          </p:nvPr>
        </p:nvSpPr>
        <p:spPr>
          <a:xfrm>
            <a:off x="0" y="-389255"/>
            <a:ext cx="10515600" cy="1325563"/>
          </a:xfrm>
        </p:spPr>
        <p:txBody>
          <a:bodyPr/>
          <a:p>
            <a:r>
              <a:rPr lang="en-US" altLang="en-US"/>
              <a:t>Business impact-Low</a:t>
            </a:r>
            <a:endParaRPr lang="en-US" altLang="en-US"/>
          </a:p>
        </p:txBody>
      </p:sp>
      <p:sp>
        <p:nvSpPr>
          <p:cNvPr id="3" name="Content Placeholder 2"/>
          <p:cNvSpPr>
            <a:spLocks noGrp="true"/>
          </p:cNvSpPr>
          <p:nvPr>
            <p:ph idx="1"/>
          </p:nvPr>
        </p:nvSpPr>
        <p:spPr>
          <a:xfrm>
            <a:off x="285750" y="682625"/>
            <a:ext cx="10515600" cy="4351338"/>
          </a:xfrm>
        </p:spPr>
        <p:txBody>
          <a:bodyPr/>
          <a:p>
            <a:r>
              <a:rPr b="1" spc="15" dirty="0">
                <a:latin typeface="DejaVu Sans" panose="020B0603030804020204" charset="0"/>
                <a:cs typeface="DejaVu Sans" panose="020B0603030804020204" charset="0"/>
                <a:sym typeface="+mn-ea"/>
              </a:rPr>
              <a:t>The </a:t>
            </a:r>
            <a:r>
              <a:rPr b="1" spc="-5" dirty="0">
                <a:latin typeface="DejaVu Sans" panose="020B0603030804020204" charset="0"/>
                <a:cs typeface="DejaVu Sans" panose="020B0603030804020204" charset="0"/>
                <a:sym typeface="+mn-ea"/>
              </a:rPr>
              <a:t>data </a:t>
            </a:r>
            <a:r>
              <a:rPr b="1" spc="5" dirty="0">
                <a:latin typeface="DejaVu Sans" panose="020B0603030804020204" charset="0"/>
                <a:cs typeface="DejaVu Sans" panose="020B0603030804020204" charset="0"/>
                <a:sym typeface="+mn-ea"/>
              </a:rPr>
              <a:t>provided by </a:t>
            </a:r>
            <a:r>
              <a:rPr b="1" spc="15" dirty="0">
                <a:latin typeface="DejaVu Sans" panose="020B0603030804020204" charset="0"/>
                <a:cs typeface="DejaVu Sans" panose="020B0603030804020204" charset="0"/>
                <a:sym typeface="+mn-ea"/>
              </a:rPr>
              <a:t>the user </a:t>
            </a:r>
            <a:r>
              <a:rPr b="1" spc="5" dirty="0">
                <a:latin typeface="DejaVu Sans" panose="020B0603030804020204" charset="0"/>
                <a:cs typeface="DejaVu Sans" panose="020B0603030804020204" charset="0"/>
                <a:sym typeface="+mn-ea"/>
              </a:rPr>
              <a:t>,if incorrect, </a:t>
            </a:r>
            <a:r>
              <a:rPr b="1" spc="10" dirty="0">
                <a:latin typeface="DejaVu Sans" panose="020B0603030804020204" charset="0"/>
                <a:cs typeface="DejaVu Sans" panose="020B0603030804020204" charset="0"/>
                <a:sym typeface="+mn-ea"/>
              </a:rPr>
              <a:t>is not </a:t>
            </a:r>
            <a:r>
              <a:rPr b="1" spc="15" dirty="0">
                <a:latin typeface="DejaVu Sans" panose="020B0603030804020204" charset="0"/>
                <a:cs typeface="DejaVu Sans" panose="020B0603030804020204" charset="0"/>
                <a:sym typeface="+mn-ea"/>
              </a:rPr>
              <a:t>a </a:t>
            </a:r>
            <a:r>
              <a:rPr b="1" spc="10" dirty="0">
                <a:latin typeface="DejaVu Sans" panose="020B0603030804020204" charset="0"/>
                <a:cs typeface="DejaVu Sans" panose="020B0603030804020204" charset="0"/>
                <a:sym typeface="+mn-ea"/>
              </a:rPr>
              <a:t>very big issue </a:t>
            </a:r>
            <a:r>
              <a:rPr b="1" spc="15" dirty="0">
                <a:latin typeface="DejaVu Sans" panose="020B0603030804020204" charset="0"/>
                <a:cs typeface="DejaVu Sans" panose="020B0603030804020204" charset="0"/>
                <a:sym typeface="+mn-ea"/>
              </a:rPr>
              <a:t>but </a:t>
            </a:r>
            <a:r>
              <a:rPr b="1" dirty="0">
                <a:latin typeface="DejaVu Sans" panose="020B0603030804020204" charset="0"/>
                <a:cs typeface="DejaVu Sans" panose="020B0603030804020204" charset="0"/>
                <a:sym typeface="+mn-ea"/>
              </a:rPr>
              <a:t>still </a:t>
            </a:r>
            <a:r>
              <a:rPr b="1" spc="5" dirty="0">
                <a:latin typeface="DejaVu Sans" panose="020B0603030804020204" charset="0"/>
                <a:cs typeface="DejaVu Sans" panose="020B0603030804020204" charset="0"/>
                <a:sym typeface="+mn-ea"/>
              </a:rPr>
              <a:t>must </a:t>
            </a:r>
            <a:r>
              <a:rPr b="1" spc="15" dirty="0">
                <a:latin typeface="DejaVu Sans" panose="020B0603030804020204" charset="0"/>
                <a:cs typeface="DejaVu Sans" panose="020B0603030804020204" charset="0"/>
                <a:sym typeface="+mn-ea"/>
              </a:rPr>
              <a:t>be </a:t>
            </a:r>
            <a:r>
              <a:rPr b="1" dirty="0">
                <a:latin typeface="DejaVu Sans" panose="020B0603030804020204" charset="0"/>
                <a:cs typeface="DejaVu Sans" panose="020B0603030804020204" charset="0"/>
                <a:sym typeface="+mn-ea"/>
              </a:rPr>
              <a:t>checked </a:t>
            </a:r>
            <a:r>
              <a:rPr b="1" spc="-10" dirty="0">
                <a:latin typeface="DejaVu Sans" panose="020B0603030804020204" charset="0"/>
                <a:cs typeface="DejaVu Sans" panose="020B0603030804020204" charset="0"/>
                <a:sym typeface="+mn-ea"/>
              </a:rPr>
              <a:t>for </a:t>
            </a:r>
            <a:r>
              <a:rPr b="1" spc="5" dirty="0">
                <a:latin typeface="DejaVu Sans" panose="020B0603030804020204" charset="0"/>
                <a:cs typeface="DejaVu Sans" panose="020B0603030804020204" charset="0"/>
                <a:sym typeface="+mn-ea"/>
              </a:rPr>
              <a:t>proper  </a:t>
            </a:r>
            <a:r>
              <a:rPr b="1" dirty="0">
                <a:latin typeface="DejaVu Sans" panose="020B0603030804020204" charset="0"/>
                <a:cs typeface="DejaVu Sans" panose="020B0603030804020204" charset="0"/>
                <a:sym typeface="+mn-ea"/>
              </a:rPr>
              <a:t>validatory information</a:t>
            </a:r>
            <a:endParaRPr lang="en-US" b="1">
              <a:latin typeface="DejaVu Sans" panose="020B0603030804020204" charset="0"/>
              <a:cs typeface="DejaVu Sans" panose="020B0603030804020204" charset="0"/>
            </a:endParaRPr>
          </a:p>
        </p:txBody>
      </p:sp>
      <p:sp>
        <p:nvSpPr>
          <p:cNvPr id="4" name="Text Box 3"/>
          <p:cNvSpPr txBox="true"/>
          <p:nvPr/>
        </p:nvSpPr>
        <p:spPr>
          <a:xfrm>
            <a:off x="285750" y="1691005"/>
            <a:ext cx="5067300" cy="460375"/>
          </a:xfrm>
          <a:prstGeom prst="rect">
            <a:avLst/>
          </a:prstGeom>
          <a:noFill/>
        </p:spPr>
        <p:txBody>
          <a:bodyPr wrap="square" rtlCol="0">
            <a:spAutoFit/>
          </a:bodyPr>
          <a:p>
            <a:r>
              <a:rPr lang="en-US" altLang="en-US" sz="2400" b="1"/>
              <a:t>Recommandations</a:t>
            </a:r>
            <a:endParaRPr lang="en-US" altLang="en-US" sz="2400" b="1"/>
          </a:p>
        </p:txBody>
      </p:sp>
      <p:sp>
        <p:nvSpPr>
          <p:cNvPr id="5" name="Text Box 4"/>
          <p:cNvSpPr txBox="true"/>
          <p:nvPr/>
        </p:nvSpPr>
        <p:spPr>
          <a:xfrm>
            <a:off x="419100" y="2357755"/>
            <a:ext cx="10668000" cy="2105660"/>
          </a:xfrm>
          <a:prstGeom prst="rect">
            <a:avLst/>
          </a:prstGeom>
          <a:noFill/>
        </p:spPr>
        <p:txBody>
          <a:bodyPr wrap="square" rtlCol="0">
            <a:spAutoFit/>
          </a:bodyPr>
          <a:p>
            <a:pPr marL="430530" indent="-418465">
              <a:lnSpc>
                <a:spcPct val="100000"/>
              </a:lnSpc>
              <a:spcBef>
                <a:spcPts val="2315"/>
              </a:spcBef>
              <a:buSzPct val="125000"/>
              <a:buChar char="•"/>
              <a:tabLst>
                <a:tab pos="430530" algn="l"/>
                <a:tab pos="431165" algn="l"/>
              </a:tabLst>
            </a:pPr>
            <a:r>
              <a:rPr sz="2000" b="1" spc="10" dirty="0">
                <a:latin typeface="DejaVu Sans" panose="020B0603030804020204" charset="0"/>
                <a:cs typeface="DejaVu Sans" panose="020B0603030804020204" charset="0"/>
                <a:sym typeface="+mn-ea"/>
              </a:rPr>
              <a:t>Implement all </a:t>
            </a:r>
            <a:r>
              <a:rPr sz="2000" b="1" spc="5" dirty="0">
                <a:latin typeface="DejaVu Sans" panose="020B0603030804020204" charset="0"/>
                <a:cs typeface="DejaVu Sans" panose="020B0603030804020204" charset="0"/>
                <a:sym typeface="+mn-ea"/>
              </a:rPr>
              <a:t>critical </a:t>
            </a:r>
            <a:r>
              <a:rPr sz="2000" b="1" spc="10" dirty="0">
                <a:latin typeface="DejaVu Sans" panose="020B0603030804020204" charset="0"/>
                <a:cs typeface="DejaVu Sans" panose="020B0603030804020204" charset="0"/>
                <a:sym typeface="+mn-ea"/>
              </a:rPr>
              <a:t>checks </a:t>
            </a:r>
            <a:r>
              <a:rPr sz="2000" b="1" spc="15" dirty="0">
                <a:latin typeface="DejaVu Sans" panose="020B0603030804020204" charset="0"/>
                <a:cs typeface="DejaVu Sans" panose="020B0603030804020204" charset="0"/>
                <a:sym typeface="+mn-ea"/>
              </a:rPr>
              <a:t>on </a:t>
            </a:r>
            <a:r>
              <a:rPr sz="2000" b="1" spc="10" dirty="0">
                <a:latin typeface="DejaVu Sans" panose="020B0603030804020204" charset="0"/>
                <a:cs typeface="DejaVu Sans" panose="020B0603030804020204" charset="0"/>
                <a:sym typeface="+mn-ea"/>
              </a:rPr>
              <a:t>server side code</a:t>
            </a:r>
            <a:r>
              <a:rPr sz="2000" b="1" spc="-30" dirty="0">
                <a:latin typeface="DejaVu Sans" panose="020B0603030804020204" charset="0"/>
                <a:cs typeface="DejaVu Sans" panose="020B0603030804020204" charset="0"/>
                <a:sym typeface="+mn-ea"/>
              </a:rPr>
              <a:t> only.</a:t>
            </a:r>
            <a:endParaRPr sz="2000" b="1">
              <a:latin typeface="DejaVu Sans" panose="020B0603030804020204" charset="0"/>
              <a:cs typeface="DejaVu Sans" panose="020B0603030804020204" charset="0"/>
            </a:endParaRPr>
          </a:p>
          <a:p>
            <a:pPr marL="347345" indent="-335280">
              <a:lnSpc>
                <a:spcPct val="100000"/>
              </a:lnSpc>
              <a:spcBef>
                <a:spcPts val="125"/>
              </a:spcBef>
              <a:buSzPct val="125000"/>
              <a:buChar char="•"/>
              <a:tabLst>
                <a:tab pos="347980" algn="l"/>
              </a:tabLst>
            </a:pPr>
            <a:r>
              <a:rPr sz="2000" b="1" dirty="0">
                <a:latin typeface="DejaVu Sans" panose="020B0603030804020204" charset="0"/>
                <a:cs typeface="DejaVu Sans" panose="020B0603030804020204" charset="0"/>
                <a:sym typeface="+mn-ea"/>
              </a:rPr>
              <a:t>Client-side </a:t>
            </a:r>
            <a:r>
              <a:rPr sz="2000" b="1" spc="10" dirty="0">
                <a:latin typeface="DejaVu Sans" panose="020B0603030804020204" charset="0"/>
                <a:cs typeface="DejaVu Sans" panose="020B0603030804020204" charset="0"/>
                <a:sym typeface="+mn-ea"/>
              </a:rPr>
              <a:t>checks </a:t>
            </a:r>
            <a:r>
              <a:rPr sz="2000" b="1" spc="5" dirty="0">
                <a:latin typeface="DejaVu Sans" panose="020B0603030804020204" charset="0"/>
                <a:cs typeface="DejaVu Sans" panose="020B0603030804020204" charset="0"/>
                <a:sym typeface="+mn-ea"/>
              </a:rPr>
              <a:t>must </a:t>
            </a:r>
            <a:r>
              <a:rPr sz="2000" b="1" spc="15" dirty="0">
                <a:latin typeface="DejaVu Sans" panose="020B0603030804020204" charset="0"/>
                <a:cs typeface="DejaVu Sans" panose="020B0603030804020204" charset="0"/>
                <a:sym typeface="+mn-ea"/>
              </a:rPr>
              <a:t>be </a:t>
            </a:r>
            <a:r>
              <a:rPr sz="2000" b="1" dirty="0">
                <a:latin typeface="DejaVu Sans" panose="020B0603030804020204" charset="0"/>
                <a:cs typeface="DejaVu Sans" panose="020B0603030804020204" charset="0"/>
                <a:sym typeface="+mn-ea"/>
              </a:rPr>
              <a:t>treated </a:t>
            </a:r>
            <a:r>
              <a:rPr sz="2000" b="1" spc="15" dirty="0">
                <a:latin typeface="DejaVu Sans" panose="020B0603030804020204" charset="0"/>
                <a:cs typeface="DejaVu Sans" panose="020B0603030804020204" charset="0"/>
                <a:sym typeface="+mn-ea"/>
              </a:rPr>
              <a:t>as </a:t>
            </a:r>
            <a:r>
              <a:rPr sz="2000" b="1" dirty="0">
                <a:latin typeface="DejaVu Sans" panose="020B0603030804020204" charset="0"/>
                <a:cs typeface="DejaVu Sans" panose="020B0603030804020204" charset="0"/>
                <a:sym typeface="+mn-ea"/>
              </a:rPr>
              <a:t>decoratives</a:t>
            </a:r>
            <a:r>
              <a:rPr sz="2000" b="1" spc="-10" dirty="0">
                <a:latin typeface="DejaVu Sans" panose="020B0603030804020204" charset="0"/>
                <a:cs typeface="DejaVu Sans" panose="020B0603030804020204" charset="0"/>
                <a:sym typeface="+mn-ea"/>
              </a:rPr>
              <a:t> </a:t>
            </a:r>
            <a:r>
              <a:rPr sz="2000" b="1" spc="-30" dirty="0">
                <a:latin typeface="DejaVu Sans" panose="020B0603030804020204" charset="0"/>
                <a:cs typeface="DejaVu Sans" panose="020B0603030804020204" charset="0"/>
                <a:sym typeface="+mn-ea"/>
              </a:rPr>
              <a:t>only.</a:t>
            </a:r>
            <a:endParaRPr sz="2000" b="1">
              <a:latin typeface="DejaVu Sans" panose="020B0603030804020204" charset="0"/>
              <a:cs typeface="DejaVu Sans" panose="020B0603030804020204" charset="0"/>
            </a:endParaRPr>
          </a:p>
          <a:p>
            <a:pPr marL="347345" marR="5080" indent="-335280">
              <a:lnSpc>
                <a:spcPts val="3550"/>
              </a:lnSpc>
              <a:spcBef>
                <a:spcPts val="135"/>
              </a:spcBef>
              <a:buSzPct val="125000"/>
              <a:buChar char="•"/>
              <a:tabLst>
                <a:tab pos="347980" algn="l"/>
              </a:tabLst>
            </a:pPr>
            <a:r>
              <a:rPr sz="2000" b="1" spc="10" dirty="0">
                <a:latin typeface="DejaVu Sans" panose="020B0603030804020204" charset="0"/>
                <a:cs typeface="DejaVu Sans" panose="020B0603030804020204" charset="0"/>
                <a:sym typeface="+mn-ea"/>
              </a:rPr>
              <a:t>All </a:t>
            </a:r>
            <a:r>
              <a:rPr sz="2000" b="1" spc="15" dirty="0">
                <a:latin typeface="DejaVu Sans" panose="020B0603030804020204" charset="0"/>
                <a:cs typeface="DejaVu Sans" panose="020B0603030804020204" charset="0"/>
                <a:sym typeface="+mn-ea"/>
              </a:rPr>
              <a:t>business </a:t>
            </a:r>
            <a:r>
              <a:rPr sz="2000" b="1" spc="10" dirty="0">
                <a:latin typeface="DejaVu Sans" panose="020B0603030804020204" charset="0"/>
                <a:cs typeface="DejaVu Sans" panose="020B0603030804020204" charset="0"/>
                <a:sym typeface="+mn-ea"/>
              </a:rPr>
              <a:t>logic </a:t>
            </a:r>
            <a:r>
              <a:rPr sz="2000" b="1" spc="5" dirty="0">
                <a:latin typeface="DejaVu Sans" panose="020B0603030804020204" charset="0"/>
                <a:cs typeface="DejaVu Sans" panose="020B0603030804020204" charset="0"/>
                <a:sym typeface="+mn-ea"/>
              </a:rPr>
              <a:t>must </a:t>
            </a:r>
            <a:r>
              <a:rPr sz="2000" b="1" spc="15" dirty="0">
                <a:latin typeface="DejaVu Sans" panose="020B0603030804020204" charset="0"/>
                <a:cs typeface="DejaVu Sans" panose="020B0603030804020204" charset="0"/>
                <a:sym typeface="+mn-ea"/>
              </a:rPr>
              <a:t>be </a:t>
            </a:r>
            <a:r>
              <a:rPr sz="2000" b="1" spc="10" dirty="0">
                <a:latin typeface="DejaVu Sans" panose="020B0603030804020204" charset="0"/>
                <a:cs typeface="DejaVu Sans" panose="020B0603030804020204" charset="0"/>
                <a:sym typeface="+mn-ea"/>
              </a:rPr>
              <a:t>implemented </a:t>
            </a:r>
            <a:r>
              <a:rPr sz="2000" b="1" spc="15" dirty="0">
                <a:latin typeface="DejaVu Sans" panose="020B0603030804020204" charset="0"/>
                <a:cs typeface="DejaVu Sans" panose="020B0603030804020204" charset="0"/>
                <a:sym typeface="+mn-ea"/>
              </a:rPr>
              <a:t>and </a:t>
            </a:r>
            <a:r>
              <a:rPr sz="2000" b="1" dirty="0">
                <a:latin typeface="DejaVu Sans" panose="020B0603030804020204" charset="0"/>
                <a:cs typeface="DejaVu Sans" panose="020B0603030804020204" charset="0"/>
                <a:sym typeface="+mn-ea"/>
              </a:rPr>
              <a:t>checked </a:t>
            </a:r>
            <a:r>
              <a:rPr sz="2000" b="1" spc="15" dirty="0">
                <a:latin typeface="DejaVu Sans" panose="020B0603030804020204" charset="0"/>
                <a:cs typeface="DejaVu Sans" panose="020B0603030804020204" charset="0"/>
                <a:sym typeface="+mn-ea"/>
              </a:rPr>
              <a:t>on the </a:t>
            </a:r>
            <a:r>
              <a:rPr sz="2000" b="1" spc="10" dirty="0">
                <a:latin typeface="DejaVu Sans" panose="020B0603030804020204" charset="0"/>
                <a:cs typeface="DejaVu Sans" panose="020B0603030804020204" charset="0"/>
                <a:sym typeface="+mn-ea"/>
              </a:rPr>
              <a:t>server </a:t>
            </a:r>
            <a:r>
              <a:rPr sz="2000" b="1" spc="5" dirty="0">
                <a:latin typeface="DejaVu Sans" panose="020B0603030804020204" charset="0"/>
                <a:cs typeface="DejaVu Sans" panose="020B0603030804020204" charset="0"/>
                <a:sym typeface="+mn-ea"/>
              </a:rPr>
              <a:t>code. </a:t>
            </a:r>
            <a:r>
              <a:rPr sz="2000" b="1" spc="10" dirty="0">
                <a:latin typeface="DejaVu Sans" panose="020B0603030804020204" charset="0"/>
                <a:cs typeface="DejaVu Sans" panose="020B0603030804020204" charset="0"/>
                <a:sym typeface="+mn-ea"/>
              </a:rPr>
              <a:t>This includes </a:t>
            </a:r>
            <a:r>
              <a:rPr sz="2000" b="1" spc="15" dirty="0">
                <a:latin typeface="DejaVu Sans" panose="020B0603030804020204" charset="0"/>
                <a:cs typeface="DejaVu Sans" panose="020B0603030804020204" charset="0"/>
                <a:sym typeface="+mn-ea"/>
              </a:rPr>
              <a:t>user </a:t>
            </a:r>
            <a:r>
              <a:rPr sz="2000" b="1" spc="10" dirty="0">
                <a:latin typeface="DejaVu Sans" panose="020B0603030804020204" charset="0"/>
                <a:cs typeface="DejaVu Sans" panose="020B0603030804020204" charset="0"/>
                <a:sym typeface="+mn-ea"/>
              </a:rPr>
              <a:t>input, </a:t>
            </a:r>
            <a:r>
              <a:rPr sz="2000" b="1" spc="15" dirty="0">
                <a:latin typeface="DejaVu Sans" panose="020B0603030804020204" charset="0"/>
                <a:cs typeface="DejaVu Sans" panose="020B0603030804020204" charset="0"/>
                <a:sym typeface="+mn-ea"/>
              </a:rPr>
              <a:t>the </a:t>
            </a:r>
            <a:r>
              <a:rPr sz="2000" b="1" spc="10" dirty="0">
                <a:latin typeface="DejaVu Sans" panose="020B0603030804020204" charset="0"/>
                <a:cs typeface="DejaVu Sans" panose="020B0603030804020204" charset="0"/>
                <a:sym typeface="+mn-ea"/>
              </a:rPr>
              <a:t>flow of  </a:t>
            </a:r>
            <a:r>
              <a:rPr sz="2000" b="1" spc="5" dirty="0">
                <a:latin typeface="DejaVu Sans" panose="020B0603030804020204" charset="0"/>
                <a:cs typeface="DejaVu Sans" panose="020B0603030804020204" charset="0"/>
                <a:sym typeface="+mn-ea"/>
              </a:rPr>
              <a:t>applications </a:t>
            </a:r>
            <a:r>
              <a:rPr sz="2000" b="1" spc="15" dirty="0">
                <a:latin typeface="DejaVu Sans" panose="020B0603030804020204" charset="0"/>
                <a:cs typeface="DejaVu Sans" panose="020B0603030804020204" charset="0"/>
                <a:sym typeface="+mn-ea"/>
              </a:rPr>
              <a:t>and </a:t>
            </a:r>
            <a:r>
              <a:rPr sz="2000" b="1" spc="5" dirty="0">
                <a:latin typeface="DejaVu Sans" panose="020B0603030804020204" charset="0"/>
                <a:cs typeface="DejaVu Sans" panose="020B0603030804020204" charset="0"/>
                <a:sym typeface="+mn-ea"/>
              </a:rPr>
              <a:t>even </a:t>
            </a:r>
            <a:r>
              <a:rPr sz="2000" b="1" spc="15" dirty="0">
                <a:latin typeface="DejaVu Sans" panose="020B0603030804020204" charset="0"/>
                <a:cs typeface="DejaVu Sans" panose="020B0603030804020204" charset="0"/>
                <a:sym typeface="+mn-ea"/>
              </a:rPr>
              <a:t>the URL/Modules a user </a:t>
            </a:r>
            <a:r>
              <a:rPr sz="2000" b="1" spc="10" dirty="0">
                <a:latin typeface="DejaVu Sans" panose="020B0603030804020204" charset="0"/>
                <a:cs typeface="DejaVu Sans" panose="020B0603030804020204" charset="0"/>
                <a:sym typeface="+mn-ea"/>
              </a:rPr>
              <a:t>is </a:t>
            </a:r>
            <a:r>
              <a:rPr sz="2000" b="1" spc="15" dirty="0">
                <a:latin typeface="DejaVu Sans" panose="020B0603030804020204" charset="0"/>
                <a:cs typeface="DejaVu Sans" panose="020B0603030804020204" charset="0"/>
                <a:sym typeface="+mn-ea"/>
              </a:rPr>
              <a:t>supposed </a:t>
            </a:r>
            <a:r>
              <a:rPr sz="2000" b="1" dirty="0">
                <a:latin typeface="DejaVu Sans" panose="020B0603030804020204" charset="0"/>
                <a:cs typeface="DejaVu Sans" panose="020B0603030804020204" charset="0"/>
                <a:sym typeface="+mn-ea"/>
              </a:rPr>
              <a:t>to </a:t>
            </a:r>
            <a:r>
              <a:rPr sz="2000" b="1" spc="10" dirty="0">
                <a:latin typeface="DejaVu Sans" panose="020B0603030804020204" charset="0"/>
                <a:cs typeface="DejaVu Sans" panose="020B0603030804020204" charset="0"/>
                <a:sym typeface="+mn-ea"/>
              </a:rPr>
              <a:t>access or</a:t>
            </a:r>
            <a:r>
              <a:rPr sz="2000" b="1" spc="-50" dirty="0">
                <a:latin typeface="DejaVu Sans" panose="020B0603030804020204" charset="0"/>
                <a:cs typeface="DejaVu Sans" panose="020B0603030804020204" charset="0"/>
                <a:sym typeface="+mn-ea"/>
              </a:rPr>
              <a:t> </a:t>
            </a:r>
            <a:r>
              <a:rPr sz="2000" b="1" spc="10" dirty="0">
                <a:latin typeface="DejaVu Sans" panose="020B0603030804020204" charset="0"/>
                <a:cs typeface="DejaVu Sans" panose="020B0603030804020204" charset="0"/>
                <a:sym typeface="+mn-ea"/>
              </a:rPr>
              <a:t>not.</a:t>
            </a:r>
            <a:endParaRPr lang="en-US" sz="2000" b="1">
              <a:latin typeface="DejaVu Sans" panose="020B0603030804020204" charset="0"/>
              <a:cs typeface="DejaVu Sans" panose="020B0603030804020204" charset="0"/>
            </a:endParaRPr>
          </a:p>
        </p:txBody>
      </p:sp>
      <p:sp>
        <p:nvSpPr>
          <p:cNvPr id="6" name="Text Box 5"/>
          <p:cNvSpPr txBox="true"/>
          <p:nvPr/>
        </p:nvSpPr>
        <p:spPr>
          <a:xfrm>
            <a:off x="285750" y="4396105"/>
            <a:ext cx="4191000" cy="460375"/>
          </a:xfrm>
          <a:prstGeom prst="rect">
            <a:avLst/>
          </a:prstGeom>
          <a:noFill/>
        </p:spPr>
        <p:txBody>
          <a:bodyPr wrap="square" rtlCol="0">
            <a:spAutoFit/>
          </a:bodyPr>
          <a:p>
            <a:r>
              <a:rPr lang="en-US" altLang="en-US" sz="2400" b="1"/>
              <a:t>Reference</a:t>
            </a:r>
            <a:endParaRPr lang="en-US" altLang="en-US" sz="2400" b="1"/>
          </a:p>
        </p:txBody>
      </p:sp>
      <p:sp>
        <p:nvSpPr>
          <p:cNvPr id="7" name="Text Box 6"/>
          <p:cNvSpPr txBox="true"/>
          <p:nvPr/>
        </p:nvSpPr>
        <p:spPr>
          <a:xfrm>
            <a:off x="628650" y="5043805"/>
            <a:ext cx="10458450" cy="1634490"/>
          </a:xfrm>
          <a:prstGeom prst="rect">
            <a:avLst/>
          </a:prstGeom>
          <a:noFill/>
        </p:spPr>
        <p:txBody>
          <a:bodyPr wrap="square" rtlCol="0">
            <a:spAutoFit/>
          </a:bodyPr>
          <a:p>
            <a:pPr marL="69215">
              <a:lnSpc>
                <a:spcPct val="100000"/>
              </a:lnSpc>
              <a:spcBef>
                <a:spcPts val="1155"/>
              </a:spcBef>
            </a:pPr>
            <a:r>
              <a:rPr sz="2000" b="1" i="1" u="heavy" spc="10" dirty="0">
                <a:uFill>
                  <a:solidFill>
                    <a:srgbClr val="000000"/>
                  </a:solidFill>
                </a:uFill>
                <a:latin typeface="DejaVu Sans" panose="020B0603030804020204" charset="0"/>
                <a:cs typeface="DejaVu Sans" panose="020B0603030804020204" charset="0"/>
                <a:sym typeface="+mn-ea"/>
                <a:hlinkClick r:id="rId1"/>
              </a:rPr>
              <a:t>http://projects.webappsec.org/w/page/13246933/Improper%20Input%20Handling</a:t>
            </a:r>
            <a:endParaRPr sz="2000" b="1">
              <a:latin typeface="DejaVu Sans" panose="020B0603030804020204" charset="0"/>
              <a:cs typeface="DejaVu Sans" panose="020B0603030804020204" charset="0"/>
            </a:endParaRPr>
          </a:p>
          <a:p>
            <a:pPr>
              <a:lnSpc>
                <a:spcPct val="100000"/>
              </a:lnSpc>
              <a:spcBef>
                <a:spcPts val="35"/>
              </a:spcBef>
            </a:pPr>
            <a:endParaRPr sz="2000" b="1">
              <a:latin typeface="DejaVu Sans" panose="020B0603030804020204" charset="0"/>
              <a:cs typeface="DejaVu Sans" panose="020B0603030804020204" charset="0"/>
            </a:endParaRPr>
          </a:p>
          <a:p>
            <a:pPr marL="69215">
              <a:lnSpc>
                <a:spcPct val="100000"/>
              </a:lnSpc>
            </a:pPr>
            <a:r>
              <a:rPr sz="2000" b="1" i="1" u="heavy" spc="5" dirty="0">
                <a:uFill>
                  <a:solidFill>
                    <a:srgbClr val="000000"/>
                  </a:solidFill>
                </a:uFill>
                <a:latin typeface="DejaVu Sans" panose="020B0603030804020204" charset="0"/>
                <a:cs typeface="DejaVu Sans" panose="020B0603030804020204" charset="0"/>
                <a:sym typeface="+mn-ea"/>
              </a:rPr>
              <a:t>https://</a:t>
            </a:r>
            <a:r>
              <a:rPr sz="2000" b="1" i="1" u="heavy" spc="5" dirty="0">
                <a:uFill>
                  <a:solidFill>
                    <a:srgbClr val="000000"/>
                  </a:solidFill>
                </a:uFill>
                <a:latin typeface="DejaVu Sans" panose="020B0603030804020204" charset="0"/>
                <a:cs typeface="DejaVu Sans" panose="020B0603030804020204" charset="0"/>
                <a:sym typeface="+mn-ea"/>
                <a:hlinkClick r:id="rId2"/>
              </a:rPr>
              <a:t>www.owasp.org/index.php/Unvalidated_Input</a:t>
            </a:r>
            <a:endParaRPr sz="2000" b="1">
              <a:latin typeface="DejaVu Sans" panose="020B0603030804020204" charset="0"/>
              <a:cs typeface="DejaVu Sans" panose="020B0603030804020204" charset="0"/>
            </a:endParaRPr>
          </a:p>
          <a:p>
            <a:endParaRPr lang="en-US" sz="2000" b="1">
              <a:latin typeface="DejaVu Sans" panose="020B0603030804020204" charset="0"/>
              <a:cs typeface="DejaVu Sans" panose="020B0603030804020204" charset="0"/>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object 2"/>
          <p:cNvSpPr txBox="true">
            <a:spLocks noGrp="true"/>
          </p:cNvSpPr>
          <p:nvPr/>
        </p:nvSpPr>
        <p:spPr>
          <a:xfrm>
            <a:off x="309880" y="1447800"/>
            <a:ext cx="11577955" cy="3589655"/>
          </a:xfrm>
          <a:prstGeom prst="rect">
            <a:avLst/>
          </a:prstGeom>
        </p:spPr>
        <p:txBody>
          <a:bodyPr vert="horz" wrap="square" lIns="0" tIns="624205" rIns="0" bIns="0" rtlCol="0">
            <a:spAutoFit/>
          </a:bodyPr>
          <a:lstStyle>
            <a:lvl1pPr>
              <a:defRPr sz="9900" b="0" i="0">
                <a:solidFill>
                  <a:schemeClr val="tx1"/>
                </a:solidFill>
                <a:latin typeface="Carlito"/>
                <a:ea typeface="+mj-ea"/>
                <a:cs typeface="Carlito"/>
              </a:defRPr>
            </a:lvl1pPr>
          </a:lstStyle>
          <a:p>
            <a:pPr marL="1270" algn="ctr">
              <a:lnSpc>
                <a:spcPct val="100000"/>
              </a:lnSpc>
              <a:spcBef>
                <a:spcPts val="4915"/>
              </a:spcBef>
            </a:pPr>
            <a:r>
              <a:rPr b="1" spc="-10" dirty="0">
                <a:ln w="22225">
                  <a:solidFill>
                    <a:schemeClr val="accent2"/>
                  </a:solidFill>
                  <a:prstDash val="solid"/>
                </a:ln>
                <a:solidFill>
                  <a:schemeClr val="accent2">
                    <a:lumMod val="40000"/>
                    <a:lumOff val="60000"/>
                  </a:schemeClr>
                </a:solidFill>
                <a:effectLst/>
                <a:latin typeface="C059" charset="0"/>
                <a:cs typeface="C059" charset="0"/>
              </a:rPr>
              <a:t>THANK</a:t>
            </a:r>
            <a:r>
              <a:rPr b="1" spc="-15" dirty="0">
                <a:ln w="22225">
                  <a:solidFill>
                    <a:schemeClr val="accent2"/>
                  </a:solidFill>
                  <a:prstDash val="solid"/>
                </a:ln>
                <a:solidFill>
                  <a:schemeClr val="accent2">
                    <a:lumMod val="40000"/>
                    <a:lumOff val="60000"/>
                  </a:schemeClr>
                </a:solidFill>
                <a:effectLst/>
                <a:latin typeface="C059" charset="0"/>
                <a:cs typeface="C059" charset="0"/>
              </a:rPr>
              <a:t> </a:t>
            </a:r>
            <a:r>
              <a:rPr b="1" spc="-114" dirty="0">
                <a:ln w="22225">
                  <a:solidFill>
                    <a:schemeClr val="accent2"/>
                  </a:solidFill>
                  <a:prstDash val="solid"/>
                </a:ln>
                <a:solidFill>
                  <a:schemeClr val="accent2">
                    <a:lumMod val="40000"/>
                    <a:lumOff val="60000"/>
                  </a:schemeClr>
                </a:solidFill>
                <a:effectLst/>
                <a:latin typeface="C059" charset="0"/>
                <a:cs typeface="C059" charset="0"/>
              </a:rPr>
              <a:t>YOU</a:t>
            </a:r>
            <a:endParaRPr spc="-114" dirty="0"/>
          </a:p>
          <a:p>
            <a:pPr marL="13970" marR="5080" algn="ctr">
              <a:lnSpc>
                <a:spcPts val="4470"/>
              </a:lnSpc>
              <a:spcBef>
                <a:spcPts val="2305"/>
              </a:spcBef>
            </a:pPr>
            <a:r>
              <a:rPr sz="3950" b="1" spc="-20" dirty="0">
                <a:latin typeface="Cantarell" charset="0"/>
                <a:cs typeface="Cantarell" charset="0"/>
              </a:rPr>
              <a:t>For </a:t>
            </a:r>
            <a:r>
              <a:rPr sz="3950" b="1" spc="-25" dirty="0">
                <a:latin typeface="Cantarell" charset="0"/>
                <a:cs typeface="Cantarell" charset="0"/>
              </a:rPr>
              <a:t>any </a:t>
            </a:r>
            <a:r>
              <a:rPr sz="3950" b="1" dirty="0">
                <a:latin typeface="Cantarell" charset="0"/>
                <a:cs typeface="Cantarell" charset="0"/>
              </a:rPr>
              <a:t>further </a:t>
            </a:r>
            <a:r>
              <a:rPr sz="3950" b="1" spc="-10" dirty="0">
                <a:latin typeface="Cantarell" charset="0"/>
                <a:cs typeface="Cantarell" charset="0"/>
              </a:rPr>
              <a:t>clarifications/patch assistance,</a:t>
            </a:r>
            <a:r>
              <a:rPr sz="3950" spc="-10" dirty="0"/>
              <a:t> </a:t>
            </a:r>
            <a:r>
              <a:rPr sz="3950" b="1" dirty="0">
                <a:latin typeface="Bitstream Vera Serif" panose="02060603050605020204" charset="0"/>
                <a:cs typeface="Bitstream Vera Serif" panose="02060603050605020204" charset="0"/>
              </a:rPr>
              <a:t>please </a:t>
            </a:r>
            <a:r>
              <a:rPr sz="3950" b="1" spc="-15" dirty="0">
                <a:latin typeface="Bitstream Vera Serif" panose="02060603050605020204" charset="0"/>
                <a:cs typeface="Bitstream Vera Serif" panose="02060603050605020204" charset="0"/>
              </a:rPr>
              <a:t>contact:</a:t>
            </a:r>
            <a:r>
              <a:rPr lang="" sz="3950" b="1" spc="-15" dirty="0">
                <a:latin typeface="Bitstream Vera Serif" panose="02060603050605020204" charset="0"/>
                <a:cs typeface="Bitstream Vera Serif" panose="02060603050605020204" charset="0"/>
              </a:rPr>
              <a:t>+91</a:t>
            </a:r>
            <a:r>
              <a:rPr lang="en-US" sz="3950" b="1" spc="-15" dirty="0">
                <a:latin typeface="Bitstream Vera Serif" panose="02060603050605020204" charset="0"/>
                <a:cs typeface="Bitstream Vera Serif" panose="02060603050605020204" charset="0"/>
              </a:rPr>
              <a:t>7075441778</a:t>
            </a:r>
            <a:endParaRPr lang="en-US" sz="3950" b="1" spc="-15" dirty="0">
              <a:latin typeface="Bitstream Vera Serif" panose="02060603050605020204" charset="0"/>
              <a:cs typeface="Bitstream Vera Serif" panose="02060603050605020204" charset="0"/>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object 2"/>
          <p:cNvSpPr txBox="true">
            <a:spLocks noGrp="true"/>
          </p:cNvSpPr>
          <p:nvPr>
            <p:ph type="title"/>
          </p:nvPr>
        </p:nvSpPr>
        <p:spPr>
          <a:xfrm>
            <a:off x="3477559" y="228317"/>
            <a:ext cx="5897880" cy="507365"/>
          </a:xfrm>
          <a:prstGeom prst="rect">
            <a:avLst/>
          </a:prstGeom>
        </p:spPr>
        <p:txBody>
          <a:bodyPr vert="horz" wrap="square" lIns="0" tIns="15240" rIns="0" bIns="0" rtlCol="0">
            <a:spAutoFit/>
          </a:bodyPr>
          <a:p>
            <a:pPr marL="12700">
              <a:lnSpc>
                <a:spcPct val="100000"/>
              </a:lnSpc>
              <a:spcBef>
                <a:spcPts val="120"/>
              </a:spcBef>
            </a:pPr>
            <a:r>
              <a:rPr sz="3200" spc="-10" dirty="0"/>
              <a:t>Recommendation</a:t>
            </a:r>
            <a:endParaRPr sz="3200" spc="-10" dirty="0"/>
          </a:p>
        </p:txBody>
      </p:sp>
      <p:sp>
        <p:nvSpPr>
          <p:cNvPr id="5" name="Text Box 4"/>
          <p:cNvSpPr txBox="true"/>
          <p:nvPr/>
        </p:nvSpPr>
        <p:spPr>
          <a:xfrm>
            <a:off x="544195" y="908685"/>
            <a:ext cx="11068685" cy="5688330"/>
          </a:xfrm>
          <a:prstGeom prst="rect">
            <a:avLst/>
          </a:prstGeom>
          <a:noFill/>
        </p:spPr>
        <p:txBody>
          <a:bodyPr wrap="square" rtlCol="0">
            <a:spAutoFit/>
          </a:bodyPr>
          <a:p>
            <a:pPr marL="12700">
              <a:lnSpc>
                <a:spcPct val="100000"/>
              </a:lnSpc>
              <a:spcBef>
                <a:spcPts val="340"/>
              </a:spcBef>
            </a:pPr>
            <a:r>
              <a:rPr b="1" spc="-75" dirty="0">
                <a:latin typeface="Carlito"/>
                <a:cs typeface="Carlito"/>
                <a:sym typeface="+mn-ea"/>
              </a:rPr>
              <a:t>Take </a:t>
            </a:r>
            <a:r>
              <a:rPr b="1" spc="10" dirty="0">
                <a:latin typeface="Carlito"/>
                <a:cs typeface="Carlito"/>
                <a:sym typeface="+mn-ea"/>
              </a:rPr>
              <a:t>the </a:t>
            </a:r>
            <a:r>
              <a:rPr b="1" dirty="0">
                <a:latin typeface="Carlito"/>
                <a:cs typeface="Carlito"/>
                <a:sym typeface="+mn-ea"/>
              </a:rPr>
              <a:t>following </a:t>
            </a:r>
            <a:r>
              <a:rPr b="1" spc="5" dirty="0">
                <a:latin typeface="Carlito"/>
                <a:cs typeface="Carlito"/>
                <a:sym typeface="+mn-ea"/>
              </a:rPr>
              <a:t>precautions </a:t>
            </a:r>
            <a:r>
              <a:rPr b="1" spc="-5" dirty="0">
                <a:latin typeface="Carlito"/>
                <a:cs typeface="Carlito"/>
                <a:sym typeface="+mn-ea"/>
              </a:rPr>
              <a:t>to avoid </a:t>
            </a:r>
            <a:r>
              <a:rPr b="1" dirty="0">
                <a:latin typeface="Carlito"/>
                <a:cs typeface="Carlito"/>
                <a:sym typeface="+mn-ea"/>
              </a:rPr>
              <a:t>exploitation </a:t>
            </a:r>
            <a:r>
              <a:rPr b="1" spc="10" dirty="0">
                <a:latin typeface="Carlito"/>
                <a:cs typeface="Carlito"/>
                <a:sym typeface="+mn-ea"/>
              </a:rPr>
              <a:t>of </a:t>
            </a:r>
            <a:r>
              <a:rPr b="1" spc="15" dirty="0">
                <a:latin typeface="Carlito"/>
                <a:cs typeface="Carlito"/>
                <a:sym typeface="+mn-ea"/>
              </a:rPr>
              <a:t>SQL</a:t>
            </a:r>
            <a:r>
              <a:rPr b="1" spc="110" dirty="0">
                <a:latin typeface="Carlito"/>
                <a:cs typeface="Carlito"/>
                <a:sym typeface="+mn-ea"/>
              </a:rPr>
              <a:t> </a:t>
            </a:r>
            <a:r>
              <a:rPr b="1" spc="10" dirty="0">
                <a:latin typeface="Carlito"/>
                <a:cs typeface="Carlito"/>
                <a:sym typeface="+mn-ea"/>
              </a:rPr>
              <a:t>injections:</a:t>
            </a:r>
            <a:endParaRPr b="1">
              <a:latin typeface="Carlito"/>
              <a:cs typeface="Carlito"/>
            </a:endParaRPr>
          </a:p>
          <a:p>
            <a:pPr marL="577850" marR="198755" indent="-188595">
              <a:lnSpc>
                <a:spcPts val="3560"/>
              </a:lnSpc>
              <a:spcBef>
                <a:spcPts val="500"/>
              </a:spcBef>
              <a:buFont typeface="Arial"/>
              <a:buChar char="•"/>
              <a:tabLst>
                <a:tab pos="578485" algn="l"/>
              </a:tabLst>
            </a:pPr>
            <a:r>
              <a:rPr b="1" dirty="0">
                <a:latin typeface="Carlito"/>
                <a:cs typeface="Carlito"/>
                <a:sym typeface="+mn-ea"/>
              </a:rPr>
              <a:t>Whitelist </a:t>
            </a:r>
            <a:r>
              <a:rPr b="1" spc="15" dirty="0">
                <a:latin typeface="Carlito"/>
                <a:cs typeface="Carlito"/>
                <a:sym typeface="+mn-ea"/>
              </a:rPr>
              <a:t>User </a:t>
            </a:r>
            <a:r>
              <a:rPr b="1" spc="10" dirty="0">
                <a:latin typeface="Carlito"/>
                <a:cs typeface="Carlito"/>
                <a:sym typeface="+mn-ea"/>
              </a:rPr>
              <a:t>Input: </a:t>
            </a:r>
            <a:r>
              <a:rPr b="1" dirty="0">
                <a:latin typeface="Carlito"/>
                <a:cs typeface="Carlito"/>
                <a:sym typeface="+mn-ea"/>
              </a:rPr>
              <a:t>Whitelist </a:t>
            </a:r>
            <a:r>
              <a:rPr b="1" spc="10" dirty="0">
                <a:latin typeface="Carlito"/>
                <a:cs typeface="Carlito"/>
                <a:sym typeface="+mn-ea"/>
              </a:rPr>
              <a:t>all user input </a:t>
            </a:r>
            <a:r>
              <a:rPr b="1" spc="-15" dirty="0">
                <a:latin typeface="Carlito"/>
                <a:cs typeface="Carlito"/>
                <a:sym typeface="+mn-ea"/>
              </a:rPr>
              <a:t>for </a:t>
            </a:r>
            <a:r>
              <a:rPr b="1" dirty="0">
                <a:latin typeface="Carlito"/>
                <a:cs typeface="Carlito"/>
                <a:sym typeface="+mn-ea"/>
              </a:rPr>
              <a:t>expected </a:t>
            </a:r>
            <a:r>
              <a:rPr b="1" spc="-5" dirty="0">
                <a:latin typeface="Carlito"/>
                <a:cs typeface="Carlito"/>
                <a:sym typeface="+mn-ea"/>
              </a:rPr>
              <a:t>data </a:t>
            </a:r>
            <a:r>
              <a:rPr b="1" spc="-30" dirty="0">
                <a:latin typeface="Carlito"/>
                <a:cs typeface="Carlito"/>
                <a:sym typeface="+mn-ea"/>
              </a:rPr>
              <a:t>only. </a:t>
            </a:r>
            <a:r>
              <a:rPr b="1" spc="-5" dirty="0">
                <a:latin typeface="Carlito"/>
                <a:cs typeface="Carlito"/>
                <a:sym typeface="+mn-ea"/>
              </a:rPr>
              <a:t>For example </a:t>
            </a:r>
            <a:r>
              <a:rPr b="1" spc="5" dirty="0">
                <a:latin typeface="Carlito"/>
                <a:cs typeface="Carlito"/>
                <a:sym typeface="+mn-ea"/>
              </a:rPr>
              <a:t>if </a:t>
            </a:r>
            <a:r>
              <a:rPr b="1" dirty="0">
                <a:latin typeface="Carlito"/>
                <a:cs typeface="Carlito"/>
                <a:sym typeface="+mn-ea"/>
              </a:rPr>
              <a:t>you </a:t>
            </a:r>
            <a:r>
              <a:rPr b="1" spc="-5" dirty="0">
                <a:latin typeface="Carlito"/>
                <a:cs typeface="Carlito"/>
                <a:sym typeface="+mn-ea"/>
              </a:rPr>
              <a:t>are </a:t>
            </a:r>
            <a:r>
              <a:rPr b="1" spc="5" dirty="0">
                <a:latin typeface="Carlito"/>
                <a:cs typeface="Carlito"/>
                <a:sym typeface="+mn-ea"/>
              </a:rPr>
              <a:t>expecting </a:t>
            </a:r>
            <a:r>
              <a:rPr b="1" spc="15" dirty="0">
                <a:latin typeface="Carlito"/>
                <a:cs typeface="Carlito"/>
                <a:sym typeface="+mn-ea"/>
              </a:rPr>
              <a:t>a </a:t>
            </a:r>
            <a:r>
              <a:rPr b="1" spc="5" dirty="0">
                <a:latin typeface="Carlito"/>
                <a:cs typeface="Carlito"/>
                <a:sym typeface="+mn-ea"/>
              </a:rPr>
              <a:t>flower  </a:t>
            </a:r>
            <a:r>
              <a:rPr b="1" spc="15" dirty="0">
                <a:latin typeface="Carlito"/>
                <a:cs typeface="Carlito"/>
                <a:sym typeface="+mn-ea"/>
              </a:rPr>
              <a:t>name, </a:t>
            </a:r>
            <a:r>
              <a:rPr b="1" spc="10" dirty="0">
                <a:latin typeface="Carlito"/>
                <a:cs typeface="Carlito"/>
                <a:sym typeface="+mn-ea"/>
              </a:rPr>
              <a:t>limit </a:t>
            </a:r>
            <a:r>
              <a:rPr b="1" spc="5" dirty="0">
                <a:latin typeface="Carlito"/>
                <a:cs typeface="Carlito"/>
                <a:sym typeface="+mn-ea"/>
              </a:rPr>
              <a:t>it </a:t>
            </a:r>
            <a:r>
              <a:rPr b="1" spc="-5" dirty="0">
                <a:latin typeface="Carlito"/>
                <a:cs typeface="Carlito"/>
                <a:sym typeface="+mn-ea"/>
              </a:rPr>
              <a:t>to </a:t>
            </a:r>
            <a:r>
              <a:rPr b="1" spc="10" dirty="0">
                <a:latin typeface="Carlito"/>
                <a:cs typeface="Carlito"/>
                <a:sym typeface="+mn-ea"/>
              </a:rPr>
              <a:t>alphabets only </a:t>
            </a:r>
            <a:r>
              <a:rPr b="1" dirty="0">
                <a:latin typeface="Carlito"/>
                <a:cs typeface="Carlito"/>
                <a:sym typeface="+mn-ea"/>
              </a:rPr>
              <a:t>upto </a:t>
            </a:r>
            <a:r>
              <a:rPr b="1" spc="10" dirty="0">
                <a:latin typeface="Carlito"/>
                <a:cs typeface="Carlito"/>
                <a:sym typeface="+mn-ea"/>
              </a:rPr>
              <a:t>20 </a:t>
            </a:r>
            <a:r>
              <a:rPr b="1" spc="-5" dirty="0">
                <a:latin typeface="Carlito"/>
                <a:cs typeface="Carlito"/>
                <a:sym typeface="+mn-ea"/>
              </a:rPr>
              <a:t>characters </a:t>
            </a:r>
            <a:r>
              <a:rPr b="1" spc="10" dirty="0">
                <a:latin typeface="Carlito"/>
                <a:cs typeface="Carlito"/>
                <a:sym typeface="+mn-ea"/>
              </a:rPr>
              <a:t>in </a:t>
            </a:r>
            <a:r>
              <a:rPr b="1" spc="5" dirty="0">
                <a:latin typeface="Carlito"/>
                <a:cs typeface="Carlito"/>
                <a:sym typeface="+mn-ea"/>
              </a:rPr>
              <a:t>length. If </a:t>
            </a:r>
            <a:r>
              <a:rPr b="1" dirty="0">
                <a:latin typeface="Carlito"/>
                <a:cs typeface="Carlito"/>
                <a:sym typeface="+mn-ea"/>
              </a:rPr>
              <a:t>you </a:t>
            </a:r>
            <a:r>
              <a:rPr b="1" spc="-5" dirty="0">
                <a:latin typeface="Carlito"/>
                <a:cs typeface="Carlito"/>
                <a:sym typeface="+mn-ea"/>
              </a:rPr>
              <a:t>are </a:t>
            </a:r>
            <a:r>
              <a:rPr b="1" spc="5" dirty="0">
                <a:latin typeface="Carlito"/>
                <a:cs typeface="Carlito"/>
                <a:sym typeface="+mn-ea"/>
              </a:rPr>
              <a:t>expecting </a:t>
            </a:r>
            <a:r>
              <a:rPr b="1" spc="15" dirty="0">
                <a:latin typeface="Carlito"/>
                <a:cs typeface="Carlito"/>
                <a:sym typeface="+mn-ea"/>
              </a:rPr>
              <a:t>some </a:t>
            </a:r>
            <a:r>
              <a:rPr b="1" spc="-20" dirty="0">
                <a:latin typeface="Carlito"/>
                <a:cs typeface="Carlito"/>
                <a:sym typeface="+mn-ea"/>
              </a:rPr>
              <a:t>ID, </a:t>
            </a:r>
            <a:r>
              <a:rPr b="1" dirty="0">
                <a:latin typeface="Carlito"/>
                <a:cs typeface="Carlito"/>
                <a:sym typeface="+mn-ea"/>
              </a:rPr>
              <a:t>restrict </a:t>
            </a:r>
            <a:r>
              <a:rPr b="1" spc="5" dirty="0">
                <a:latin typeface="Carlito"/>
                <a:cs typeface="Carlito"/>
                <a:sym typeface="+mn-ea"/>
              </a:rPr>
              <a:t>it </a:t>
            </a:r>
            <a:r>
              <a:rPr b="1" spc="-5" dirty="0">
                <a:latin typeface="Carlito"/>
                <a:cs typeface="Carlito"/>
                <a:sym typeface="+mn-ea"/>
              </a:rPr>
              <a:t>to </a:t>
            </a:r>
            <a:r>
              <a:rPr b="1" spc="5" dirty="0">
                <a:latin typeface="Carlito"/>
                <a:cs typeface="Carlito"/>
                <a:sym typeface="+mn-ea"/>
              </a:rPr>
              <a:t>numbers  only</a:t>
            </a:r>
            <a:endParaRPr b="1">
              <a:latin typeface="Carlito"/>
              <a:cs typeface="Carlito"/>
            </a:endParaRPr>
          </a:p>
          <a:p>
            <a:pPr marL="577850" marR="17780" indent="-188595">
              <a:lnSpc>
                <a:spcPts val="3560"/>
              </a:lnSpc>
              <a:spcBef>
                <a:spcPts val="405"/>
              </a:spcBef>
              <a:buFont typeface="Arial"/>
              <a:buChar char="•"/>
              <a:tabLst>
                <a:tab pos="578485" algn="l"/>
              </a:tabLst>
            </a:pPr>
            <a:r>
              <a:rPr b="1" dirty="0">
                <a:latin typeface="Carlito"/>
                <a:cs typeface="Carlito"/>
                <a:sym typeface="+mn-ea"/>
              </a:rPr>
              <a:t>Prepared Statements: </a:t>
            </a:r>
            <a:r>
              <a:rPr b="1" spc="15" dirty="0">
                <a:latin typeface="Carlito"/>
                <a:cs typeface="Carlito"/>
                <a:sym typeface="+mn-ea"/>
              </a:rPr>
              <a:t>Use SQL </a:t>
            </a:r>
            <a:r>
              <a:rPr b="1" dirty="0">
                <a:latin typeface="Carlito"/>
                <a:cs typeface="Carlito"/>
                <a:sym typeface="+mn-ea"/>
              </a:rPr>
              <a:t>prepared </a:t>
            </a:r>
            <a:r>
              <a:rPr b="1" spc="-5" dirty="0">
                <a:latin typeface="Carlito"/>
                <a:cs typeface="Carlito"/>
                <a:sym typeface="+mn-ea"/>
              </a:rPr>
              <a:t>statements </a:t>
            </a:r>
            <a:r>
              <a:rPr b="1" dirty="0">
                <a:latin typeface="Carlito"/>
                <a:cs typeface="Carlito"/>
                <a:sym typeface="+mn-ea"/>
              </a:rPr>
              <a:t>available </a:t>
            </a:r>
            <a:r>
              <a:rPr b="1" spc="10" dirty="0">
                <a:latin typeface="Carlito"/>
                <a:cs typeface="Carlito"/>
                <a:sym typeface="+mn-ea"/>
              </a:rPr>
              <a:t>in all </a:t>
            </a:r>
            <a:r>
              <a:rPr b="1" spc="5" dirty="0">
                <a:latin typeface="Carlito"/>
                <a:cs typeface="Carlito"/>
                <a:sym typeface="+mn-ea"/>
              </a:rPr>
              <a:t>web development </a:t>
            </a:r>
            <a:r>
              <a:rPr b="1" spc="10" dirty="0">
                <a:latin typeface="Carlito"/>
                <a:cs typeface="Carlito"/>
                <a:sym typeface="+mn-ea"/>
              </a:rPr>
              <a:t>languages </a:t>
            </a:r>
            <a:r>
              <a:rPr b="1" spc="15" dirty="0">
                <a:latin typeface="Carlito"/>
                <a:cs typeface="Carlito"/>
                <a:sym typeface="+mn-ea"/>
              </a:rPr>
              <a:t>and </a:t>
            </a:r>
            <a:r>
              <a:rPr b="1" dirty="0">
                <a:latin typeface="Carlito"/>
                <a:cs typeface="Carlito"/>
                <a:sym typeface="+mn-ea"/>
              </a:rPr>
              <a:t>frameworks  </a:t>
            </a:r>
            <a:r>
              <a:rPr b="1" spc="-5" dirty="0">
                <a:latin typeface="Carlito"/>
                <a:cs typeface="Carlito"/>
                <a:sym typeface="+mn-ea"/>
              </a:rPr>
              <a:t>to avoid </a:t>
            </a:r>
            <a:r>
              <a:rPr b="1" spc="-15" dirty="0">
                <a:latin typeface="Carlito"/>
                <a:cs typeface="Carlito"/>
                <a:sym typeface="+mn-ea"/>
              </a:rPr>
              <a:t>attacker </a:t>
            </a:r>
            <a:r>
              <a:rPr b="1" spc="10" dirty="0">
                <a:latin typeface="Carlito"/>
                <a:cs typeface="Carlito"/>
                <a:sym typeface="+mn-ea"/>
              </a:rPr>
              <a:t>being able </a:t>
            </a:r>
            <a:r>
              <a:rPr b="1" spc="-5" dirty="0">
                <a:latin typeface="Carlito"/>
                <a:cs typeface="Carlito"/>
                <a:sym typeface="+mn-ea"/>
              </a:rPr>
              <a:t>to </a:t>
            </a:r>
            <a:r>
              <a:rPr b="1" spc="15" dirty="0">
                <a:latin typeface="Carlito"/>
                <a:cs typeface="Carlito"/>
                <a:sym typeface="+mn-ea"/>
              </a:rPr>
              <a:t>modify SQL</a:t>
            </a:r>
            <a:r>
              <a:rPr b="1" spc="30" dirty="0">
                <a:latin typeface="Carlito"/>
                <a:cs typeface="Carlito"/>
                <a:sym typeface="+mn-ea"/>
              </a:rPr>
              <a:t> </a:t>
            </a:r>
            <a:r>
              <a:rPr b="1" spc="15" dirty="0">
                <a:latin typeface="Carlito"/>
                <a:cs typeface="Carlito"/>
                <a:sym typeface="+mn-ea"/>
              </a:rPr>
              <a:t>query</a:t>
            </a:r>
            <a:endParaRPr b="1">
              <a:latin typeface="Carlito"/>
              <a:cs typeface="Carlito"/>
            </a:endParaRPr>
          </a:p>
          <a:p>
            <a:pPr marL="577850" marR="5080" indent="-188595">
              <a:lnSpc>
                <a:spcPts val="3560"/>
              </a:lnSpc>
              <a:spcBef>
                <a:spcPts val="405"/>
              </a:spcBef>
              <a:buFont typeface="Arial"/>
              <a:buChar char="•"/>
              <a:tabLst>
                <a:tab pos="578485" algn="l"/>
              </a:tabLst>
            </a:pPr>
            <a:r>
              <a:rPr b="1" dirty="0">
                <a:latin typeface="Carlito"/>
                <a:cs typeface="Carlito"/>
                <a:sym typeface="+mn-ea"/>
              </a:rPr>
              <a:t>Character </a:t>
            </a:r>
            <a:r>
              <a:rPr b="1" spc="10" dirty="0">
                <a:latin typeface="Carlito"/>
                <a:cs typeface="Carlito"/>
                <a:sym typeface="+mn-ea"/>
              </a:rPr>
              <a:t>encoding: </a:t>
            </a:r>
            <a:r>
              <a:rPr b="1" spc="5" dirty="0">
                <a:latin typeface="Carlito"/>
                <a:cs typeface="Carlito"/>
                <a:sym typeface="+mn-ea"/>
              </a:rPr>
              <a:t>If </a:t>
            </a:r>
            <a:r>
              <a:rPr b="1" dirty="0">
                <a:latin typeface="Carlito"/>
                <a:cs typeface="Carlito"/>
                <a:sym typeface="+mn-ea"/>
              </a:rPr>
              <a:t>you </a:t>
            </a:r>
            <a:r>
              <a:rPr b="1" spc="-5" dirty="0">
                <a:latin typeface="Carlito"/>
                <a:cs typeface="Carlito"/>
                <a:sym typeface="+mn-ea"/>
              </a:rPr>
              <a:t>are </a:t>
            </a:r>
            <a:r>
              <a:rPr b="1" spc="5" dirty="0">
                <a:latin typeface="Carlito"/>
                <a:cs typeface="Carlito"/>
                <a:sym typeface="+mn-ea"/>
              </a:rPr>
              <a:t>taking </a:t>
            </a:r>
            <a:r>
              <a:rPr b="1" spc="10" dirty="0">
                <a:latin typeface="Carlito"/>
                <a:cs typeface="Carlito"/>
                <a:sym typeface="+mn-ea"/>
              </a:rPr>
              <a:t>input </a:t>
            </a:r>
            <a:r>
              <a:rPr b="1" spc="5" dirty="0">
                <a:latin typeface="Carlito"/>
                <a:cs typeface="Carlito"/>
                <a:sym typeface="+mn-ea"/>
              </a:rPr>
              <a:t>that </a:t>
            </a:r>
            <a:r>
              <a:rPr b="1" dirty="0">
                <a:latin typeface="Carlito"/>
                <a:cs typeface="Carlito"/>
                <a:sym typeface="+mn-ea"/>
              </a:rPr>
              <a:t>requires you </a:t>
            </a:r>
            <a:r>
              <a:rPr b="1" spc="-5" dirty="0">
                <a:latin typeface="Carlito"/>
                <a:cs typeface="Carlito"/>
                <a:sym typeface="+mn-ea"/>
              </a:rPr>
              <a:t>to </a:t>
            </a:r>
            <a:r>
              <a:rPr b="1" spc="10" dirty="0">
                <a:latin typeface="Carlito"/>
                <a:cs typeface="Carlito"/>
                <a:sym typeface="+mn-ea"/>
              </a:rPr>
              <a:t>accept special </a:t>
            </a:r>
            <a:r>
              <a:rPr b="1" spc="-5" dirty="0">
                <a:latin typeface="Carlito"/>
                <a:cs typeface="Carlito"/>
                <a:sym typeface="+mn-ea"/>
              </a:rPr>
              <a:t>characters, </a:t>
            </a:r>
            <a:r>
              <a:rPr b="1" spc="10" dirty="0">
                <a:latin typeface="Carlito"/>
                <a:cs typeface="Carlito"/>
                <a:sym typeface="+mn-ea"/>
              </a:rPr>
              <a:t>encode </a:t>
            </a:r>
            <a:r>
              <a:rPr b="1" spc="5" dirty="0">
                <a:latin typeface="Carlito"/>
                <a:cs typeface="Carlito"/>
                <a:sym typeface="+mn-ea"/>
              </a:rPr>
              <a:t>it. Example.  </a:t>
            </a:r>
            <a:r>
              <a:rPr b="1" dirty="0">
                <a:latin typeface="Carlito"/>
                <a:cs typeface="Carlito"/>
                <a:sym typeface="+mn-ea"/>
              </a:rPr>
              <a:t>Convert </a:t>
            </a:r>
            <a:r>
              <a:rPr b="1" spc="10" dirty="0">
                <a:latin typeface="Carlito"/>
                <a:cs typeface="Carlito"/>
                <a:sym typeface="+mn-ea"/>
              </a:rPr>
              <a:t>all </a:t>
            </a:r>
            <a:r>
              <a:rPr b="1" spc="5" dirty="0">
                <a:latin typeface="Carlito"/>
                <a:cs typeface="Carlito"/>
                <a:sym typeface="+mn-ea"/>
              </a:rPr>
              <a:t>‘ </a:t>
            </a:r>
            <a:r>
              <a:rPr b="1" spc="-5" dirty="0">
                <a:latin typeface="Carlito"/>
                <a:cs typeface="Carlito"/>
                <a:sym typeface="+mn-ea"/>
              </a:rPr>
              <a:t>to </a:t>
            </a:r>
            <a:r>
              <a:rPr b="1" spc="10" dirty="0">
                <a:latin typeface="Carlito"/>
                <a:cs typeface="Carlito"/>
                <a:sym typeface="+mn-ea"/>
              </a:rPr>
              <a:t>\’ </a:t>
            </a:r>
            <a:r>
              <a:rPr b="1" spc="5" dirty="0">
                <a:latin typeface="Carlito"/>
                <a:cs typeface="Carlito"/>
                <a:sym typeface="+mn-ea"/>
              </a:rPr>
              <a:t>, </a:t>
            </a:r>
            <a:r>
              <a:rPr b="1" spc="10" dirty="0">
                <a:latin typeface="Carlito"/>
                <a:cs typeface="Carlito"/>
                <a:sym typeface="+mn-ea"/>
              </a:rPr>
              <a:t>“ </a:t>
            </a:r>
            <a:r>
              <a:rPr b="1" spc="-5" dirty="0">
                <a:latin typeface="Carlito"/>
                <a:cs typeface="Carlito"/>
                <a:sym typeface="+mn-ea"/>
              </a:rPr>
              <a:t>to </a:t>
            </a:r>
            <a:r>
              <a:rPr b="1" spc="10" dirty="0">
                <a:latin typeface="Carlito"/>
                <a:cs typeface="Carlito"/>
                <a:sym typeface="+mn-ea"/>
              </a:rPr>
              <a:t>\”, \ </a:t>
            </a:r>
            <a:r>
              <a:rPr b="1" spc="-5" dirty="0">
                <a:latin typeface="Carlito"/>
                <a:cs typeface="Carlito"/>
                <a:sym typeface="+mn-ea"/>
              </a:rPr>
              <a:t>to </a:t>
            </a:r>
            <a:r>
              <a:rPr b="1" spc="10" dirty="0">
                <a:latin typeface="Carlito"/>
                <a:cs typeface="Carlito"/>
                <a:sym typeface="+mn-ea"/>
              </a:rPr>
              <a:t>\\. </a:t>
            </a:r>
            <a:r>
              <a:rPr b="1" spc="5" dirty="0">
                <a:latin typeface="Carlito"/>
                <a:cs typeface="Carlito"/>
                <a:sym typeface="+mn-ea"/>
              </a:rPr>
              <a:t>It </a:t>
            </a:r>
            <a:r>
              <a:rPr b="1" spc="10" dirty="0">
                <a:latin typeface="Carlito"/>
                <a:cs typeface="Carlito"/>
                <a:sym typeface="+mn-ea"/>
              </a:rPr>
              <a:t>is also </a:t>
            </a:r>
            <a:r>
              <a:rPr b="1" spc="5" dirty="0">
                <a:latin typeface="Carlito"/>
                <a:cs typeface="Carlito"/>
                <a:sym typeface="+mn-ea"/>
              </a:rPr>
              <a:t>suggested </a:t>
            </a:r>
            <a:r>
              <a:rPr b="1" spc="-5" dirty="0">
                <a:latin typeface="Carlito"/>
                <a:cs typeface="Carlito"/>
                <a:sym typeface="+mn-ea"/>
              </a:rPr>
              <a:t>to follow </a:t>
            </a:r>
            <a:r>
              <a:rPr b="1" spc="15" dirty="0">
                <a:latin typeface="Carlito"/>
                <a:cs typeface="Carlito"/>
                <a:sym typeface="+mn-ea"/>
              </a:rPr>
              <a:t>a </a:t>
            </a:r>
            <a:r>
              <a:rPr b="1" spc="-5" dirty="0">
                <a:latin typeface="Carlito"/>
                <a:cs typeface="Carlito"/>
                <a:sym typeface="+mn-ea"/>
              </a:rPr>
              <a:t>standard </a:t>
            </a:r>
            <a:r>
              <a:rPr b="1" spc="10" dirty="0">
                <a:latin typeface="Carlito"/>
                <a:cs typeface="Carlito"/>
                <a:sym typeface="+mn-ea"/>
              </a:rPr>
              <a:t>encoding </a:t>
            </a:r>
            <a:r>
              <a:rPr b="1" spc="-15" dirty="0">
                <a:latin typeface="Carlito"/>
                <a:cs typeface="Carlito"/>
                <a:sym typeface="+mn-ea"/>
              </a:rPr>
              <a:t>for </a:t>
            </a:r>
            <a:r>
              <a:rPr b="1" spc="10" dirty="0">
                <a:latin typeface="Carlito"/>
                <a:cs typeface="Carlito"/>
                <a:sym typeface="+mn-ea"/>
              </a:rPr>
              <a:t>all special </a:t>
            </a:r>
            <a:r>
              <a:rPr b="1" spc="-5" dirty="0">
                <a:latin typeface="Carlito"/>
                <a:cs typeface="Carlito"/>
                <a:sym typeface="+mn-ea"/>
              </a:rPr>
              <a:t>characters </a:t>
            </a:r>
            <a:r>
              <a:rPr b="1" spc="15" dirty="0">
                <a:latin typeface="Carlito"/>
                <a:cs typeface="Carlito"/>
                <a:sym typeface="+mn-ea"/>
              </a:rPr>
              <a:t>such  has HTML </a:t>
            </a:r>
            <a:r>
              <a:rPr b="1" spc="10" dirty="0">
                <a:latin typeface="Carlito"/>
                <a:cs typeface="Carlito"/>
                <a:sym typeface="+mn-ea"/>
              </a:rPr>
              <a:t>encoding, </a:t>
            </a:r>
            <a:r>
              <a:rPr b="1" spc="15" dirty="0">
                <a:latin typeface="Carlito"/>
                <a:cs typeface="Carlito"/>
                <a:sym typeface="+mn-ea"/>
              </a:rPr>
              <a:t>URL </a:t>
            </a:r>
            <a:r>
              <a:rPr b="1" spc="10" dirty="0">
                <a:latin typeface="Carlito"/>
                <a:cs typeface="Carlito"/>
                <a:sym typeface="+mn-ea"/>
              </a:rPr>
              <a:t>encoding</a:t>
            </a:r>
            <a:r>
              <a:rPr b="1" spc="-35" dirty="0">
                <a:latin typeface="Carlito"/>
                <a:cs typeface="Carlito"/>
                <a:sym typeface="+mn-ea"/>
              </a:rPr>
              <a:t> </a:t>
            </a:r>
            <a:r>
              <a:rPr b="1" spc="-10" dirty="0">
                <a:latin typeface="Carlito"/>
                <a:cs typeface="Carlito"/>
                <a:sym typeface="+mn-ea"/>
              </a:rPr>
              <a:t>etc</a:t>
            </a:r>
            <a:endParaRPr b="1">
              <a:latin typeface="Carlito"/>
              <a:cs typeface="Carlito"/>
            </a:endParaRPr>
          </a:p>
          <a:p>
            <a:pPr marL="577850" indent="-189230">
              <a:lnSpc>
                <a:spcPct val="100000"/>
              </a:lnSpc>
              <a:spcBef>
                <a:spcPts val="150"/>
              </a:spcBef>
              <a:buFont typeface="Arial"/>
              <a:buChar char="•"/>
              <a:tabLst>
                <a:tab pos="578485" algn="l"/>
              </a:tabLst>
            </a:pPr>
            <a:r>
              <a:rPr b="1" spc="15" dirty="0">
                <a:latin typeface="Carlito"/>
                <a:cs typeface="Carlito"/>
                <a:sym typeface="+mn-ea"/>
              </a:rPr>
              <a:t>Do </a:t>
            </a:r>
            <a:r>
              <a:rPr b="1" spc="10" dirty="0">
                <a:latin typeface="Carlito"/>
                <a:cs typeface="Carlito"/>
                <a:sym typeface="+mn-ea"/>
              </a:rPr>
              <a:t>not </a:t>
            </a:r>
            <a:r>
              <a:rPr b="1" spc="-15" dirty="0">
                <a:latin typeface="Carlito"/>
                <a:cs typeface="Carlito"/>
                <a:sym typeface="+mn-ea"/>
              </a:rPr>
              <a:t>store </a:t>
            </a:r>
            <a:r>
              <a:rPr b="1" dirty="0">
                <a:latin typeface="Carlito"/>
                <a:cs typeface="Carlito"/>
                <a:sym typeface="+mn-ea"/>
              </a:rPr>
              <a:t>passwords </a:t>
            </a:r>
            <a:r>
              <a:rPr b="1" spc="10" dirty="0">
                <a:latin typeface="Carlito"/>
                <a:cs typeface="Carlito"/>
                <a:sym typeface="+mn-ea"/>
              </a:rPr>
              <a:t>in plain </a:t>
            </a:r>
            <a:r>
              <a:rPr b="1" spc="-5" dirty="0">
                <a:latin typeface="Carlito"/>
                <a:cs typeface="Carlito"/>
                <a:sym typeface="+mn-ea"/>
              </a:rPr>
              <a:t>text. </a:t>
            </a:r>
            <a:r>
              <a:rPr b="1" dirty="0">
                <a:latin typeface="Carlito"/>
                <a:cs typeface="Carlito"/>
                <a:sym typeface="+mn-ea"/>
              </a:rPr>
              <a:t>Convert </a:t>
            </a:r>
            <a:r>
              <a:rPr b="1" spc="15" dirty="0">
                <a:latin typeface="Carlito"/>
                <a:cs typeface="Carlito"/>
                <a:sym typeface="+mn-ea"/>
              </a:rPr>
              <a:t>them </a:t>
            </a:r>
            <a:r>
              <a:rPr b="1" spc="-5" dirty="0">
                <a:latin typeface="Carlito"/>
                <a:cs typeface="Carlito"/>
                <a:sym typeface="+mn-ea"/>
              </a:rPr>
              <a:t>to </a:t>
            </a:r>
            <a:r>
              <a:rPr b="1" spc="15" dirty="0">
                <a:latin typeface="Carlito"/>
                <a:cs typeface="Carlito"/>
                <a:sym typeface="+mn-ea"/>
              </a:rPr>
              <a:t>hashes </a:t>
            </a:r>
            <a:r>
              <a:rPr b="1" spc="10" dirty="0">
                <a:latin typeface="Carlito"/>
                <a:cs typeface="Carlito"/>
                <a:sym typeface="+mn-ea"/>
              </a:rPr>
              <a:t>using </a:t>
            </a:r>
            <a:r>
              <a:rPr b="1" spc="15" dirty="0">
                <a:latin typeface="Carlito"/>
                <a:cs typeface="Carlito"/>
                <a:sym typeface="+mn-ea"/>
              </a:rPr>
              <a:t>SHA1 </a:t>
            </a:r>
            <a:r>
              <a:rPr b="1" spc="10" dirty="0">
                <a:latin typeface="Carlito"/>
                <a:cs typeface="Carlito"/>
                <a:sym typeface="+mn-ea"/>
              </a:rPr>
              <a:t>SHA256 Blowfish</a:t>
            </a:r>
            <a:r>
              <a:rPr b="1" spc="20" dirty="0">
                <a:latin typeface="Carlito"/>
                <a:cs typeface="Carlito"/>
                <a:sym typeface="+mn-ea"/>
              </a:rPr>
              <a:t> </a:t>
            </a:r>
            <a:r>
              <a:rPr b="1" spc="-10" dirty="0">
                <a:latin typeface="Carlito"/>
                <a:cs typeface="Carlito"/>
                <a:sym typeface="+mn-ea"/>
              </a:rPr>
              <a:t>etc</a:t>
            </a:r>
            <a:endParaRPr b="1">
              <a:latin typeface="Carlito"/>
              <a:cs typeface="Carlito"/>
            </a:endParaRPr>
          </a:p>
          <a:p>
            <a:pPr marL="577850" indent="-189230">
              <a:lnSpc>
                <a:spcPct val="100000"/>
              </a:lnSpc>
              <a:spcBef>
                <a:spcPts val="250"/>
              </a:spcBef>
              <a:buFont typeface="Arial"/>
              <a:buChar char="•"/>
              <a:tabLst>
                <a:tab pos="578485" algn="l"/>
              </a:tabLst>
            </a:pPr>
            <a:r>
              <a:rPr b="1" spc="15" dirty="0">
                <a:latin typeface="Carlito"/>
                <a:cs typeface="Carlito"/>
                <a:sym typeface="+mn-ea"/>
              </a:rPr>
              <a:t>Do </a:t>
            </a:r>
            <a:r>
              <a:rPr b="1" spc="10" dirty="0">
                <a:latin typeface="Carlito"/>
                <a:cs typeface="Carlito"/>
                <a:sym typeface="+mn-ea"/>
              </a:rPr>
              <a:t>not run </a:t>
            </a:r>
            <a:r>
              <a:rPr b="1" spc="5" dirty="0">
                <a:latin typeface="Carlito"/>
                <a:cs typeface="Carlito"/>
                <a:sym typeface="+mn-ea"/>
              </a:rPr>
              <a:t>Database </a:t>
            </a:r>
            <a:r>
              <a:rPr b="1" spc="15" dirty="0">
                <a:latin typeface="Carlito"/>
                <a:cs typeface="Carlito"/>
                <a:sym typeface="+mn-ea"/>
              </a:rPr>
              <a:t>Service </a:t>
            </a:r>
            <a:r>
              <a:rPr b="1" spc="10" dirty="0">
                <a:latin typeface="Carlito"/>
                <a:cs typeface="Carlito"/>
                <a:sym typeface="+mn-ea"/>
              </a:rPr>
              <a:t>as </a:t>
            </a:r>
            <a:r>
              <a:rPr b="1" spc="5" dirty="0">
                <a:latin typeface="Carlito"/>
                <a:cs typeface="Carlito"/>
                <a:sym typeface="+mn-ea"/>
              </a:rPr>
              <a:t>admin/root</a:t>
            </a:r>
            <a:r>
              <a:rPr b="1" spc="-30" dirty="0">
                <a:latin typeface="Carlito"/>
                <a:cs typeface="Carlito"/>
                <a:sym typeface="+mn-ea"/>
              </a:rPr>
              <a:t> </a:t>
            </a:r>
            <a:r>
              <a:rPr b="1" spc="10" dirty="0">
                <a:latin typeface="Carlito"/>
                <a:cs typeface="Carlito"/>
                <a:sym typeface="+mn-ea"/>
              </a:rPr>
              <a:t>user</a:t>
            </a:r>
            <a:endParaRPr b="1">
              <a:latin typeface="Carlito"/>
              <a:cs typeface="Carlito"/>
            </a:endParaRPr>
          </a:p>
          <a:p>
            <a:pPr marL="577850" indent="-189230">
              <a:lnSpc>
                <a:spcPct val="100000"/>
              </a:lnSpc>
              <a:spcBef>
                <a:spcPts val="250"/>
              </a:spcBef>
              <a:buFont typeface="Arial"/>
              <a:buChar char="•"/>
              <a:tabLst>
                <a:tab pos="578485" algn="l"/>
              </a:tabLst>
            </a:pPr>
            <a:r>
              <a:rPr b="1" spc="5" dirty="0">
                <a:latin typeface="Carlito"/>
                <a:cs typeface="Carlito"/>
                <a:sym typeface="+mn-ea"/>
              </a:rPr>
              <a:t>Disable/remove </a:t>
            </a:r>
            <a:r>
              <a:rPr b="1" dirty="0">
                <a:latin typeface="Carlito"/>
                <a:cs typeface="Carlito"/>
                <a:sym typeface="+mn-ea"/>
              </a:rPr>
              <a:t>default </a:t>
            </a:r>
            <a:r>
              <a:rPr b="1" spc="5" dirty="0">
                <a:latin typeface="Carlito"/>
                <a:cs typeface="Carlito"/>
                <a:sym typeface="+mn-ea"/>
              </a:rPr>
              <a:t>accounts, </a:t>
            </a:r>
            <a:r>
              <a:rPr b="1" dirty="0">
                <a:latin typeface="Carlito"/>
                <a:cs typeface="Carlito"/>
                <a:sym typeface="+mn-ea"/>
              </a:rPr>
              <a:t>passwords </a:t>
            </a:r>
            <a:r>
              <a:rPr b="1" spc="15" dirty="0">
                <a:latin typeface="Carlito"/>
                <a:cs typeface="Carlito"/>
                <a:sym typeface="+mn-ea"/>
              </a:rPr>
              <a:t>and </a:t>
            </a:r>
            <a:r>
              <a:rPr b="1" spc="5" dirty="0">
                <a:latin typeface="Carlito"/>
                <a:cs typeface="Carlito"/>
                <a:sym typeface="+mn-ea"/>
              </a:rPr>
              <a:t>databases</a:t>
            </a:r>
            <a:endParaRPr b="1">
              <a:latin typeface="Carlito"/>
              <a:cs typeface="Carlito"/>
            </a:endParaRPr>
          </a:p>
          <a:p>
            <a:pPr marL="577850" indent="-189230">
              <a:lnSpc>
                <a:spcPct val="100000"/>
              </a:lnSpc>
              <a:spcBef>
                <a:spcPts val="245"/>
              </a:spcBef>
              <a:buFont typeface="Arial"/>
              <a:buChar char="•"/>
              <a:tabLst>
                <a:tab pos="578485" algn="l"/>
              </a:tabLst>
            </a:pPr>
            <a:r>
              <a:rPr b="1" spc="10" dirty="0">
                <a:latin typeface="Carlito"/>
                <a:cs typeface="Carlito"/>
                <a:sym typeface="+mn-ea"/>
              </a:rPr>
              <a:t>Assign each </a:t>
            </a:r>
            <a:r>
              <a:rPr b="1" spc="5" dirty="0">
                <a:latin typeface="Carlito"/>
                <a:cs typeface="Carlito"/>
                <a:sym typeface="+mn-ea"/>
              </a:rPr>
              <a:t>Database </a:t>
            </a:r>
            <a:r>
              <a:rPr b="1" spc="10" dirty="0">
                <a:latin typeface="Carlito"/>
                <a:cs typeface="Carlito"/>
                <a:sym typeface="+mn-ea"/>
              </a:rPr>
              <a:t>user only the </a:t>
            </a:r>
            <a:r>
              <a:rPr b="1" dirty="0">
                <a:latin typeface="Carlito"/>
                <a:cs typeface="Carlito"/>
                <a:sym typeface="+mn-ea"/>
              </a:rPr>
              <a:t>required </a:t>
            </a:r>
            <a:r>
              <a:rPr b="1" spc="10" dirty="0">
                <a:latin typeface="Carlito"/>
                <a:cs typeface="Carlito"/>
                <a:sym typeface="+mn-ea"/>
              </a:rPr>
              <a:t>permissions </a:t>
            </a:r>
            <a:r>
              <a:rPr b="1" spc="15" dirty="0">
                <a:latin typeface="Carlito"/>
                <a:cs typeface="Carlito"/>
                <a:sym typeface="+mn-ea"/>
              </a:rPr>
              <a:t>and </a:t>
            </a:r>
            <a:r>
              <a:rPr b="1" spc="10" dirty="0">
                <a:latin typeface="Carlito"/>
                <a:cs typeface="Carlito"/>
                <a:sym typeface="+mn-ea"/>
              </a:rPr>
              <a:t>not all</a:t>
            </a:r>
            <a:r>
              <a:rPr b="1" spc="-20" dirty="0">
                <a:latin typeface="Carlito"/>
                <a:cs typeface="Carlito"/>
                <a:sym typeface="+mn-ea"/>
              </a:rPr>
              <a:t> </a:t>
            </a:r>
            <a:r>
              <a:rPr b="1" spc="10" dirty="0">
                <a:latin typeface="Carlito"/>
                <a:cs typeface="Carlito"/>
                <a:sym typeface="+mn-ea"/>
              </a:rPr>
              <a:t>permissions.</a:t>
            </a:r>
            <a:endParaRPr b="1">
              <a:latin typeface="Carlito"/>
              <a:cs typeface="Carlito"/>
            </a:endParaRPr>
          </a:p>
          <a:p>
            <a:endParaRPr lang="en-US" b="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object 2"/>
          <p:cNvSpPr txBox="true"/>
          <p:nvPr/>
        </p:nvSpPr>
        <p:spPr>
          <a:xfrm>
            <a:off x="1167610" y="1037166"/>
            <a:ext cx="3725545" cy="570230"/>
          </a:xfrm>
          <a:prstGeom prst="rect">
            <a:avLst/>
          </a:prstGeom>
        </p:spPr>
        <p:txBody>
          <a:bodyPr vert="horz" wrap="square" lIns="0" tIns="16510" rIns="0" bIns="0" rtlCol="0">
            <a:spAutoFit/>
          </a:bodyPr>
          <a:p>
            <a:pPr marL="12700">
              <a:lnSpc>
                <a:spcPct val="100000"/>
              </a:lnSpc>
              <a:spcBef>
                <a:spcPts val="130"/>
              </a:spcBef>
            </a:pPr>
            <a:r>
              <a:rPr sz="3600" b="1" spc="-35" dirty="0">
                <a:solidFill>
                  <a:schemeClr val="tx1"/>
                </a:solidFill>
                <a:effectLst>
                  <a:outerShdw blurRad="38100" dist="19050" dir="2700000" algn="tl" rotWithShape="0">
                    <a:schemeClr val="dk1">
                      <a:alpha val="40000"/>
                    </a:schemeClr>
                  </a:outerShdw>
                </a:effectLst>
                <a:latin typeface="Carlito"/>
                <a:cs typeface="Carlito"/>
              </a:rPr>
              <a:t>References</a:t>
            </a:r>
            <a:endParaRPr sz="3600" b="1" spc="-35" dirty="0">
              <a:solidFill>
                <a:schemeClr val="tx1"/>
              </a:solidFill>
              <a:effectLst>
                <a:outerShdw blurRad="38100" dist="19050" dir="2700000" algn="tl" rotWithShape="0">
                  <a:schemeClr val="dk1">
                    <a:alpha val="40000"/>
                  </a:schemeClr>
                </a:outerShdw>
              </a:effectLst>
              <a:latin typeface="Carlito"/>
              <a:cs typeface="Carlito"/>
            </a:endParaRPr>
          </a:p>
        </p:txBody>
      </p:sp>
      <p:sp>
        <p:nvSpPr>
          <p:cNvPr id="8" name="object 3"/>
          <p:cNvSpPr txBox="true"/>
          <p:nvPr/>
        </p:nvSpPr>
        <p:spPr>
          <a:xfrm>
            <a:off x="324922" y="1960180"/>
            <a:ext cx="8598535" cy="1001395"/>
          </a:xfrm>
          <a:prstGeom prst="rect">
            <a:avLst/>
          </a:prstGeom>
        </p:spPr>
        <p:txBody>
          <a:bodyPr vert="horz" wrap="square" lIns="0" tIns="11430" rIns="0" bIns="0" rtlCol="0">
            <a:spAutoFit/>
          </a:bodyPr>
          <a:p>
            <a:pPr marL="12700" marR="5080">
              <a:lnSpc>
                <a:spcPct val="115000"/>
              </a:lnSpc>
              <a:spcBef>
                <a:spcPts val="90"/>
              </a:spcBef>
            </a:pPr>
            <a:r>
              <a:rPr sz="2800" i="1" u="heavy" spc="-20" dirty="0">
                <a:uFill>
                  <a:solidFill>
                    <a:srgbClr val="000000"/>
                  </a:solidFill>
                </a:uFill>
                <a:latin typeface="Carlito"/>
                <a:cs typeface="Carlito"/>
                <a:sym typeface="+mn-ea"/>
              </a:rPr>
              <a:t>ht</a:t>
            </a:r>
            <a:r>
              <a:rPr sz="2800" i="1" u="heavy" spc="10" dirty="0">
                <a:uFill>
                  <a:solidFill>
                    <a:srgbClr val="000000"/>
                  </a:solidFill>
                </a:uFill>
                <a:latin typeface="Carlito"/>
                <a:cs typeface="Carlito"/>
                <a:sym typeface="+mn-ea"/>
              </a:rPr>
              <a:t>t</a:t>
            </a:r>
            <a:r>
              <a:rPr sz="2800" i="1" u="heavy" spc="-5" dirty="0">
                <a:uFill>
                  <a:solidFill>
                    <a:srgbClr val="000000"/>
                  </a:solidFill>
                </a:uFill>
                <a:latin typeface="Carlito"/>
                <a:cs typeface="Carlito"/>
                <a:sym typeface="+mn-ea"/>
              </a:rPr>
              <a:t>p</a:t>
            </a:r>
            <a:r>
              <a:rPr sz="2800" i="1" u="heavy" spc="10" dirty="0">
                <a:uFill>
                  <a:solidFill>
                    <a:srgbClr val="000000"/>
                  </a:solidFill>
                </a:uFill>
                <a:latin typeface="Carlito"/>
                <a:cs typeface="Carlito"/>
                <a:sym typeface="+mn-ea"/>
              </a:rPr>
              <a:t>s://</a:t>
            </a:r>
            <a:r>
              <a:rPr sz="2800" i="1" u="heavy" spc="20" dirty="0">
                <a:uFill>
                  <a:solidFill>
                    <a:srgbClr val="000000"/>
                  </a:solidFill>
                </a:uFill>
                <a:latin typeface="Carlito"/>
                <a:cs typeface="Carlito"/>
                <a:sym typeface="+mn-ea"/>
                <a:hlinkClick r:id="rId1"/>
              </a:rPr>
              <a:t>ww</a:t>
            </a:r>
            <a:r>
              <a:rPr sz="2800" i="1" u="heavy" spc="-140" dirty="0">
                <a:uFill>
                  <a:solidFill>
                    <a:srgbClr val="000000"/>
                  </a:solidFill>
                </a:uFill>
                <a:latin typeface="Carlito"/>
                <a:cs typeface="Carlito"/>
                <a:sym typeface="+mn-ea"/>
                <a:hlinkClick r:id="rId1"/>
              </a:rPr>
              <a:t>w</a:t>
            </a:r>
            <a:r>
              <a:rPr sz="2800" i="1" u="heavy" dirty="0">
                <a:uFill>
                  <a:solidFill>
                    <a:srgbClr val="000000"/>
                  </a:solidFill>
                </a:uFill>
                <a:latin typeface="Carlito"/>
                <a:cs typeface="Carlito"/>
                <a:sym typeface="+mn-ea"/>
                <a:hlinkClick r:id="rId1"/>
              </a:rPr>
              <a:t>.</a:t>
            </a:r>
            <a:r>
              <a:rPr sz="2800" i="1" u="heavy" spc="-5" dirty="0">
                <a:uFill>
                  <a:solidFill>
                    <a:srgbClr val="000000"/>
                  </a:solidFill>
                </a:uFill>
                <a:latin typeface="Carlito"/>
                <a:cs typeface="Carlito"/>
                <a:sym typeface="+mn-ea"/>
                <a:hlinkClick r:id="rId1"/>
              </a:rPr>
              <a:t>o</a:t>
            </a:r>
            <a:r>
              <a:rPr sz="2800" i="1" u="heavy" spc="15" dirty="0">
                <a:uFill>
                  <a:solidFill>
                    <a:srgbClr val="000000"/>
                  </a:solidFill>
                </a:uFill>
                <a:latin typeface="Carlito"/>
                <a:cs typeface="Carlito"/>
                <a:sym typeface="+mn-ea"/>
                <a:hlinkClick r:id="rId1"/>
              </a:rPr>
              <a:t>w</a:t>
            </a:r>
            <a:r>
              <a:rPr sz="2800" i="1" u="heavy" spc="10" dirty="0">
                <a:uFill>
                  <a:solidFill>
                    <a:srgbClr val="000000"/>
                  </a:solidFill>
                </a:uFill>
                <a:latin typeface="Carlito"/>
                <a:cs typeface="Carlito"/>
                <a:sym typeface="+mn-ea"/>
                <a:hlinkClick r:id="rId1"/>
              </a:rPr>
              <a:t>asp</a:t>
            </a:r>
            <a:r>
              <a:rPr sz="2800" i="1" u="heavy" dirty="0">
                <a:uFill>
                  <a:solidFill>
                    <a:srgbClr val="000000"/>
                  </a:solidFill>
                </a:uFill>
                <a:latin typeface="Carlito"/>
                <a:cs typeface="Carlito"/>
                <a:sym typeface="+mn-ea"/>
                <a:hlinkClick r:id="rId1"/>
              </a:rPr>
              <a:t>.</a:t>
            </a:r>
            <a:r>
              <a:rPr sz="2800" i="1" u="heavy" spc="10" dirty="0">
                <a:uFill>
                  <a:solidFill>
                    <a:srgbClr val="000000"/>
                  </a:solidFill>
                </a:uFill>
                <a:latin typeface="Carlito"/>
                <a:cs typeface="Carlito"/>
                <a:sym typeface="+mn-ea"/>
                <a:hlinkClick r:id="rId1"/>
              </a:rPr>
              <a:t>org/ind</a:t>
            </a:r>
            <a:r>
              <a:rPr sz="2800" i="1" u="heavy" spc="-60" dirty="0">
                <a:uFill>
                  <a:solidFill>
                    <a:srgbClr val="000000"/>
                  </a:solidFill>
                </a:uFill>
                <a:latin typeface="Carlito"/>
                <a:cs typeface="Carlito"/>
                <a:sym typeface="+mn-ea"/>
                <a:hlinkClick r:id="rId1"/>
              </a:rPr>
              <a:t>e</a:t>
            </a:r>
            <a:r>
              <a:rPr sz="2800" i="1" u="heavy" spc="10" dirty="0">
                <a:uFill>
                  <a:solidFill>
                    <a:srgbClr val="000000"/>
                  </a:solidFill>
                </a:uFill>
                <a:latin typeface="Carlito"/>
                <a:cs typeface="Carlito"/>
                <a:sym typeface="+mn-ea"/>
                <a:hlinkClick r:id="rId1"/>
              </a:rPr>
              <a:t>x</a:t>
            </a:r>
            <a:r>
              <a:rPr sz="2800" i="1" u="heavy" dirty="0">
                <a:uFill>
                  <a:solidFill>
                    <a:srgbClr val="000000"/>
                  </a:solidFill>
                </a:uFill>
                <a:latin typeface="Carlito"/>
                <a:cs typeface="Carlito"/>
                <a:sym typeface="+mn-ea"/>
                <a:hlinkClick r:id="rId1"/>
              </a:rPr>
              <a:t>.</a:t>
            </a:r>
            <a:r>
              <a:rPr sz="2800" i="1" u="heavy" spc="10" dirty="0">
                <a:uFill>
                  <a:solidFill>
                    <a:srgbClr val="000000"/>
                  </a:solidFill>
                </a:uFill>
                <a:latin typeface="Carlito"/>
                <a:cs typeface="Carlito"/>
                <a:sym typeface="+mn-ea"/>
                <a:hlinkClick r:id="rId1"/>
              </a:rPr>
              <a:t>php/</a:t>
            </a:r>
            <a:r>
              <a:rPr sz="2800" i="1" u="heavy" spc="5" dirty="0">
                <a:uFill>
                  <a:solidFill>
                    <a:srgbClr val="000000"/>
                  </a:solidFill>
                </a:uFill>
                <a:latin typeface="Carlito"/>
                <a:cs typeface="Carlito"/>
                <a:sym typeface="+mn-ea"/>
                <a:hlinkClick r:id="rId1"/>
              </a:rPr>
              <a:t>S</a:t>
            </a:r>
            <a:r>
              <a:rPr sz="2800" i="1" u="heavy" spc="15" dirty="0">
                <a:uFill>
                  <a:solidFill>
                    <a:srgbClr val="000000"/>
                  </a:solidFill>
                </a:uFill>
                <a:latin typeface="Carlito"/>
                <a:cs typeface="Carlito"/>
                <a:sym typeface="+mn-ea"/>
                <a:hlinkClick r:id="rId1"/>
              </a:rPr>
              <a:t>QL</a:t>
            </a:r>
            <a:r>
              <a:rPr sz="2800" i="1" u="heavy" spc="5" dirty="0">
                <a:uFill>
                  <a:solidFill>
                    <a:srgbClr val="000000"/>
                  </a:solidFill>
                </a:uFill>
                <a:latin typeface="Carlito"/>
                <a:cs typeface="Carlito"/>
                <a:sym typeface="+mn-ea"/>
                <a:hlinkClick r:id="rId1"/>
              </a:rPr>
              <a:t>_I</a:t>
            </a:r>
            <a:r>
              <a:rPr sz="2800" i="1" u="heavy" spc="10" dirty="0">
                <a:uFill>
                  <a:solidFill>
                    <a:srgbClr val="000000"/>
                  </a:solidFill>
                </a:uFill>
                <a:latin typeface="Carlito"/>
                <a:cs typeface="Carlito"/>
                <a:sym typeface="+mn-ea"/>
                <a:hlinkClick r:id="rId1"/>
              </a:rPr>
              <a:t>nj</a:t>
            </a:r>
            <a:r>
              <a:rPr sz="2800" i="1" u="heavy" spc="5" dirty="0">
                <a:uFill>
                  <a:solidFill>
                    <a:srgbClr val="000000"/>
                  </a:solidFill>
                </a:uFill>
                <a:latin typeface="Carlito"/>
                <a:cs typeface="Carlito"/>
                <a:sym typeface="+mn-ea"/>
                <a:hlinkClick r:id="rId1"/>
              </a:rPr>
              <a:t>ect</a:t>
            </a:r>
            <a:r>
              <a:rPr sz="2800" i="1" u="heavy" spc="10" dirty="0">
                <a:uFill>
                  <a:solidFill>
                    <a:srgbClr val="000000"/>
                  </a:solidFill>
                </a:uFill>
                <a:latin typeface="Carlito"/>
                <a:cs typeface="Carlito"/>
                <a:sym typeface="+mn-ea"/>
                <a:hlinkClick r:id="rId1"/>
              </a:rPr>
              <a:t>ion </a:t>
            </a:r>
            <a:r>
              <a:rPr sz="2800" i="1" spc="5" dirty="0">
                <a:latin typeface="Carlito"/>
                <a:cs typeface="Carlito"/>
                <a:sym typeface="+mn-ea"/>
              </a:rPr>
              <a:t> </a:t>
            </a:r>
            <a:r>
              <a:rPr sz="2800" i="1" u="heavy" spc="10" dirty="0">
                <a:uFill>
                  <a:solidFill>
                    <a:srgbClr val="000000"/>
                  </a:solidFill>
                </a:uFill>
                <a:latin typeface="Carlito"/>
                <a:cs typeface="Carlito"/>
                <a:hlinkClick r:id="rId1"/>
              </a:rPr>
              <a:t> </a:t>
            </a:r>
            <a:r>
              <a:rPr sz="2800" i="1" spc="5" dirty="0">
                <a:latin typeface="Carlito"/>
                <a:cs typeface="Carlito"/>
              </a:rPr>
              <a:t> </a:t>
            </a:r>
            <a:r>
              <a:rPr sz="2800" b="1" i="1" u="heavy" spc="5" dirty="0">
                <a:uFill>
                  <a:solidFill>
                    <a:srgbClr val="000000"/>
                  </a:solidFill>
                </a:uFill>
                <a:latin typeface="Carlito"/>
                <a:cs typeface="Carlito"/>
              </a:rPr>
              <a:t>https://en.wikipedia.org/wiki/SQL_injection</a:t>
            </a:r>
            <a:endParaRPr sz="2800" b="1">
              <a:latin typeface="Carlito"/>
              <a:cs typeface="Carli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object 2"/>
          <p:cNvSpPr txBox="true">
            <a:spLocks noGrp="true"/>
          </p:cNvSpPr>
          <p:nvPr>
            <p:ph type="title"/>
          </p:nvPr>
        </p:nvSpPr>
        <p:spPr>
          <a:xfrm>
            <a:off x="235900" y="149427"/>
            <a:ext cx="8785860" cy="442595"/>
          </a:xfrm>
          <a:prstGeom prst="rect">
            <a:avLst/>
          </a:prstGeom>
        </p:spPr>
        <p:txBody>
          <a:bodyPr vert="horz" wrap="square" lIns="0" tIns="12065" rIns="0" bIns="0" rtlCol="0">
            <a:spAutoFit/>
          </a:bodyPr>
          <a:p>
            <a:pPr marL="12700">
              <a:lnSpc>
                <a:spcPct val="100000"/>
              </a:lnSpc>
              <a:spcBef>
                <a:spcPts val="95"/>
              </a:spcBef>
            </a:pPr>
            <a:r>
              <a:rPr sz="2800" spc="-110" dirty="0">
                <a:latin typeface="Arial"/>
                <a:cs typeface="Arial"/>
              </a:rPr>
              <a:t>2.Insecure </a:t>
            </a:r>
            <a:r>
              <a:rPr sz="2800" spc="-50" dirty="0">
                <a:latin typeface="Arial"/>
                <a:cs typeface="Arial"/>
              </a:rPr>
              <a:t>/Arbitrary </a:t>
            </a:r>
            <a:r>
              <a:rPr sz="2800" spc="-145" dirty="0">
                <a:latin typeface="Arial"/>
                <a:cs typeface="Arial"/>
              </a:rPr>
              <a:t>File</a:t>
            </a:r>
            <a:r>
              <a:rPr sz="2800" spc="-455" dirty="0">
                <a:latin typeface="Arial"/>
                <a:cs typeface="Arial"/>
              </a:rPr>
              <a:t> </a:t>
            </a:r>
            <a:r>
              <a:rPr sz="2800" spc="-55" dirty="0">
                <a:latin typeface="Arial"/>
                <a:cs typeface="Arial"/>
              </a:rPr>
              <a:t>Uploads</a:t>
            </a:r>
            <a:endParaRPr sz="2800">
              <a:latin typeface="Arial"/>
              <a:cs typeface="Arial"/>
            </a:endParaRPr>
          </a:p>
        </p:txBody>
      </p:sp>
      <p:sp>
        <p:nvSpPr>
          <p:cNvPr id="5" name="Text Box 4"/>
          <p:cNvSpPr txBox="true"/>
          <p:nvPr/>
        </p:nvSpPr>
        <p:spPr>
          <a:xfrm>
            <a:off x="527685" y="958215"/>
            <a:ext cx="9366885" cy="1198880"/>
          </a:xfrm>
          <a:prstGeom prst="rect">
            <a:avLst/>
          </a:prstGeom>
          <a:noFill/>
        </p:spPr>
        <p:txBody>
          <a:bodyPr wrap="square" rtlCol="0">
            <a:spAutoFit/>
          </a:bodyPr>
          <a:p>
            <a:r>
              <a:rPr b="1" spc="5" dirty="0">
                <a:solidFill>
                  <a:srgbClr val="333333"/>
                </a:solidFill>
                <a:latin typeface="Arial"/>
                <a:cs typeface="Arial"/>
                <a:sym typeface="+mn-ea"/>
              </a:rPr>
              <a:t>This </a:t>
            </a:r>
            <a:r>
              <a:rPr b="1" spc="10" dirty="0">
                <a:solidFill>
                  <a:srgbClr val="333333"/>
                </a:solidFill>
                <a:latin typeface="Arial"/>
                <a:cs typeface="Arial"/>
                <a:sym typeface="+mn-ea"/>
              </a:rPr>
              <a:t>happens when </a:t>
            </a:r>
            <a:r>
              <a:rPr b="1" spc="5" dirty="0">
                <a:solidFill>
                  <a:srgbClr val="333333"/>
                </a:solidFill>
                <a:latin typeface="Arial"/>
                <a:cs typeface="Arial"/>
                <a:sym typeface="+mn-ea"/>
              </a:rPr>
              <a:t>applications </a:t>
            </a:r>
            <a:r>
              <a:rPr b="1" spc="10" dirty="0">
                <a:solidFill>
                  <a:srgbClr val="333333"/>
                </a:solidFill>
                <a:latin typeface="Arial"/>
                <a:cs typeface="Arial"/>
                <a:sym typeface="+mn-ea"/>
              </a:rPr>
              <a:t>do not implement proper </a:t>
            </a:r>
            <a:r>
              <a:rPr b="1" spc="5" dirty="0">
                <a:solidFill>
                  <a:srgbClr val="333333"/>
                </a:solidFill>
                <a:latin typeface="Arial"/>
                <a:cs typeface="Arial"/>
                <a:sym typeface="+mn-ea"/>
              </a:rPr>
              <a:t>file type </a:t>
            </a:r>
            <a:r>
              <a:rPr b="1" spc="10" dirty="0">
                <a:solidFill>
                  <a:srgbClr val="333333"/>
                </a:solidFill>
                <a:latin typeface="Arial"/>
                <a:cs typeface="Arial"/>
                <a:sym typeface="+mn-ea"/>
              </a:rPr>
              <a:t>checking and allow uploading </a:t>
            </a:r>
            <a:r>
              <a:rPr b="1" spc="5" dirty="0">
                <a:solidFill>
                  <a:srgbClr val="333333"/>
                </a:solidFill>
                <a:latin typeface="Arial"/>
                <a:cs typeface="Arial"/>
                <a:sym typeface="+mn-ea"/>
              </a:rPr>
              <a:t>of files of </a:t>
            </a:r>
            <a:r>
              <a:rPr b="1" dirty="0">
                <a:solidFill>
                  <a:srgbClr val="333333"/>
                </a:solidFill>
                <a:latin typeface="Arial"/>
                <a:cs typeface="Arial"/>
                <a:sym typeface="+mn-ea"/>
              </a:rPr>
              <a:t>different  </a:t>
            </a:r>
            <a:r>
              <a:rPr b="1" spc="5" dirty="0">
                <a:solidFill>
                  <a:srgbClr val="333333"/>
                </a:solidFill>
                <a:latin typeface="Arial"/>
                <a:cs typeface="Arial"/>
                <a:sym typeface="+mn-ea"/>
              </a:rPr>
              <a:t>file formats. </a:t>
            </a:r>
            <a:r>
              <a:rPr b="1" spc="10" dirty="0">
                <a:solidFill>
                  <a:srgbClr val="333333"/>
                </a:solidFill>
                <a:latin typeface="Arial"/>
                <a:cs typeface="Arial"/>
                <a:sym typeface="+mn-ea"/>
              </a:rPr>
              <a:t>For example, a </a:t>
            </a:r>
            <a:r>
              <a:rPr b="1" spc="15" dirty="0">
                <a:solidFill>
                  <a:srgbClr val="333333"/>
                </a:solidFill>
                <a:latin typeface="Arial"/>
                <a:cs typeface="Arial"/>
                <a:sym typeface="+mn-ea"/>
              </a:rPr>
              <a:t>PHP </a:t>
            </a:r>
            <a:r>
              <a:rPr b="1" spc="5" dirty="0">
                <a:solidFill>
                  <a:srgbClr val="333333"/>
                </a:solidFill>
                <a:latin typeface="Arial"/>
                <a:cs typeface="Arial"/>
                <a:sym typeface="+mn-ea"/>
              </a:rPr>
              <a:t>file </a:t>
            </a:r>
            <a:r>
              <a:rPr b="1" spc="10" dirty="0">
                <a:solidFill>
                  <a:srgbClr val="333333"/>
                </a:solidFill>
                <a:latin typeface="Arial"/>
                <a:cs typeface="Arial"/>
                <a:sym typeface="+mn-ea"/>
              </a:rPr>
              <a:t>instead </a:t>
            </a:r>
            <a:r>
              <a:rPr b="1" spc="5" dirty="0">
                <a:solidFill>
                  <a:srgbClr val="333333"/>
                </a:solidFill>
                <a:latin typeface="Arial"/>
                <a:cs typeface="Arial"/>
                <a:sym typeface="+mn-ea"/>
              </a:rPr>
              <a:t>of </a:t>
            </a:r>
            <a:r>
              <a:rPr b="1" spc="10" dirty="0">
                <a:solidFill>
                  <a:srgbClr val="333333"/>
                </a:solidFill>
                <a:latin typeface="Arial"/>
                <a:cs typeface="Arial"/>
                <a:sym typeface="+mn-ea"/>
              </a:rPr>
              <a:t>a jpeg </a:t>
            </a:r>
            <a:r>
              <a:rPr b="1" spc="5" dirty="0">
                <a:solidFill>
                  <a:srgbClr val="333333"/>
                </a:solidFill>
                <a:latin typeface="Arial"/>
                <a:cs typeface="Arial"/>
                <a:sym typeface="+mn-ea"/>
              </a:rPr>
              <a:t>profile</a:t>
            </a:r>
            <a:r>
              <a:rPr b="1" spc="-75" dirty="0">
                <a:solidFill>
                  <a:srgbClr val="333333"/>
                </a:solidFill>
                <a:latin typeface="Arial"/>
                <a:cs typeface="Arial"/>
                <a:sym typeface="+mn-ea"/>
              </a:rPr>
              <a:t> </a:t>
            </a:r>
            <a:r>
              <a:rPr b="1" spc="5" dirty="0">
                <a:solidFill>
                  <a:srgbClr val="333333"/>
                </a:solidFill>
                <a:latin typeface="Arial"/>
                <a:cs typeface="Arial"/>
                <a:sym typeface="+mn-ea"/>
              </a:rPr>
              <a:t>picture.</a:t>
            </a:r>
            <a:endParaRPr>
              <a:latin typeface="Arial"/>
              <a:cs typeface="Arial"/>
            </a:endParaRPr>
          </a:p>
          <a:p>
            <a:endParaRPr lang="en-US"/>
          </a:p>
        </p:txBody>
      </p:sp>
      <p:graphicFrame>
        <p:nvGraphicFramePr>
          <p:cNvPr id="13" name="Table 12"/>
          <p:cNvGraphicFramePr>
            <a:graphicFrameLocks noGrp="true"/>
          </p:cNvGraphicFramePr>
          <p:nvPr/>
        </p:nvGraphicFramePr>
        <p:xfrm>
          <a:off x="2530475" y="1847850"/>
          <a:ext cx="5361940" cy="1009015"/>
        </p:xfrm>
        <a:graphic>
          <a:graphicData uri="http://schemas.openxmlformats.org/drawingml/2006/table">
            <a:tbl>
              <a:tblPr/>
              <a:tblGrid>
                <a:gridCol w="5361940"/>
              </a:tblGrid>
              <a:tr h="1009015">
                <a:tc>
                  <a:txBody>
                    <a:bodyPr/>
                    <a:p>
                      <a:pPr lvl="0" algn="ctr"/>
                      <a:endParaRPr lang="en-IN"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graphicFrame>
        <p:nvGraphicFramePr>
          <p:cNvPr id="14" name="Table 13"/>
          <p:cNvGraphicFramePr>
            <a:graphicFrameLocks noGrp="true"/>
          </p:cNvGraphicFramePr>
          <p:nvPr/>
        </p:nvGraphicFramePr>
        <p:xfrm>
          <a:off x="2529840" y="2856865"/>
          <a:ext cx="5361940" cy="4071620"/>
        </p:xfrm>
        <a:graphic>
          <a:graphicData uri="http://schemas.openxmlformats.org/drawingml/2006/table">
            <a:tbl>
              <a:tblPr/>
              <a:tblGrid>
                <a:gridCol w="5361940"/>
              </a:tblGrid>
              <a:tr h="4071620">
                <a:tc>
                  <a:txBody>
                    <a:bodyPr/>
                    <a:p>
                      <a:r>
                        <a:rPr lang="en-US" sz="1200" b="1" dirty="0"/>
                        <a:t>Below mention URL is vulnerable to </a:t>
                      </a:r>
                      <a:r>
                        <a:rPr lang="en-US" sz="1200" b="1" dirty="0" err="1"/>
                        <a:t>Arbitary</a:t>
                      </a:r>
                      <a:r>
                        <a:rPr lang="en-US" sz="1200" b="1" dirty="0"/>
                        <a:t> File Upload.</a:t>
                      </a:r>
                      <a:endParaRPr lang="en-US" sz="1200" b="1" dirty="0"/>
                    </a:p>
                    <a:p>
                      <a:endParaRPr lang="en-US" sz="1200" b="1" dirty="0"/>
                    </a:p>
                    <a:p>
                      <a:r>
                        <a:rPr lang="en-US" sz="1200" b="1" dirty="0"/>
                        <a:t>Affected URL :</a:t>
                      </a:r>
                      <a:endParaRPr lang="en-US" sz="1200" b="1" dirty="0"/>
                    </a:p>
                    <a:p>
                      <a:pPr marL="285750" indent="-285750">
                        <a:buFont typeface="Arial" panose="02080604020202020204" pitchFamily="34" charset="0"/>
                        <a:buChar char="•"/>
                      </a:pPr>
                      <a:r>
                        <a:rPr lang="en-US" altLang="en-US" sz="1200" b="1" dirty="0"/>
                        <a:t>http:</a:t>
                      </a:r>
                      <a:r>
                        <a:rPr lang="en-US" sz="1200" b="1" dirty="0"/>
                        <a:t>//</a:t>
                      </a:r>
                      <a:r>
                        <a:rPr lang="en-US" sz="1200" b="1" u="heavy" spc="-10" dirty="0">
                          <a:solidFill>
                            <a:srgbClr val="004D7F"/>
                          </a:solidFill>
                          <a:uFill>
                            <a:solidFill>
                              <a:srgbClr val="004D7F"/>
                            </a:solidFill>
                          </a:uFill>
                          <a:latin typeface="Carlito"/>
                          <a:cs typeface="Carlito"/>
                          <a:sym typeface="+mn-ea"/>
                          <a:hlinkClick r:id="rId1"/>
                        </a:rPr>
                        <a:t>3.193.108.22</a:t>
                      </a:r>
                      <a:r>
                        <a:rPr lang="en-US" sz="1200" b="1" dirty="0"/>
                        <a:t>/wondercms</a:t>
                      </a:r>
                      <a:endParaRPr lang="en-US" sz="1200" b="1" dirty="0"/>
                    </a:p>
                    <a:p>
                      <a:pPr marL="0" indent="0">
                        <a:buFont typeface="Arial" panose="02080604020202020204" pitchFamily="34" charset="0"/>
                        <a:buNone/>
                      </a:pPr>
                      <a:endParaRPr lang="en-US" sz="1200" b="1" dirty="0"/>
                    </a:p>
                    <a:p>
                      <a:pPr marL="0" indent="0">
                        <a:buFont typeface="Arial" panose="02080604020202020204" pitchFamily="34" charset="0"/>
                        <a:buNone/>
                      </a:pPr>
                      <a:r>
                        <a:rPr lang="en-US" sz="1200" b="1" dirty="0"/>
                        <a:t>Affected Parameters :</a:t>
                      </a:r>
                      <a:endParaRPr lang="en-US" sz="1200" b="1" dirty="0"/>
                    </a:p>
                    <a:p>
                      <a:pPr marL="285750" indent="-285750">
                        <a:buFont typeface="Arial" panose="02080604020202020204" pitchFamily="34" charset="0"/>
                        <a:buChar char="•"/>
                      </a:pPr>
                      <a:r>
                        <a:rPr lang="en-US" sz="1200" b="1" dirty="0"/>
                        <a:t>Files(POST </a:t>
                      </a:r>
                      <a:r>
                        <a:rPr lang="en-US" sz="1200" b="1" dirty="0" err="1"/>
                        <a:t>perameter</a:t>
                      </a:r>
                      <a:r>
                        <a:rPr lang="en-US" sz="1200" b="1" dirty="0"/>
                        <a:t>)</a:t>
                      </a:r>
                      <a:endParaRPr lang="en-US" sz="1200" b="1" dirty="0"/>
                    </a:p>
                    <a:p>
                      <a:pPr marL="0" indent="0">
                        <a:buFont typeface="Arial" panose="02080604020202020204" pitchFamily="34" charset="0"/>
                        <a:buNone/>
                      </a:pPr>
                      <a:endParaRPr lang="en-US" sz="1200" b="1" dirty="0"/>
                    </a:p>
                    <a:p>
                      <a:pPr marL="39370">
                        <a:lnSpc>
                          <a:spcPct val="100000"/>
                        </a:lnSpc>
                      </a:pPr>
                      <a:r>
                        <a:rPr sz="1200" b="1" spc="10" dirty="0">
                          <a:latin typeface="Arial"/>
                          <a:cs typeface="Arial"/>
                          <a:sym typeface="+mn-ea"/>
                        </a:rPr>
                        <a:t>The </a:t>
                      </a:r>
                      <a:r>
                        <a:rPr sz="1200" b="1" spc="5" dirty="0">
                          <a:latin typeface="Arial"/>
                          <a:cs typeface="Arial"/>
                          <a:sym typeface="+mn-ea"/>
                        </a:rPr>
                        <a:t>attacker </a:t>
                      </a:r>
                      <a:r>
                        <a:rPr sz="1200" b="1" spc="10" dirty="0">
                          <a:latin typeface="Arial"/>
                          <a:cs typeface="Arial"/>
                          <a:sym typeface="+mn-ea"/>
                        </a:rPr>
                        <a:t>can upload </a:t>
                      </a:r>
                      <a:r>
                        <a:rPr sz="1200" b="1" spc="5" dirty="0">
                          <a:latin typeface="Arial"/>
                          <a:cs typeface="Arial"/>
                          <a:sym typeface="+mn-ea"/>
                        </a:rPr>
                        <a:t>files with </a:t>
                      </a:r>
                      <a:r>
                        <a:rPr sz="1200" b="1" spc="10" dirty="0">
                          <a:latin typeface="Arial"/>
                          <a:cs typeface="Arial"/>
                          <a:sym typeface="+mn-ea"/>
                        </a:rPr>
                        <a:t>extension </a:t>
                      </a:r>
                      <a:r>
                        <a:rPr sz="1200" b="1" spc="5" dirty="0">
                          <a:latin typeface="Arial"/>
                          <a:cs typeface="Arial"/>
                          <a:sym typeface="+mn-ea"/>
                        </a:rPr>
                        <a:t>other </a:t>
                      </a:r>
                      <a:r>
                        <a:rPr sz="1200" b="1" spc="10" dirty="0">
                          <a:latin typeface="Arial"/>
                          <a:cs typeface="Arial"/>
                          <a:sym typeface="+mn-ea"/>
                        </a:rPr>
                        <a:t>than </a:t>
                      </a:r>
                      <a:r>
                        <a:rPr sz="1200" b="1" spc="5" dirty="0">
                          <a:latin typeface="Arial"/>
                          <a:cs typeface="Arial"/>
                          <a:sym typeface="+mn-ea"/>
                        </a:rPr>
                        <a:t>.jpeg</a:t>
                      </a:r>
                      <a:r>
                        <a:rPr sz="1200" b="1" spc="-10" dirty="0">
                          <a:latin typeface="Arial"/>
                          <a:cs typeface="Arial"/>
                          <a:sym typeface="+mn-ea"/>
                        </a:rPr>
                        <a:t> </a:t>
                      </a:r>
                      <a:r>
                        <a:rPr sz="1200" b="1" spc="5" dirty="0">
                          <a:latin typeface="Arial"/>
                          <a:cs typeface="Arial"/>
                          <a:sym typeface="+mn-ea"/>
                        </a:rPr>
                        <a:t>.</a:t>
                      </a:r>
                      <a:endParaRPr sz="1200" b="1">
                        <a:latin typeface="Arial"/>
                        <a:cs typeface="Arial"/>
                        <a:sym typeface="+mn-ea"/>
                      </a:endParaRPr>
                    </a:p>
                    <a:p>
                      <a:pPr>
                        <a:lnSpc>
                          <a:spcPct val="100000"/>
                        </a:lnSpc>
                        <a:spcBef>
                          <a:spcPts val="20"/>
                        </a:spcBef>
                      </a:pPr>
                      <a:endParaRPr sz="1200" b="1">
                        <a:latin typeface="Times New Roman"/>
                        <a:cs typeface="Times New Roman"/>
                        <a:sym typeface="+mn-ea"/>
                      </a:endParaRPr>
                    </a:p>
                    <a:p>
                      <a:pPr marL="39370">
                        <a:lnSpc>
                          <a:spcPct val="100000"/>
                        </a:lnSpc>
                      </a:pPr>
                      <a:r>
                        <a:rPr sz="1800" b="1" dirty="0">
                          <a:solidFill>
                            <a:srgbClr val="FF0000"/>
                          </a:solidFill>
                          <a:latin typeface="Carlito"/>
                          <a:cs typeface="Carlito"/>
                          <a:sym typeface="+mn-ea"/>
                        </a:rPr>
                        <a:t>Affected </a:t>
                      </a:r>
                      <a:r>
                        <a:rPr sz="1800" b="1" spc="10" dirty="0">
                          <a:solidFill>
                            <a:srgbClr val="FF0000"/>
                          </a:solidFill>
                          <a:latin typeface="Carlito"/>
                          <a:cs typeface="Carlito"/>
                          <a:sym typeface="+mn-ea"/>
                        </a:rPr>
                        <a:t>URL</a:t>
                      </a:r>
                      <a:r>
                        <a:rPr sz="1800" b="1" spc="5" dirty="0">
                          <a:latin typeface="Carlito"/>
                          <a:cs typeface="Carlito"/>
                          <a:sym typeface="+mn-ea"/>
                        </a:rPr>
                        <a:t> </a:t>
                      </a:r>
                      <a:r>
                        <a:rPr sz="1200" b="1" spc="5" dirty="0">
                          <a:latin typeface="Carlito"/>
                          <a:cs typeface="Carlito"/>
                          <a:sym typeface="+mn-ea"/>
                        </a:rPr>
                        <a:t>:</a:t>
                      </a:r>
                      <a:endParaRPr sz="1200" b="1">
                        <a:latin typeface="Carlito"/>
                        <a:cs typeface="Carlito"/>
                        <a:sym typeface="+mn-ea"/>
                      </a:endParaRPr>
                    </a:p>
                    <a:p>
                      <a:pPr marL="274955" indent="-236220">
                        <a:lnSpc>
                          <a:spcPct val="100000"/>
                        </a:lnSpc>
                        <a:spcBef>
                          <a:spcPts val="195"/>
                        </a:spcBef>
                        <a:buClr>
                          <a:srgbClr val="000000"/>
                        </a:buClr>
                        <a:buFont typeface="Arial"/>
                        <a:buChar char="•"/>
                        <a:tabLst>
                          <a:tab pos="275590" algn="l"/>
                        </a:tabLst>
                      </a:pPr>
                      <a:r>
                        <a:rPr sz="1400" b="1" u="heavy" dirty="0">
                          <a:solidFill>
                            <a:srgbClr val="004D7F"/>
                          </a:solidFill>
                          <a:uFill>
                            <a:solidFill>
                              <a:srgbClr val="004D7F"/>
                            </a:solidFill>
                          </a:uFill>
                          <a:latin typeface="Carlito"/>
                          <a:cs typeface="Carlito"/>
                          <a:sym typeface="+mn-ea"/>
                          <a:hlinkClick r:id="rId2"/>
                        </a:rPr>
                        <a:t>http://1</a:t>
                      </a:r>
                      <a:r>
                        <a:rPr lang="en-US" sz="1400" b="1" u="heavy" spc="-10" dirty="0">
                          <a:solidFill>
                            <a:srgbClr val="004D7F"/>
                          </a:solidFill>
                          <a:uFill>
                            <a:solidFill>
                              <a:srgbClr val="004D7F"/>
                            </a:solidFill>
                          </a:uFill>
                          <a:latin typeface="Carlito"/>
                          <a:cs typeface="Carlito"/>
                          <a:sym typeface="+mn-ea"/>
                          <a:hlinkClick r:id="rId1"/>
                        </a:rPr>
                        <a:t>3.193.108.22</a:t>
                      </a:r>
                      <a:r>
                        <a:rPr sz="1400" b="1" u="heavy" dirty="0">
                          <a:solidFill>
                            <a:srgbClr val="004D7F"/>
                          </a:solidFill>
                          <a:uFill>
                            <a:solidFill>
                              <a:srgbClr val="004D7F"/>
                            </a:solidFill>
                          </a:uFill>
                          <a:latin typeface="Carlito"/>
                          <a:cs typeface="Carlito"/>
                          <a:sym typeface="+mn-ea"/>
                          <a:hlinkClick r:id="rId2"/>
                        </a:rPr>
                        <a:t>/profile/2/edit/</a:t>
                      </a:r>
                      <a:r>
                        <a:rPr lang="en-US" sz="1200" b="1" dirty="0"/>
                        <a:t> </a:t>
                      </a:r>
                      <a:endParaRPr lang="en-US" sz="1200" b="1" dirty="0"/>
                    </a:p>
                    <a:p>
                      <a:pPr marL="38735" indent="0">
                        <a:lnSpc>
                          <a:spcPct val="100000"/>
                        </a:lnSpc>
                        <a:spcBef>
                          <a:spcPts val="195"/>
                        </a:spcBef>
                        <a:buClr>
                          <a:srgbClr val="000000"/>
                        </a:buClr>
                        <a:buFont typeface="Arial"/>
                        <a:buNone/>
                        <a:tabLst>
                          <a:tab pos="275590" algn="l"/>
                        </a:tabLst>
                      </a:pPr>
                      <a:r>
                        <a:rPr lang="en-US" altLang="en-US" sz="1200" b="1" dirty="0"/>
                        <a:t>Affected parameters :</a:t>
                      </a:r>
                      <a:endParaRPr lang="en-US" altLang="en-US" sz="1200" b="1" dirty="0"/>
                    </a:p>
                    <a:p>
                      <a:pPr marL="38735" indent="0">
                        <a:lnSpc>
                          <a:spcPct val="100000"/>
                        </a:lnSpc>
                        <a:spcBef>
                          <a:spcPts val="195"/>
                        </a:spcBef>
                        <a:buClr>
                          <a:srgbClr val="000000"/>
                        </a:buClr>
                        <a:buFont typeface="Arial"/>
                        <a:buNone/>
                        <a:tabLst>
                          <a:tab pos="275590" algn="l"/>
                        </a:tabLst>
                      </a:pPr>
                      <a:r>
                        <a:rPr lang="en-US" altLang="en-US" sz="1200" b="1" dirty="0"/>
                        <a:t>Upload a profile(POST parameters)</a:t>
                      </a:r>
                      <a:endParaRPr lang="en-US" sz="1200" b="1" dirty="0"/>
                    </a:p>
                    <a:p>
                      <a:pPr marL="274955" indent="-236220">
                        <a:lnSpc>
                          <a:spcPct val="100000"/>
                        </a:lnSpc>
                        <a:spcBef>
                          <a:spcPts val="195"/>
                        </a:spcBef>
                        <a:buClr>
                          <a:srgbClr val="000000"/>
                        </a:buClr>
                        <a:buFont typeface="Arial"/>
                        <a:buChar char="•"/>
                        <a:tabLst>
                          <a:tab pos="275590" algn="l"/>
                        </a:tabLst>
                      </a:pPr>
                      <a:r>
                        <a:rPr lang="" altLang="en-US" sz="1200" b="1" dirty="0"/>
                        <a:t>Affected URL:</a:t>
                      </a:r>
                      <a:endParaRPr lang="" altLang="en-US" sz="1200" b="1" dirty="0"/>
                    </a:p>
                    <a:p>
                      <a:pPr marL="274955" indent="-236220">
                        <a:lnSpc>
                          <a:spcPct val="100000"/>
                        </a:lnSpc>
                        <a:spcBef>
                          <a:spcPts val="195"/>
                        </a:spcBef>
                        <a:buClr>
                          <a:srgbClr val="000000"/>
                        </a:buClr>
                        <a:buFont typeface="Arial"/>
                        <a:buChar char="•"/>
                        <a:tabLst>
                          <a:tab pos="275590" algn="l"/>
                        </a:tabLst>
                      </a:pPr>
                      <a:r>
                        <a:rPr lang="" altLang="en-US" sz="1200" b="1" dirty="0">
                          <a:solidFill>
                            <a:schemeClr val="accent1">
                              <a:lumMod val="75000"/>
                            </a:schemeClr>
                          </a:solidFill>
                        </a:rPr>
                        <a:t>http://13.233.124.212/?includelang=(payload)</a:t>
                      </a:r>
                      <a:endParaRPr lang="" altLang="en-US" sz="1200" b="1" dirty="0"/>
                    </a:p>
                    <a:p>
                      <a:pPr marL="274955" indent="-236220">
                        <a:lnSpc>
                          <a:spcPct val="100000"/>
                        </a:lnSpc>
                        <a:spcBef>
                          <a:spcPts val="195"/>
                        </a:spcBef>
                        <a:buClr>
                          <a:srgbClr val="000000"/>
                        </a:buClr>
                        <a:buFont typeface="Arial"/>
                        <a:buChar char="•"/>
                        <a:tabLst>
                          <a:tab pos="275590" algn="l"/>
                        </a:tabLst>
                      </a:pPr>
                      <a:r>
                        <a:rPr lang="" altLang="en-US" sz="1200" b="1" dirty="0"/>
                        <a:t>Payload used (../../../../../../../etc/passwd</a:t>
                      </a:r>
                      <a:endParaRPr lang="en-US" sz="1200" b="1" dirty="0"/>
                    </a:p>
                    <a:p>
                      <a:pPr marL="274955" indent="-236220">
                        <a:lnSpc>
                          <a:spcPct val="100000"/>
                        </a:lnSpc>
                        <a:spcBef>
                          <a:spcPts val="195"/>
                        </a:spcBef>
                        <a:buClr>
                          <a:srgbClr val="000000"/>
                        </a:buClr>
                        <a:buFont typeface="Arial"/>
                        <a:buChar char="•"/>
                        <a:tabLst>
                          <a:tab pos="275590" algn="l"/>
                        </a:tabLst>
                      </a:pPr>
                      <a:endParaRPr lang="en-US" sz="1200" dirty="0"/>
                    </a:p>
                    <a:p>
                      <a:pPr marL="274955" indent="-236220">
                        <a:lnSpc>
                          <a:spcPct val="100000"/>
                        </a:lnSpc>
                        <a:spcBef>
                          <a:spcPts val="195"/>
                        </a:spcBef>
                        <a:buClr>
                          <a:srgbClr val="000000"/>
                        </a:buClr>
                        <a:buFont typeface="Arial"/>
                        <a:buChar char="•"/>
                        <a:tabLst>
                          <a:tab pos="275590" algn="l"/>
                        </a:tabLst>
                      </a:pPr>
                      <a:endParaRPr lang="en-US" sz="1200"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tr>
            </a:tbl>
          </a:graphicData>
        </a:graphic>
      </p:graphicFrame>
      <p:sp>
        <p:nvSpPr>
          <p:cNvPr id="15" name="Rectangle 14"/>
          <p:cNvSpPr/>
          <p:nvPr/>
        </p:nvSpPr>
        <p:spPr>
          <a:xfrm>
            <a:off x="2529840" y="1847850"/>
            <a:ext cx="5361940" cy="1009015"/>
          </a:xfrm>
          <a:prstGeom prst="rect">
            <a:avLst/>
          </a:prstGeom>
          <a:solidFill>
            <a:srgbClr val="CC33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dirty="0">
                <a:latin typeface="+mj-lt"/>
              </a:rPr>
              <a:t>2. </a:t>
            </a:r>
            <a:r>
              <a:rPr lang="en-US" dirty="0" err="1">
                <a:latin typeface="+mj-lt"/>
              </a:rPr>
              <a:t>Arbitary</a:t>
            </a:r>
            <a:r>
              <a:rPr lang="en-US" dirty="0">
                <a:latin typeface="+mj-lt"/>
              </a:rPr>
              <a:t> File Upload(</a:t>
            </a:r>
            <a:r>
              <a:rPr lang="en-US" sz="1400" dirty="0">
                <a:latin typeface="+mj-lt"/>
              </a:rPr>
              <a:t>Critical</a:t>
            </a:r>
            <a:r>
              <a:rPr lang="en-US" dirty="0">
                <a:latin typeface="+mj-lt"/>
              </a:rPr>
              <a:t>)</a:t>
            </a:r>
            <a:endParaRPr lang="en-IN" dirty="0">
              <a:latin typeface="+mj-l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true"/>
          <p:nvPr/>
        </p:nvSpPr>
        <p:spPr>
          <a:xfrm>
            <a:off x="362585" y="132080"/>
            <a:ext cx="5452110" cy="460375"/>
          </a:xfrm>
          <a:prstGeom prst="rect">
            <a:avLst/>
          </a:prstGeom>
          <a:noFill/>
        </p:spPr>
        <p:txBody>
          <a:bodyPr wrap="square" rtlCol="0">
            <a:spAutoFit/>
          </a:bodyPr>
          <a:p>
            <a:r>
              <a:rPr lang="en-US" altLang="en-US" sz="2400" b="1"/>
              <a:t>Observation</a:t>
            </a:r>
            <a:endParaRPr lang="en-US" altLang="en-US" sz="2400" b="1"/>
          </a:p>
        </p:txBody>
      </p:sp>
      <p:sp>
        <p:nvSpPr>
          <p:cNvPr id="8" name="Text Box 7"/>
          <p:cNvSpPr txBox="true"/>
          <p:nvPr/>
        </p:nvSpPr>
        <p:spPr>
          <a:xfrm>
            <a:off x="362585" y="592455"/>
            <a:ext cx="11729720" cy="1600835"/>
          </a:xfrm>
          <a:prstGeom prst="rect">
            <a:avLst/>
          </a:prstGeom>
          <a:noFill/>
        </p:spPr>
        <p:txBody>
          <a:bodyPr wrap="square" rtlCol="0">
            <a:spAutoFit/>
          </a:bodyPr>
          <a:p>
            <a:pPr marL="494030" marR="5080" indent="-481965">
              <a:lnSpc>
                <a:spcPts val="2980"/>
              </a:lnSpc>
              <a:spcBef>
                <a:spcPts val="435"/>
              </a:spcBef>
              <a:buSzPct val="124000"/>
              <a:buChar char="•"/>
              <a:tabLst>
                <a:tab pos="494030" algn="l"/>
                <a:tab pos="494665" algn="l"/>
              </a:tabLst>
            </a:pPr>
            <a:r>
              <a:rPr sz="1600" spc="25" dirty="0">
                <a:latin typeface="Arial"/>
                <a:cs typeface="Arial"/>
                <a:sym typeface="+mn-ea"/>
              </a:rPr>
              <a:t>Login </a:t>
            </a:r>
            <a:r>
              <a:rPr sz="1600" spc="15" dirty="0">
                <a:latin typeface="Arial"/>
                <a:cs typeface="Arial"/>
                <a:sym typeface="+mn-ea"/>
              </a:rPr>
              <a:t>using </a:t>
            </a:r>
            <a:r>
              <a:rPr sz="1600" spc="-10" dirty="0">
                <a:latin typeface="Arial"/>
                <a:cs typeface="Arial"/>
                <a:sym typeface="+mn-ea"/>
              </a:rPr>
              <a:t>any </a:t>
            </a:r>
            <a:r>
              <a:rPr sz="1600" spc="55" dirty="0">
                <a:latin typeface="Arial"/>
                <a:cs typeface="Arial"/>
                <a:sym typeface="+mn-ea"/>
              </a:rPr>
              <a:t>of </a:t>
            </a:r>
            <a:r>
              <a:rPr sz="1600" spc="25" dirty="0">
                <a:latin typeface="Arial"/>
                <a:cs typeface="Arial"/>
                <a:sym typeface="+mn-ea"/>
              </a:rPr>
              <a:t>the </a:t>
            </a:r>
            <a:r>
              <a:rPr sz="1600" spc="-10" dirty="0">
                <a:latin typeface="Arial"/>
                <a:cs typeface="Arial"/>
                <a:sym typeface="+mn-ea"/>
              </a:rPr>
              <a:t>user’s </a:t>
            </a:r>
            <a:r>
              <a:rPr sz="1600" spc="20" dirty="0">
                <a:latin typeface="Arial"/>
                <a:cs typeface="Arial"/>
                <a:sym typeface="+mn-ea"/>
              </a:rPr>
              <a:t>details </a:t>
            </a:r>
            <a:r>
              <a:rPr sz="1600" spc="35" dirty="0">
                <a:latin typeface="Arial"/>
                <a:cs typeface="Arial"/>
                <a:sym typeface="+mn-ea"/>
              </a:rPr>
              <a:t>on </a:t>
            </a:r>
            <a:r>
              <a:rPr sz="1600" spc="25" dirty="0">
                <a:latin typeface="Arial"/>
                <a:cs typeface="Arial"/>
                <a:sym typeface="+mn-ea"/>
              </a:rPr>
              <a:t>the </a:t>
            </a:r>
            <a:r>
              <a:rPr sz="1600" b="1" spc="-10" dirty="0">
                <a:latin typeface="Arial"/>
                <a:cs typeface="Arial"/>
                <a:sym typeface="+mn-ea"/>
              </a:rPr>
              <a:t>Lifestyle </a:t>
            </a:r>
            <a:r>
              <a:rPr sz="1600" b="1" spc="5" dirty="0">
                <a:latin typeface="Arial"/>
                <a:cs typeface="Arial"/>
                <a:sym typeface="+mn-ea"/>
              </a:rPr>
              <a:t>store </a:t>
            </a:r>
            <a:r>
              <a:rPr sz="1600" spc="25" dirty="0">
                <a:latin typeface="Arial"/>
                <a:cs typeface="Arial"/>
                <a:sym typeface="+mn-ea"/>
              </a:rPr>
              <a:t>and </a:t>
            </a:r>
            <a:r>
              <a:rPr sz="1600" spc="5" dirty="0">
                <a:latin typeface="Arial"/>
                <a:cs typeface="Arial"/>
                <a:sym typeface="+mn-ea"/>
              </a:rPr>
              <a:t>navigate </a:t>
            </a:r>
            <a:r>
              <a:rPr sz="1600" spc="80" dirty="0">
                <a:latin typeface="Arial"/>
                <a:cs typeface="Arial"/>
                <a:sym typeface="+mn-ea"/>
              </a:rPr>
              <a:t>to </a:t>
            </a:r>
            <a:r>
              <a:rPr sz="1600" b="1" spc="-15" dirty="0">
                <a:latin typeface="Arial"/>
                <a:cs typeface="Arial"/>
                <a:sym typeface="+mn-ea"/>
              </a:rPr>
              <a:t>Blog </a:t>
            </a:r>
            <a:r>
              <a:rPr sz="1600" spc="55" dirty="0">
                <a:latin typeface="Arial"/>
                <a:cs typeface="Arial"/>
                <a:sym typeface="+mn-ea"/>
              </a:rPr>
              <a:t>tab </a:t>
            </a:r>
            <a:r>
              <a:rPr sz="1600" spc="5" dirty="0">
                <a:latin typeface="Arial"/>
                <a:cs typeface="Arial"/>
                <a:sym typeface="+mn-ea"/>
              </a:rPr>
              <a:t>. </a:t>
            </a:r>
            <a:r>
              <a:rPr sz="1600" spc="60" dirty="0">
                <a:latin typeface="Arial"/>
                <a:cs typeface="Arial"/>
                <a:sym typeface="+mn-ea"/>
              </a:rPr>
              <a:t>Now </a:t>
            </a:r>
            <a:r>
              <a:rPr sz="1600" spc="55" dirty="0">
                <a:latin typeface="Arial"/>
                <a:cs typeface="Arial"/>
                <a:sym typeface="+mn-ea"/>
              </a:rPr>
              <a:t>click </a:t>
            </a:r>
            <a:r>
              <a:rPr sz="1600" spc="35" dirty="0">
                <a:latin typeface="Arial"/>
                <a:cs typeface="Arial"/>
                <a:sym typeface="+mn-ea"/>
              </a:rPr>
              <a:t>on </a:t>
            </a:r>
            <a:r>
              <a:rPr sz="1600" b="1" spc="-20" dirty="0">
                <a:latin typeface="Arial"/>
                <a:cs typeface="Arial"/>
                <a:sym typeface="+mn-ea"/>
              </a:rPr>
              <a:t>Login</a:t>
            </a:r>
            <a:r>
              <a:rPr sz="1600" b="1" spc="-245" dirty="0">
                <a:latin typeface="Arial"/>
                <a:cs typeface="Arial"/>
                <a:sym typeface="+mn-ea"/>
              </a:rPr>
              <a:t> </a:t>
            </a:r>
            <a:r>
              <a:rPr sz="1600" spc="25" dirty="0">
                <a:latin typeface="Arial"/>
                <a:cs typeface="Arial"/>
                <a:sym typeface="+mn-ea"/>
              </a:rPr>
              <a:t>and  </a:t>
            </a:r>
            <a:r>
              <a:rPr sz="1600" spc="75" dirty="0">
                <a:latin typeface="Arial"/>
                <a:cs typeface="Arial"/>
                <a:sym typeface="+mn-ea"/>
              </a:rPr>
              <a:t>put </a:t>
            </a:r>
            <a:r>
              <a:rPr sz="1600" spc="25" dirty="0">
                <a:latin typeface="Arial"/>
                <a:cs typeface="Arial"/>
                <a:sym typeface="+mn-ea"/>
              </a:rPr>
              <a:t>the </a:t>
            </a:r>
            <a:r>
              <a:rPr sz="1600" spc="40" dirty="0">
                <a:latin typeface="Arial"/>
                <a:cs typeface="Arial"/>
                <a:sym typeface="+mn-ea"/>
              </a:rPr>
              <a:t>password </a:t>
            </a:r>
            <a:r>
              <a:rPr sz="1600" spc="155" dirty="0">
                <a:latin typeface="Arial"/>
                <a:cs typeface="Arial"/>
                <a:sym typeface="+mn-ea"/>
              </a:rPr>
              <a:t>-</a:t>
            </a:r>
            <a:r>
              <a:rPr sz="1600" spc="-125" dirty="0">
                <a:latin typeface="Arial"/>
                <a:cs typeface="Arial"/>
                <a:sym typeface="+mn-ea"/>
              </a:rPr>
              <a:t> </a:t>
            </a:r>
            <a:r>
              <a:rPr sz="1600" b="1" spc="10" dirty="0">
                <a:latin typeface="Arial"/>
                <a:cs typeface="Arial"/>
                <a:sym typeface="+mn-ea"/>
              </a:rPr>
              <a:t>admin.</a:t>
            </a:r>
            <a:endParaRPr sz="1600">
              <a:latin typeface="Arial"/>
              <a:cs typeface="Arial"/>
            </a:endParaRPr>
          </a:p>
          <a:p>
            <a:pPr>
              <a:lnSpc>
                <a:spcPct val="100000"/>
              </a:lnSpc>
              <a:spcBef>
                <a:spcPts val="50"/>
              </a:spcBef>
              <a:buFont typeface="Arial"/>
              <a:buChar char="•"/>
            </a:pPr>
            <a:endParaRPr sz="1600">
              <a:latin typeface="Arial"/>
              <a:cs typeface="Arial"/>
            </a:endParaRPr>
          </a:p>
          <a:p>
            <a:pPr marL="494030" indent="-481965">
              <a:lnSpc>
                <a:spcPct val="100000"/>
              </a:lnSpc>
              <a:buSzPct val="124000"/>
              <a:buChar char="•"/>
              <a:tabLst>
                <a:tab pos="494030" algn="l"/>
                <a:tab pos="494665" algn="l"/>
              </a:tabLst>
            </a:pPr>
            <a:r>
              <a:rPr sz="1600" spc="-95" dirty="0">
                <a:latin typeface="Arial"/>
                <a:cs typeface="Arial"/>
                <a:sym typeface="+mn-ea"/>
              </a:rPr>
              <a:t>You </a:t>
            </a:r>
            <a:r>
              <a:rPr sz="1600" spc="30" dirty="0">
                <a:latin typeface="Arial"/>
                <a:cs typeface="Arial"/>
                <a:sym typeface="+mn-ea"/>
              </a:rPr>
              <a:t>will </a:t>
            </a:r>
            <a:r>
              <a:rPr sz="1600" spc="-25" dirty="0">
                <a:latin typeface="Arial"/>
                <a:cs typeface="Arial"/>
                <a:sym typeface="+mn-ea"/>
              </a:rPr>
              <a:t>see </a:t>
            </a:r>
            <a:r>
              <a:rPr sz="1600" spc="25" dirty="0">
                <a:latin typeface="Arial"/>
                <a:cs typeface="Arial"/>
                <a:sym typeface="+mn-ea"/>
              </a:rPr>
              <a:t>the </a:t>
            </a:r>
            <a:r>
              <a:rPr sz="1600" spc="40" dirty="0">
                <a:latin typeface="Arial"/>
                <a:cs typeface="Arial"/>
                <a:sym typeface="+mn-ea"/>
              </a:rPr>
              <a:t>following </a:t>
            </a:r>
            <a:r>
              <a:rPr sz="1600" spc="20" dirty="0">
                <a:latin typeface="Arial"/>
                <a:cs typeface="Arial"/>
                <a:sym typeface="+mn-ea"/>
              </a:rPr>
              <a:t>page </a:t>
            </a:r>
            <a:r>
              <a:rPr sz="1600" spc="25" dirty="0">
                <a:latin typeface="Arial"/>
                <a:cs typeface="Arial"/>
                <a:sym typeface="+mn-ea"/>
              </a:rPr>
              <a:t>and </a:t>
            </a:r>
            <a:r>
              <a:rPr sz="1600" spc="20" dirty="0">
                <a:latin typeface="Arial"/>
                <a:cs typeface="Arial"/>
                <a:sym typeface="+mn-ea"/>
              </a:rPr>
              <a:t>then </a:t>
            </a:r>
            <a:r>
              <a:rPr sz="1600" spc="55" dirty="0">
                <a:latin typeface="Arial"/>
                <a:cs typeface="Arial"/>
                <a:sym typeface="+mn-ea"/>
              </a:rPr>
              <a:t>click </a:t>
            </a:r>
            <a:r>
              <a:rPr sz="1600" spc="35" dirty="0">
                <a:latin typeface="Arial"/>
                <a:cs typeface="Arial"/>
                <a:sym typeface="+mn-ea"/>
              </a:rPr>
              <a:t>on </a:t>
            </a:r>
            <a:r>
              <a:rPr sz="1600" b="1" dirty="0">
                <a:latin typeface="Arial"/>
                <a:cs typeface="Arial"/>
                <a:sym typeface="+mn-ea"/>
              </a:rPr>
              <a:t>Settings</a:t>
            </a:r>
            <a:r>
              <a:rPr sz="1600" b="1" spc="-75" dirty="0">
                <a:latin typeface="Arial"/>
                <a:cs typeface="Arial"/>
                <a:sym typeface="+mn-ea"/>
              </a:rPr>
              <a:t> </a:t>
            </a:r>
            <a:r>
              <a:rPr sz="1600" spc="45" dirty="0">
                <a:latin typeface="Arial"/>
                <a:cs typeface="Arial"/>
                <a:sym typeface="+mn-ea"/>
              </a:rPr>
              <a:t>tab.</a:t>
            </a:r>
            <a:endParaRPr sz="1600">
              <a:latin typeface="Arial"/>
              <a:cs typeface="Arial"/>
            </a:endParaRPr>
          </a:p>
          <a:p>
            <a:endParaRPr lang="en-US" sz="1600" b="1"/>
          </a:p>
        </p:txBody>
      </p:sp>
      <p:pic>
        <p:nvPicPr>
          <p:cNvPr id="9" name="Picture 8" descr="img1"/>
          <p:cNvPicPr>
            <a:picLocks noChangeAspect="true"/>
          </p:cNvPicPr>
          <p:nvPr/>
        </p:nvPicPr>
        <p:blipFill>
          <a:blip r:embed="rId1"/>
          <a:stretch>
            <a:fillRect/>
          </a:stretch>
        </p:blipFill>
        <p:spPr>
          <a:xfrm>
            <a:off x="1066800" y="1995170"/>
            <a:ext cx="10058400" cy="48571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true"/>
          <p:nvPr/>
        </p:nvSpPr>
        <p:spPr>
          <a:xfrm>
            <a:off x="197485" y="99060"/>
            <a:ext cx="5452110" cy="460375"/>
          </a:xfrm>
          <a:prstGeom prst="rect">
            <a:avLst/>
          </a:prstGeom>
          <a:noFill/>
        </p:spPr>
        <p:txBody>
          <a:bodyPr wrap="square" rtlCol="0">
            <a:spAutoFit/>
          </a:bodyPr>
          <a:p>
            <a:r>
              <a:rPr lang="en-US" altLang="en-US" sz="2400" b="1"/>
              <a:t>Observation</a:t>
            </a:r>
            <a:endParaRPr lang="en-US" altLang="en-US" sz="2400" b="1"/>
          </a:p>
        </p:txBody>
      </p:sp>
      <p:sp>
        <p:nvSpPr>
          <p:cNvPr id="5" name="Text Box 4"/>
          <p:cNvSpPr txBox="true"/>
          <p:nvPr/>
        </p:nvSpPr>
        <p:spPr>
          <a:xfrm>
            <a:off x="313055" y="561975"/>
            <a:ext cx="11151235" cy="927735"/>
          </a:xfrm>
          <a:prstGeom prst="rect">
            <a:avLst/>
          </a:prstGeom>
          <a:noFill/>
        </p:spPr>
        <p:txBody>
          <a:bodyPr wrap="square" rtlCol="0">
            <a:spAutoFit/>
          </a:bodyPr>
          <a:p>
            <a:pPr marL="347345" indent="-335280">
              <a:lnSpc>
                <a:spcPct val="100000"/>
              </a:lnSpc>
              <a:spcBef>
                <a:spcPts val="135"/>
              </a:spcBef>
              <a:buSzPct val="125000"/>
              <a:buChar char="•"/>
              <a:tabLst>
                <a:tab pos="347345" algn="l"/>
                <a:tab pos="347980" algn="l"/>
              </a:tabLst>
            </a:pPr>
            <a:r>
              <a:rPr spc="45" dirty="0">
                <a:latin typeface="Arial"/>
                <a:cs typeface="Arial"/>
                <a:sym typeface="+mn-ea"/>
              </a:rPr>
              <a:t>Click </a:t>
            </a:r>
            <a:r>
              <a:rPr spc="40" dirty="0">
                <a:latin typeface="Arial"/>
                <a:cs typeface="Arial"/>
                <a:sym typeface="+mn-ea"/>
              </a:rPr>
              <a:t>on </a:t>
            </a:r>
            <a:r>
              <a:rPr b="1" spc="-15" dirty="0">
                <a:latin typeface="Arial"/>
                <a:cs typeface="Arial"/>
                <a:sym typeface="+mn-ea"/>
              </a:rPr>
              <a:t>Files </a:t>
            </a:r>
            <a:r>
              <a:rPr spc="65" dirty="0">
                <a:latin typeface="Arial"/>
                <a:cs typeface="Arial"/>
                <a:sym typeface="+mn-ea"/>
              </a:rPr>
              <a:t>tab </a:t>
            </a:r>
            <a:r>
              <a:rPr spc="10" dirty="0">
                <a:latin typeface="Arial"/>
                <a:cs typeface="Arial"/>
                <a:sym typeface="+mn-ea"/>
              </a:rPr>
              <a:t>. </a:t>
            </a:r>
            <a:r>
              <a:rPr spc="-20" dirty="0">
                <a:latin typeface="Arial"/>
                <a:cs typeface="Arial"/>
                <a:sym typeface="+mn-ea"/>
              </a:rPr>
              <a:t>Here </a:t>
            </a:r>
            <a:r>
              <a:rPr spc="25" dirty="0">
                <a:latin typeface="Arial"/>
                <a:cs typeface="Arial"/>
                <a:sym typeface="+mn-ea"/>
              </a:rPr>
              <a:t>hacker </a:t>
            </a:r>
            <a:r>
              <a:rPr spc="35" dirty="0">
                <a:latin typeface="Arial"/>
                <a:cs typeface="Arial"/>
                <a:sym typeface="+mn-ea"/>
              </a:rPr>
              <a:t>can </a:t>
            </a:r>
            <a:r>
              <a:rPr spc="50" dirty="0">
                <a:latin typeface="Arial"/>
                <a:cs typeface="Arial"/>
                <a:sym typeface="+mn-ea"/>
              </a:rPr>
              <a:t>upload </a:t>
            </a:r>
            <a:r>
              <a:rPr spc="30" dirty="0">
                <a:latin typeface="Arial"/>
                <a:cs typeface="Arial"/>
                <a:sym typeface="+mn-ea"/>
              </a:rPr>
              <a:t>the </a:t>
            </a:r>
            <a:r>
              <a:rPr spc="10" dirty="0">
                <a:latin typeface="Arial"/>
                <a:cs typeface="Arial"/>
                <a:sym typeface="+mn-ea"/>
              </a:rPr>
              <a:t>file like </a:t>
            </a:r>
            <a:r>
              <a:rPr spc="50" dirty="0">
                <a:latin typeface="Arial"/>
                <a:cs typeface="Arial"/>
                <a:sym typeface="+mn-ea"/>
              </a:rPr>
              <a:t>shown</a:t>
            </a:r>
            <a:r>
              <a:rPr spc="-165" dirty="0">
                <a:latin typeface="Arial"/>
                <a:cs typeface="Arial"/>
                <a:sym typeface="+mn-ea"/>
              </a:rPr>
              <a:t> </a:t>
            </a:r>
            <a:r>
              <a:rPr b="1" spc="10" dirty="0">
                <a:latin typeface="Arial"/>
                <a:cs typeface="Arial"/>
                <a:sym typeface="+mn-ea"/>
              </a:rPr>
              <a:t>.</a:t>
            </a:r>
            <a:endParaRPr>
              <a:latin typeface="Arial"/>
              <a:cs typeface="Arial"/>
            </a:endParaRPr>
          </a:p>
          <a:p>
            <a:pPr>
              <a:lnSpc>
                <a:spcPct val="100000"/>
              </a:lnSpc>
              <a:spcBef>
                <a:spcPts val="45"/>
              </a:spcBef>
              <a:buFont typeface="Arial"/>
              <a:buChar char="•"/>
            </a:pPr>
            <a:endParaRPr>
              <a:latin typeface="Arial"/>
              <a:cs typeface="Arial"/>
            </a:endParaRPr>
          </a:p>
          <a:p>
            <a:pPr marL="347345" indent="-335280">
              <a:lnSpc>
                <a:spcPct val="100000"/>
              </a:lnSpc>
              <a:buSzPct val="125000"/>
              <a:buChar char="•"/>
              <a:tabLst>
                <a:tab pos="347345" algn="l"/>
                <a:tab pos="347980" algn="l"/>
              </a:tabLst>
            </a:pPr>
            <a:r>
              <a:rPr spc="45" dirty="0">
                <a:latin typeface="Arial"/>
                <a:cs typeface="Arial"/>
                <a:sym typeface="+mn-ea"/>
              </a:rPr>
              <a:t>Click </a:t>
            </a:r>
            <a:r>
              <a:rPr spc="40" dirty="0">
                <a:latin typeface="Arial"/>
                <a:cs typeface="Arial"/>
                <a:sym typeface="+mn-ea"/>
              </a:rPr>
              <a:t>on </a:t>
            </a:r>
            <a:r>
              <a:rPr spc="30" dirty="0">
                <a:latin typeface="Arial"/>
                <a:cs typeface="Arial"/>
                <a:sym typeface="+mn-ea"/>
              </a:rPr>
              <a:t>the </a:t>
            </a:r>
            <a:r>
              <a:rPr spc="45" dirty="0">
                <a:latin typeface="Arial"/>
                <a:cs typeface="Arial"/>
                <a:sym typeface="+mn-ea"/>
              </a:rPr>
              <a:t>uploaded </a:t>
            </a:r>
            <a:r>
              <a:rPr spc="10" dirty="0">
                <a:latin typeface="Arial"/>
                <a:cs typeface="Arial"/>
                <a:sym typeface="+mn-ea"/>
              </a:rPr>
              <a:t>file </a:t>
            </a:r>
            <a:r>
              <a:rPr lang="en-US" b="1" spc="10" dirty="0">
                <a:latin typeface="Arial"/>
                <a:cs typeface="Arial"/>
                <a:sym typeface="+mn-ea"/>
              </a:rPr>
              <a:t>youhavebeen</a:t>
            </a:r>
            <a:r>
              <a:rPr b="1" spc="30" dirty="0">
                <a:latin typeface="Arial"/>
                <a:cs typeface="Arial"/>
                <a:sym typeface="+mn-ea"/>
              </a:rPr>
              <a:t>hacked.html </a:t>
            </a:r>
            <a:r>
              <a:rPr spc="35" dirty="0">
                <a:latin typeface="Arial"/>
                <a:cs typeface="Arial"/>
                <a:sym typeface="+mn-ea"/>
              </a:rPr>
              <a:t>and </a:t>
            </a:r>
            <a:r>
              <a:rPr spc="55" dirty="0">
                <a:latin typeface="Arial"/>
                <a:cs typeface="Arial"/>
                <a:sym typeface="+mn-ea"/>
              </a:rPr>
              <a:t>it </a:t>
            </a:r>
            <a:r>
              <a:rPr spc="35" dirty="0">
                <a:latin typeface="Arial"/>
                <a:cs typeface="Arial"/>
                <a:sym typeface="+mn-ea"/>
              </a:rPr>
              <a:t>will </a:t>
            </a:r>
            <a:r>
              <a:rPr spc="40" dirty="0">
                <a:latin typeface="Arial"/>
                <a:cs typeface="Arial"/>
                <a:sym typeface="+mn-ea"/>
              </a:rPr>
              <a:t>be</a:t>
            </a:r>
            <a:r>
              <a:rPr spc="-185" dirty="0">
                <a:latin typeface="Arial"/>
                <a:cs typeface="Arial"/>
                <a:sym typeface="+mn-ea"/>
              </a:rPr>
              <a:t> </a:t>
            </a:r>
            <a:r>
              <a:rPr spc="35" dirty="0">
                <a:latin typeface="Arial"/>
                <a:cs typeface="Arial"/>
                <a:sym typeface="+mn-ea"/>
              </a:rPr>
              <a:t>opened</a:t>
            </a:r>
            <a:endParaRPr lang="en-US"/>
          </a:p>
        </p:txBody>
      </p:sp>
      <p:pic>
        <p:nvPicPr>
          <p:cNvPr id="6" name="Picture 5" descr="img3"/>
          <p:cNvPicPr>
            <a:picLocks noChangeAspect="true"/>
          </p:cNvPicPr>
          <p:nvPr/>
        </p:nvPicPr>
        <p:blipFill>
          <a:blip r:embed="rId1"/>
          <a:stretch>
            <a:fillRect/>
          </a:stretch>
        </p:blipFill>
        <p:spPr>
          <a:xfrm>
            <a:off x="1842770" y="1644015"/>
            <a:ext cx="9117330" cy="497332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object 2"/>
          <p:cNvSpPr txBox="true">
            <a:spLocks noGrp="true"/>
          </p:cNvSpPr>
          <p:nvPr>
            <p:ph type="title"/>
          </p:nvPr>
        </p:nvSpPr>
        <p:spPr>
          <a:xfrm>
            <a:off x="475500" y="224928"/>
            <a:ext cx="6477635" cy="508635"/>
          </a:xfrm>
          <a:prstGeom prst="rect">
            <a:avLst/>
          </a:prstGeom>
        </p:spPr>
        <p:txBody>
          <a:bodyPr vert="horz" wrap="square" lIns="0" tIns="16510" rIns="0" bIns="0" rtlCol="0">
            <a:spAutoFit/>
          </a:bodyPr>
          <a:p>
            <a:pPr marL="12700">
              <a:lnSpc>
                <a:spcPct val="100000"/>
              </a:lnSpc>
              <a:spcBef>
                <a:spcPts val="130"/>
              </a:spcBef>
            </a:pPr>
            <a:r>
              <a:rPr sz="3200" spc="10" dirty="0">
                <a:latin typeface="Times New Roman"/>
                <a:cs typeface="Times New Roman"/>
              </a:rPr>
              <a:t>Proof of Concept</a:t>
            </a:r>
            <a:r>
              <a:rPr sz="3200" spc="-60" dirty="0">
                <a:latin typeface="Times New Roman"/>
                <a:cs typeface="Times New Roman"/>
              </a:rPr>
              <a:t> </a:t>
            </a:r>
            <a:r>
              <a:rPr sz="3200" spc="15" dirty="0">
                <a:latin typeface="Times New Roman"/>
                <a:cs typeface="Times New Roman"/>
              </a:rPr>
              <a:t>(PoC)</a:t>
            </a:r>
            <a:endParaRPr sz="3200">
              <a:latin typeface="Times New Roman"/>
              <a:cs typeface="Times New Roman"/>
            </a:endParaRPr>
          </a:p>
        </p:txBody>
      </p:sp>
      <p:sp>
        <p:nvSpPr>
          <p:cNvPr id="8" name="Text Box 7"/>
          <p:cNvSpPr txBox="true"/>
          <p:nvPr/>
        </p:nvSpPr>
        <p:spPr>
          <a:xfrm>
            <a:off x="475615" y="998220"/>
            <a:ext cx="3108325" cy="368300"/>
          </a:xfrm>
          <a:prstGeom prst="rect">
            <a:avLst/>
          </a:prstGeom>
          <a:noFill/>
        </p:spPr>
        <p:txBody>
          <a:bodyPr wrap="none" rtlCol="0" anchor="t">
            <a:spAutoFit/>
          </a:bodyPr>
          <a:p>
            <a:pPr marL="12700">
              <a:lnSpc>
                <a:spcPct val="100000"/>
              </a:lnSpc>
              <a:spcBef>
                <a:spcPts val="120"/>
              </a:spcBef>
            </a:pPr>
            <a:r>
              <a:rPr spc="-55" dirty="0">
                <a:latin typeface="Arial"/>
                <a:cs typeface="Arial"/>
                <a:sym typeface="+mn-ea"/>
              </a:rPr>
              <a:t>Weak </a:t>
            </a:r>
            <a:r>
              <a:rPr spc="40" dirty="0">
                <a:latin typeface="Arial"/>
                <a:cs typeface="Arial"/>
                <a:sym typeface="+mn-ea"/>
              </a:rPr>
              <a:t>password </a:t>
            </a:r>
            <a:r>
              <a:rPr spc="155" dirty="0">
                <a:latin typeface="Arial"/>
                <a:cs typeface="Arial"/>
                <a:sym typeface="+mn-ea"/>
              </a:rPr>
              <a:t>-</a:t>
            </a:r>
            <a:r>
              <a:rPr spc="-40" dirty="0">
                <a:latin typeface="Arial"/>
                <a:cs typeface="Arial"/>
                <a:sym typeface="+mn-ea"/>
              </a:rPr>
              <a:t> </a:t>
            </a:r>
            <a:r>
              <a:rPr b="1" spc="10" dirty="0">
                <a:latin typeface="Arial"/>
                <a:cs typeface="Arial"/>
                <a:sym typeface="+mn-ea"/>
              </a:rPr>
              <a:t>admin</a:t>
            </a:r>
            <a:r>
              <a:rPr spc="10" dirty="0">
                <a:latin typeface="Arial"/>
                <a:cs typeface="Arial"/>
                <a:sym typeface="+mn-ea"/>
              </a:rPr>
              <a:t>.</a:t>
            </a:r>
            <a:endParaRPr lang="en-US"/>
          </a:p>
        </p:txBody>
      </p:sp>
      <p:sp>
        <p:nvSpPr>
          <p:cNvPr id="9" name="Text Box 8"/>
          <p:cNvSpPr txBox="true"/>
          <p:nvPr/>
        </p:nvSpPr>
        <p:spPr>
          <a:xfrm>
            <a:off x="577215" y="1553210"/>
            <a:ext cx="7863840" cy="1575435"/>
          </a:xfrm>
          <a:prstGeom prst="rect">
            <a:avLst/>
          </a:prstGeom>
          <a:noFill/>
        </p:spPr>
        <p:txBody>
          <a:bodyPr wrap="square" rtlCol="0">
            <a:spAutoFit/>
          </a:bodyPr>
          <a:p>
            <a:pPr marL="494030" indent="-481965">
              <a:lnSpc>
                <a:spcPct val="100000"/>
              </a:lnSpc>
              <a:spcBef>
                <a:spcPts val="120"/>
              </a:spcBef>
              <a:buSzPct val="109000"/>
              <a:buChar char="•"/>
              <a:tabLst>
                <a:tab pos="494030" algn="l"/>
                <a:tab pos="494665" algn="l"/>
              </a:tabLst>
            </a:pPr>
            <a:r>
              <a:rPr sz="1600" b="1" spc="15" dirty="0">
                <a:latin typeface="Arial"/>
                <a:cs typeface="Arial"/>
                <a:sym typeface="+mn-ea"/>
              </a:rPr>
              <a:t>Arbitrary </a:t>
            </a:r>
            <a:r>
              <a:rPr sz="1600" b="1" spc="-30" dirty="0">
                <a:latin typeface="Arial"/>
                <a:cs typeface="Arial"/>
                <a:sym typeface="+mn-ea"/>
              </a:rPr>
              <a:t>File</a:t>
            </a:r>
            <a:r>
              <a:rPr sz="1600" b="1" spc="-10" dirty="0">
                <a:latin typeface="Arial"/>
                <a:cs typeface="Arial"/>
                <a:sym typeface="+mn-ea"/>
              </a:rPr>
              <a:t> </a:t>
            </a:r>
            <a:r>
              <a:rPr sz="1600" b="1" spc="15" dirty="0">
                <a:latin typeface="Arial"/>
                <a:cs typeface="Arial"/>
                <a:sym typeface="+mn-ea"/>
              </a:rPr>
              <a:t>Inclusion.</a:t>
            </a:r>
            <a:endParaRPr sz="1600" b="1">
              <a:latin typeface="Arial"/>
              <a:cs typeface="Arial"/>
            </a:endParaRPr>
          </a:p>
          <a:p>
            <a:pPr>
              <a:lnSpc>
                <a:spcPct val="100000"/>
              </a:lnSpc>
              <a:spcBef>
                <a:spcPts val="15"/>
              </a:spcBef>
            </a:pPr>
            <a:endParaRPr sz="1600" b="1">
              <a:latin typeface="Arial"/>
              <a:cs typeface="Arial"/>
            </a:endParaRPr>
          </a:p>
          <a:p>
            <a:pPr marL="12700" marR="5080">
              <a:lnSpc>
                <a:spcPts val="2900"/>
              </a:lnSpc>
            </a:pPr>
            <a:r>
              <a:rPr sz="1600" b="1" spc="35" dirty="0">
                <a:latin typeface="Arial"/>
                <a:cs typeface="Arial"/>
                <a:sym typeface="+mn-ea"/>
              </a:rPr>
              <a:t>Below </a:t>
            </a:r>
            <a:r>
              <a:rPr sz="1600" b="1" spc="5" dirty="0">
                <a:latin typeface="Arial"/>
                <a:cs typeface="Arial"/>
                <a:sym typeface="+mn-ea"/>
              </a:rPr>
              <a:t>is </a:t>
            </a:r>
            <a:r>
              <a:rPr sz="1600" b="1" spc="25" dirty="0">
                <a:latin typeface="Arial"/>
                <a:cs typeface="Arial"/>
                <a:sym typeface="+mn-ea"/>
              </a:rPr>
              <a:t>the </a:t>
            </a:r>
            <a:r>
              <a:rPr sz="1600" b="1" spc="5" dirty="0">
                <a:latin typeface="Arial"/>
                <a:cs typeface="Arial"/>
                <a:sym typeface="+mn-ea"/>
              </a:rPr>
              <a:t>result </a:t>
            </a:r>
            <a:r>
              <a:rPr sz="1600" b="1" spc="55" dirty="0">
                <a:latin typeface="Arial"/>
                <a:cs typeface="Arial"/>
                <a:sym typeface="+mn-ea"/>
              </a:rPr>
              <a:t>of </a:t>
            </a:r>
            <a:r>
              <a:rPr sz="1600" b="1" spc="25" dirty="0">
                <a:latin typeface="Arial"/>
                <a:cs typeface="Arial"/>
                <a:sym typeface="+mn-ea"/>
              </a:rPr>
              <a:t>the </a:t>
            </a:r>
            <a:r>
              <a:rPr sz="1600" b="1" spc="50" dirty="0">
                <a:latin typeface="Arial"/>
                <a:cs typeface="Arial"/>
                <a:sym typeface="+mn-ea"/>
              </a:rPr>
              <a:t>uploded </a:t>
            </a:r>
            <a:r>
              <a:rPr sz="1600" b="1" spc="5" dirty="0">
                <a:latin typeface="Arial"/>
                <a:cs typeface="Arial"/>
                <a:sym typeface="+mn-ea"/>
              </a:rPr>
              <a:t>file in </a:t>
            </a:r>
            <a:r>
              <a:rPr sz="1600" b="1" spc="25" dirty="0">
                <a:latin typeface="Arial"/>
                <a:cs typeface="Arial"/>
                <a:sym typeface="+mn-ea"/>
              </a:rPr>
              <a:t>the </a:t>
            </a:r>
            <a:r>
              <a:rPr sz="1600" b="1" spc="15" dirty="0">
                <a:latin typeface="Arial"/>
                <a:cs typeface="Arial"/>
                <a:sym typeface="+mn-ea"/>
              </a:rPr>
              <a:t>previous slide </a:t>
            </a:r>
            <a:r>
              <a:rPr sz="1600" b="1" spc="10" dirty="0">
                <a:latin typeface="Arial"/>
                <a:cs typeface="Arial"/>
                <a:sym typeface="+mn-ea"/>
              </a:rPr>
              <a:t>likewise </a:t>
            </a:r>
            <a:r>
              <a:rPr sz="1600" b="1" spc="25" dirty="0">
                <a:latin typeface="Arial"/>
                <a:cs typeface="Arial"/>
                <a:sym typeface="+mn-ea"/>
              </a:rPr>
              <a:t>some malicious </a:t>
            </a:r>
            <a:r>
              <a:rPr sz="1600" b="1" spc="-5" dirty="0">
                <a:latin typeface="Arial"/>
                <a:cs typeface="Arial"/>
                <a:sym typeface="+mn-ea"/>
              </a:rPr>
              <a:t>shell </a:t>
            </a:r>
            <a:r>
              <a:rPr sz="1600" b="1" spc="25" dirty="0">
                <a:latin typeface="Arial"/>
                <a:cs typeface="Arial"/>
                <a:sym typeface="+mn-ea"/>
              </a:rPr>
              <a:t>can </a:t>
            </a:r>
            <a:r>
              <a:rPr sz="1600" b="1" spc="35" dirty="0">
                <a:latin typeface="Arial"/>
                <a:cs typeface="Arial"/>
                <a:sym typeface="+mn-ea"/>
              </a:rPr>
              <a:t>be </a:t>
            </a:r>
            <a:r>
              <a:rPr sz="1600" b="1" spc="40" dirty="0">
                <a:latin typeface="Arial"/>
                <a:cs typeface="Arial"/>
                <a:sym typeface="+mn-ea"/>
              </a:rPr>
              <a:t>uploaded</a:t>
            </a:r>
            <a:r>
              <a:rPr sz="1600" b="1" spc="-190" dirty="0">
                <a:latin typeface="Arial"/>
                <a:cs typeface="Arial"/>
                <a:sym typeface="+mn-ea"/>
              </a:rPr>
              <a:t> </a:t>
            </a:r>
            <a:r>
              <a:rPr sz="1600" b="1" spc="-20" dirty="0">
                <a:latin typeface="Arial"/>
                <a:cs typeface="Arial"/>
                <a:sym typeface="+mn-ea"/>
              </a:rPr>
              <a:t>as  </a:t>
            </a:r>
            <a:r>
              <a:rPr sz="1600" b="1" spc="15" dirty="0">
                <a:latin typeface="Arial"/>
                <a:cs typeface="Arial"/>
                <a:sym typeface="+mn-ea"/>
              </a:rPr>
              <a:t>well.</a:t>
            </a:r>
            <a:endParaRPr sz="1600" b="1">
              <a:latin typeface="Arial"/>
              <a:cs typeface="Arial"/>
            </a:endParaRPr>
          </a:p>
          <a:p>
            <a:endParaRPr lang="en-US" sz="1600" b="1"/>
          </a:p>
        </p:txBody>
      </p:sp>
      <p:pic>
        <p:nvPicPr>
          <p:cNvPr id="10" name="Picture 9" descr="img4"/>
          <p:cNvPicPr>
            <a:picLocks noChangeAspect="true"/>
          </p:cNvPicPr>
          <p:nvPr/>
        </p:nvPicPr>
        <p:blipFill>
          <a:blip r:embed="rId1"/>
          <a:stretch>
            <a:fillRect/>
          </a:stretch>
        </p:blipFill>
        <p:spPr>
          <a:xfrm>
            <a:off x="901700" y="3235325"/>
            <a:ext cx="10058400" cy="30632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true"/>
          </p:cNvSpPr>
          <p:nvPr>
            <p:ph type="title"/>
          </p:nvPr>
        </p:nvSpPr>
        <p:spPr>
          <a:xfrm>
            <a:off x="38100" y="-294005"/>
            <a:ext cx="10515600" cy="1325563"/>
          </a:xfrm>
        </p:spPr>
        <p:txBody>
          <a:bodyPr/>
          <a:p>
            <a:r>
              <a:rPr lang="" altLang="en-US"/>
              <a:t>Proof of concept(PoC)</a:t>
            </a:r>
            <a:endParaRPr lang="" altLang="en-US"/>
          </a:p>
        </p:txBody>
      </p:sp>
      <p:pic>
        <p:nvPicPr>
          <p:cNvPr id="6" name="Content Placeholder 5" descr="03"/>
          <p:cNvPicPr>
            <a:picLocks noChangeAspect="true"/>
          </p:cNvPicPr>
          <p:nvPr>
            <p:ph idx="1"/>
          </p:nvPr>
        </p:nvPicPr>
        <p:blipFill>
          <a:blip r:embed="rId1"/>
          <a:stretch>
            <a:fillRect/>
          </a:stretch>
        </p:blipFill>
        <p:spPr>
          <a:xfrm>
            <a:off x="350520" y="1576705"/>
            <a:ext cx="11253470" cy="346773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ubtitle 3"/>
          <p:cNvSpPr>
            <a:spLocks noGrp="true"/>
          </p:cNvSpPr>
          <p:nvPr>
            <p:ph type="subTitle" idx="1"/>
          </p:nvPr>
        </p:nvSpPr>
        <p:spPr>
          <a:xfrm>
            <a:off x="158115" y="117475"/>
            <a:ext cx="11907520" cy="6562725"/>
          </a:xfrm>
        </p:spPr>
        <p:txBody>
          <a:bodyPr>
            <a:normAutofit lnSpcReduction="20000"/>
          </a:bodyPr>
          <a:lstStyle/>
          <a:p>
            <a:pPr algn="l"/>
            <a:r>
              <a:rPr lang="en-US" sz="4000" b="1" dirty="0">
                <a:latin typeface="+mj-lt"/>
              </a:rPr>
              <a:t>Business Impact – High</a:t>
            </a:r>
            <a:endParaRPr lang="en-US" sz="4000" b="1" dirty="0">
              <a:latin typeface="+mj-lt"/>
            </a:endParaRPr>
          </a:p>
          <a:p>
            <a:pPr marL="285750" indent="-285750" algn="l">
              <a:buFont typeface="Arial" panose="02080604020202020204" pitchFamily="34" charset="0"/>
              <a:buChar char="•"/>
            </a:pPr>
            <a:r>
              <a:rPr lang="en-IN" sz="1800" b="1" dirty="0"/>
              <a:t>Using this type of vulnerability, attacker gain full control or access of server and back end system. Attacker inject the malicious file or malicious PHP code to gain control and attacker can easily done the client side attack.</a:t>
            </a:r>
            <a:endParaRPr lang="en-IN" sz="1800" b="1" dirty="0"/>
          </a:p>
          <a:p>
            <a:pPr marL="285750" indent="-285750" algn="l">
              <a:buFont typeface="Arial" panose="02080604020202020204" pitchFamily="34" charset="0"/>
              <a:buChar char="•"/>
            </a:pPr>
            <a:r>
              <a:rPr lang="en-IN" sz="1800" b="1" dirty="0"/>
              <a:t>Attacker can upload the malicious file or shell in site. With the shell upload ha/she can change the code or gain full access of all database which is there in that site.</a:t>
            </a:r>
            <a:endParaRPr lang="en-IN" sz="1800" b="1" dirty="0"/>
          </a:p>
          <a:p>
            <a:pPr marL="285750" indent="-285750" algn="l">
              <a:buFont typeface="Arial" panose="02080604020202020204" pitchFamily="34" charset="0"/>
              <a:buChar char="•"/>
            </a:pPr>
            <a:r>
              <a:rPr lang="en-IN" sz="1800" b="1" dirty="0"/>
              <a:t>Attacker maybe upload mini shell, malicious code, malicious virus in site server and execute that code by administrator in the victim’s system. So, impact of this vulnerability is very high.</a:t>
            </a:r>
            <a:endParaRPr lang="en-IN" sz="1800" b="1" dirty="0"/>
          </a:p>
          <a:p>
            <a:pPr marL="285750" indent="-285750" algn="l">
              <a:buFont typeface="Arial" panose="02080604020202020204" pitchFamily="34" charset="0"/>
              <a:buChar char="•"/>
            </a:pPr>
            <a:r>
              <a:rPr lang="en-US" sz="1800" b="1" dirty="0"/>
              <a:t>An attacker might be able to put a phishing page into the website or deface the website and much more.</a:t>
            </a:r>
            <a:endParaRPr lang="en-US" sz="1800" b="1" dirty="0"/>
          </a:p>
          <a:p>
            <a:pPr algn="l"/>
            <a:endParaRPr lang="en-US" sz="1800" b="1" dirty="0"/>
          </a:p>
          <a:p>
            <a:pPr algn="l"/>
            <a:r>
              <a:rPr lang="en-US" sz="4000" b="1" dirty="0">
                <a:latin typeface="+mj-lt"/>
              </a:rPr>
              <a:t>Recommendation </a:t>
            </a:r>
            <a:endParaRPr lang="en-US" sz="4000" b="1" dirty="0">
              <a:latin typeface="+mj-lt"/>
            </a:endParaRPr>
          </a:p>
          <a:p>
            <a:pPr marL="285750" indent="-285750" algn="l">
              <a:buFont typeface="Arial" panose="02080604020202020204" pitchFamily="34" charset="0"/>
              <a:buChar char="•"/>
            </a:pPr>
            <a:r>
              <a:rPr lang="en-US" sz="1800" b="1" dirty="0"/>
              <a:t>Blacklisting file extensions like .php, .html, etc.</a:t>
            </a:r>
            <a:endParaRPr lang="en-US" sz="1800" b="1" dirty="0"/>
          </a:p>
          <a:p>
            <a:pPr marL="285750" indent="-285750" algn="l">
              <a:buFont typeface="Arial" panose="02080604020202020204" pitchFamily="34" charset="0"/>
              <a:buChar char="•"/>
            </a:pPr>
            <a:r>
              <a:rPr lang="en-US" sz="1800" b="1" dirty="0"/>
              <a:t>Whitelist file extensions like .jpg, .pdf, etc.</a:t>
            </a:r>
            <a:endParaRPr lang="en-US" sz="1800" b="1" dirty="0"/>
          </a:p>
          <a:p>
            <a:pPr marL="285750" indent="-285750" algn="l">
              <a:buFont typeface="Arial" panose="02080604020202020204" pitchFamily="34" charset="0"/>
              <a:buChar char="•"/>
            </a:pPr>
            <a:r>
              <a:rPr lang="en-US" sz="1800" b="1" dirty="0"/>
              <a:t>Use static file hosting servers like CDNs and File Clouds to store files instead of storing them on the application server itself</a:t>
            </a:r>
            <a:endParaRPr lang="en-US" sz="1800" b="1" dirty="0"/>
          </a:p>
          <a:p>
            <a:pPr marL="285750" indent="-285750" algn="l">
              <a:buFont typeface="Arial" panose="02080604020202020204" pitchFamily="34" charset="0"/>
              <a:buChar char="•"/>
            </a:pPr>
            <a:r>
              <a:rPr lang="en-US" sz="1800" b="1" dirty="0"/>
              <a:t>Use proper server-side validation on what kind of file is uploading by user.</a:t>
            </a:r>
            <a:endParaRPr lang="en-US" sz="1800" b="1" dirty="0"/>
          </a:p>
          <a:p>
            <a:pPr marL="285750" indent="-285750" algn="l">
              <a:buFont typeface="Arial" panose="02080604020202020204" pitchFamily="34" charset="0"/>
              <a:buChar char="•"/>
            </a:pPr>
            <a:r>
              <a:rPr lang="en-US" sz="1800" b="1" dirty="0"/>
              <a:t>Rename the files using a code, so that the attacker cannot play around with file names</a:t>
            </a:r>
            <a:r>
              <a:rPr lang="en-US" sz="1800" dirty="0"/>
              <a:t>.</a:t>
            </a:r>
            <a:endParaRPr lang="en-US" sz="1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Placeholder 3"/>
          <p:cNvSpPr>
            <a:spLocks noGrp="true"/>
          </p:cNvSpPr>
          <p:nvPr>
            <p:ph type="body" idx="1"/>
          </p:nvPr>
        </p:nvSpPr>
        <p:spPr>
          <a:xfrm>
            <a:off x="638810" y="326390"/>
            <a:ext cx="11353800" cy="6403340"/>
          </a:xfrm>
        </p:spPr>
        <p:txBody>
          <a:bodyPr>
            <a:normAutofit fontScale="90000"/>
          </a:bodyPr>
          <a:p>
            <a:pPr marL="342900" indent="-342900">
              <a:buFont typeface="Arial" panose="02080604020202020204" pitchFamily="34" charset="0"/>
              <a:buChar char="•"/>
            </a:pPr>
            <a:r>
              <a:rPr lang="en-US" altLang="en-IN" dirty="0">
                <a:solidFill>
                  <a:schemeClr val="tx1"/>
                </a:solidFill>
              </a:rPr>
              <a:t>SECURITY STATUS -EXTREMELY VULNERABLE</a:t>
            </a:r>
            <a:endParaRPr lang="en-IN" dirty="0">
              <a:solidFill>
                <a:schemeClr val="tx1"/>
              </a:solidFill>
            </a:endParaRPr>
          </a:p>
          <a:p>
            <a:pPr marL="342900" indent="-342900">
              <a:buFont typeface="Arial" panose="02080604020202020204" pitchFamily="34" charset="0"/>
              <a:buChar char="•"/>
            </a:pPr>
            <a:r>
              <a:rPr lang="en-IN" dirty="0">
                <a:solidFill>
                  <a:schemeClr val="tx1"/>
                </a:solidFill>
              </a:rPr>
              <a:t>Hacker can steal all records in Lifestyle Store databases (SQLi)</a:t>
            </a:r>
            <a:endParaRPr lang="en-IN" dirty="0">
              <a:solidFill>
                <a:schemeClr val="tx1"/>
              </a:solidFill>
            </a:endParaRPr>
          </a:p>
          <a:p>
            <a:pPr marL="342900" indent="-342900">
              <a:buFont typeface="Arial" panose="02080604020202020204" pitchFamily="34" charset="0"/>
              <a:buChar char="•"/>
            </a:pPr>
            <a:r>
              <a:rPr lang="en-IN" dirty="0">
                <a:solidFill>
                  <a:schemeClr val="tx1"/>
                </a:solidFill>
              </a:rPr>
              <a:t>Hacker can take control of complete server including View, Add, Edit, Delete files and folders</a:t>
            </a:r>
            <a:endParaRPr lang="en-IN" dirty="0">
              <a:solidFill>
                <a:schemeClr val="tx1"/>
              </a:solidFill>
            </a:endParaRPr>
          </a:p>
          <a:p>
            <a:pPr marL="342900" indent="-342900">
              <a:buFont typeface="Arial" panose="02080604020202020204" pitchFamily="34" charset="0"/>
              <a:buChar char="•"/>
            </a:pPr>
            <a:r>
              <a:rPr lang="en-US" altLang="en-IN" dirty="0">
                <a:solidFill>
                  <a:schemeClr val="tx1"/>
                </a:solidFill>
              </a:rPr>
              <a:t> </a:t>
            </a:r>
            <a:r>
              <a:rPr lang="en-IN" dirty="0">
                <a:solidFill>
                  <a:schemeClr val="tx1"/>
                </a:solidFill>
              </a:rPr>
              <a:t>(Shell Upload and Weak Passwords)</a:t>
            </a:r>
            <a:endParaRPr lang="en-IN" dirty="0">
              <a:solidFill>
                <a:schemeClr val="tx1"/>
              </a:solidFill>
            </a:endParaRPr>
          </a:p>
          <a:p>
            <a:pPr marL="342900" indent="-342900">
              <a:buFont typeface="Arial" panose="02080604020202020204" pitchFamily="34" charset="0"/>
              <a:buChar char="•"/>
            </a:pPr>
            <a:r>
              <a:rPr lang="en-IN" dirty="0">
                <a:solidFill>
                  <a:schemeClr val="tx1"/>
                </a:solidFill>
              </a:rPr>
              <a:t>Hacker can change source code of application to host malware, phishing pages or even explicit</a:t>
            </a:r>
            <a:endParaRPr lang="en-IN" dirty="0">
              <a:solidFill>
                <a:schemeClr val="tx1"/>
              </a:solidFill>
            </a:endParaRPr>
          </a:p>
          <a:p>
            <a:pPr marL="342900" indent="-342900">
              <a:buFont typeface="Arial" panose="02080604020202020204" pitchFamily="34" charset="0"/>
              <a:buChar char="•"/>
            </a:pPr>
            <a:r>
              <a:rPr lang="en-IN" dirty="0">
                <a:solidFill>
                  <a:schemeClr val="tx1"/>
                </a:solidFill>
              </a:rPr>
              <a:t>content (Shell Upload)</a:t>
            </a:r>
            <a:endParaRPr lang="en-IN" dirty="0">
              <a:solidFill>
                <a:schemeClr val="tx1"/>
              </a:solidFill>
            </a:endParaRPr>
          </a:p>
          <a:p>
            <a:pPr marL="342900" indent="-342900">
              <a:buFont typeface="Arial" panose="02080604020202020204" pitchFamily="34" charset="0"/>
              <a:buChar char="•"/>
            </a:pPr>
            <a:r>
              <a:rPr lang="en-IN" dirty="0">
                <a:solidFill>
                  <a:schemeClr val="tx1"/>
                </a:solidFill>
              </a:rPr>
              <a:t>Hacker can get account details of another customer like by changing the number in edit</a:t>
            </a:r>
            <a:endParaRPr lang="en-IN" dirty="0">
              <a:solidFill>
                <a:schemeClr val="tx1"/>
              </a:solidFill>
            </a:endParaRPr>
          </a:p>
          <a:p>
            <a:pPr marL="342900" indent="-342900">
              <a:buFont typeface="Arial" panose="02080604020202020204" pitchFamily="34" charset="0"/>
              <a:buChar char="•"/>
            </a:pPr>
            <a:r>
              <a:rPr lang="en-IN" dirty="0">
                <a:solidFill>
                  <a:schemeClr val="tx1"/>
                </a:solidFill>
              </a:rPr>
              <a:t>profile link(IDOR)</a:t>
            </a:r>
            <a:endParaRPr lang="en-IN" dirty="0">
              <a:solidFill>
                <a:schemeClr val="tx1"/>
              </a:solidFill>
            </a:endParaRPr>
          </a:p>
          <a:p>
            <a:pPr marL="342900" indent="-342900">
              <a:buFont typeface="Arial" panose="02080604020202020204" pitchFamily="34" charset="0"/>
              <a:buChar char="•"/>
            </a:pPr>
            <a:r>
              <a:rPr lang="en-IN" dirty="0">
                <a:solidFill>
                  <a:schemeClr val="tx1"/>
                </a:solidFill>
              </a:rPr>
              <a:t>Hacker can get access to seller details and login into the website using customer of the month</a:t>
            </a:r>
            <a:endParaRPr lang="en-IN" dirty="0">
              <a:solidFill>
                <a:schemeClr val="tx1"/>
              </a:solidFill>
            </a:endParaRPr>
          </a:p>
          <a:p>
            <a:pPr marL="342900" indent="-342900">
              <a:buFont typeface="Arial" panose="02080604020202020204" pitchFamily="34" charset="0"/>
              <a:buChar char="•"/>
            </a:pPr>
            <a:r>
              <a:rPr lang="en-IN" dirty="0">
                <a:solidFill>
                  <a:schemeClr val="tx1"/>
                </a:solidFill>
              </a:rPr>
              <a:t>usernames(PII)</a:t>
            </a:r>
            <a:endParaRPr lang="en-IN" dirty="0">
              <a:solidFill>
                <a:schemeClr val="tx1"/>
              </a:solidFill>
            </a:endParaRPr>
          </a:p>
          <a:p>
            <a:pPr marL="342900" indent="-342900">
              <a:buFont typeface="Arial" panose="02080604020202020204" pitchFamily="34" charset="0"/>
              <a:buChar char="•"/>
            </a:pPr>
            <a:r>
              <a:rPr lang="en-IN" dirty="0">
                <a:solidFill>
                  <a:schemeClr val="tx1"/>
                </a:solidFill>
              </a:rPr>
              <a:t>Hacker can send multiple requests (Rate Limiting Flaw).</a:t>
            </a:r>
            <a:endParaRPr lang="en-IN" dirty="0">
              <a:solidFill>
                <a:schemeClr val="tx1"/>
              </a:solidFill>
            </a:endParaRPr>
          </a:p>
          <a:p>
            <a:pPr marL="342900" indent="-342900">
              <a:buFont typeface="Arial" panose="02080604020202020204" pitchFamily="34" charset="0"/>
              <a:buChar char="•"/>
            </a:pPr>
            <a:r>
              <a:rPr lang="en-IN" dirty="0">
                <a:solidFill>
                  <a:schemeClr val="tx1"/>
                </a:solidFill>
              </a:rPr>
              <a:t>Hacker can add /remove items in the cart (CSRF)</a:t>
            </a:r>
            <a:endParaRPr lang="en-IN" dirty="0">
              <a:solidFill>
                <a:schemeClr val="tx1"/>
              </a:solidFill>
            </a:endParaRPr>
          </a:p>
          <a:p>
            <a:pPr marL="342900" indent="-342900">
              <a:buFont typeface="Arial" panose="02080604020202020204" pitchFamily="34" charset="0"/>
              <a:buChar char="•"/>
            </a:pPr>
            <a:r>
              <a:rPr lang="en-IN" dirty="0">
                <a:solidFill>
                  <a:schemeClr val="tx1"/>
                </a:solidFill>
              </a:rPr>
              <a:t>Use off http instead of https.</a:t>
            </a:r>
            <a:endParaRPr lang="en-IN" dirty="0">
              <a:solidFill>
                <a:schemeClr val="tx1"/>
              </a:solidFill>
            </a:endParaRPr>
          </a:p>
          <a:p>
            <a:pPr marL="342900" indent="-342900">
              <a:buFont typeface="Arial" panose="02080604020202020204" pitchFamily="34" charset="0"/>
              <a:buChar char="•"/>
            </a:pPr>
            <a:r>
              <a:rPr lang="en-IN" dirty="0">
                <a:solidFill>
                  <a:schemeClr val="tx1"/>
                </a:solidFill>
              </a:rPr>
              <a:t>Cookie Flaws.</a:t>
            </a:r>
            <a:endParaRPr lang="en-IN" dirty="0">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Subtitle 5"/>
          <p:cNvSpPr>
            <a:spLocks noGrp="true"/>
          </p:cNvSpPr>
          <p:nvPr>
            <p:ph type="subTitle" idx="1"/>
          </p:nvPr>
        </p:nvSpPr>
        <p:spPr>
          <a:xfrm>
            <a:off x="350520" y="189230"/>
            <a:ext cx="10332720" cy="5720080"/>
          </a:xfrm>
        </p:spPr>
        <p:txBody>
          <a:bodyPr>
            <a:normAutofit/>
          </a:bodyPr>
          <a:p>
            <a:pPr algn="l"/>
            <a:r>
              <a:rPr lang="en-US" sz="4000" b="1" dirty="0">
                <a:latin typeface="+mj-lt"/>
              </a:rPr>
              <a:t>Reference</a:t>
            </a:r>
            <a:endParaRPr lang="en-US" sz="4000" b="1" dirty="0">
              <a:latin typeface="+mj-lt"/>
            </a:endParaRPr>
          </a:p>
          <a:p>
            <a:pPr marL="285750" indent="-285750" algn="l">
              <a:buFont typeface="Arial" panose="02080604020202020204" pitchFamily="34" charset="0"/>
              <a:buChar char="•"/>
            </a:pPr>
            <a:r>
              <a:rPr lang="en-IN" sz="1800" b="1" dirty="0"/>
              <a:t>https://owasp.org/www-community/vulnerabilities/Unrestricted_File_Upload</a:t>
            </a:r>
            <a:endParaRPr lang="en-IN" sz="1800" b="1" dirty="0"/>
          </a:p>
          <a:p>
            <a:pPr marL="285750" indent="-285750" algn="l">
              <a:buFont typeface="Arial" panose="02080604020202020204" pitchFamily="34" charset="0"/>
              <a:buChar char="•"/>
            </a:pPr>
            <a:r>
              <a:rPr lang="en-IN" sz="1800" b="1" dirty="0"/>
              <a:t>https://www.go4expert.com/articles/understanding-arbitrary-file-upload-t26351/</a:t>
            </a:r>
            <a:endParaRPr lang="en-IN" sz="1800" b="1" dirty="0"/>
          </a:p>
          <a:p>
            <a:pPr marL="285750" indent="-285750" algn="l">
              <a:buFont typeface="Arial" panose="02080604020202020204" pitchFamily="34" charset="0"/>
              <a:buChar char="•"/>
            </a:pPr>
            <a:r>
              <a:rPr lang="en-IN" sz="1800" b="1" dirty="0"/>
              <a:t>https://www.getastra.com/e/malware/infections/arbitrary-file-upload-vulnerability</a:t>
            </a:r>
            <a:endParaRPr lang="en-IN" sz="1800" b="1"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Subtitle 6"/>
          <p:cNvSpPr>
            <a:spLocks noGrp="true"/>
          </p:cNvSpPr>
          <p:nvPr>
            <p:ph type="subTitle" idx="1"/>
          </p:nvPr>
        </p:nvSpPr>
        <p:spPr>
          <a:xfrm>
            <a:off x="741044" y="453389"/>
            <a:ext cx="10710333" cy="5952067"/>
          </a:xfrm>
        </p:spPr>
        <p:txBody>
          <a:bodyPr>
            <a:normAutofit/>
          </a:bodyPr>
          <a:p>
            <a:pPr algn="l"/>
            <a:r>
              <a:rPr lang="en-US" sz="4000" dirty="0">
                <a:latin typeface="+mj-lt"/>
              </a:rPr>
              <a:t>3. Access to admin panel</a:t>
            </a:r>
            <a:endParaRPr lang="en-US" sz="4000" dirty="0">
              <a:latin typeface="+mj-lt"/>
            </a:endParaRPr>
          </a:p>
          <a:p>
            <a:pPr algn="l"/>
            <a:endParaRPr lang="en-IN" sz="4000" dirty="0">
              <a:latin typeface="+mj-lt"/>
            </a:endParaRPr>
          </a:p>
        </p:txBody>
      </p:sp>
      <p:graphicFrame>
        <p:nvGraphicFramePr>
          <p:cNvPr id="8" name="Table 7"/>
          <p:cNvGraphicFramePr>
            <a:graphicFrameLocks noGrp="true"/>
          </p:cNvGraphicFramePr>
          <p:nvPr/>
        </p:nvGraphicFramePr>
        <p:xfrm>
          <a:off x="2935605" y="1738630"/>
          <a:ext cx="5444490" cy="612140"/>
        </p:xfrm>
        <a:graphic>
          <a:graphicData uri="http://schemas.openxmlformats.org/drawingml/2006/table">
            <a:tbl>
              <a:tblPr/>
              <a:tblGrid>
                <a:gridCol w="5444490"/>
              </a:tblGrid>
              <a:tr h="612140">
                <a:tc>
                  <a:txBody>
                    <a:bodyPr/>
                    <a:p>
                      <a:pPr lvl="0" algn="ctr"/>
                      <a:endParaRPr lang="en-IN"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graphicFrame>
        <p:nvGraphicFramePr>
          <p:cNvPr id="9" name="Table 8"/>
          <p:cNvGraphicFramePr>
            <a:graphicFrameLocks noGrp="true"/>
          </p:cNvGraphicFramePr>
          <p:nvPr/>
        </p:nvGraphicFramePr>
        <p:xfrm>
          <a:off x="2188210" y="2477770"/>
          <a:ext cx="6318885" cy="2428240"/>
        </p:xfrm>
        <a:graphic>
          <a:graphicData uri="http://schemas.openxmlformats.org/drawingml/2006/table">
            <a:tbl>
              <a:tblPr/>
              <a:tblGrid>
                <a:gridCol w="6318885"/>
              </a:tblGrid>
              <a:tr h="2428240">
                <a:tc>
                  <a:txBody>
                    <a:bodyPr/>
                    <a:p>
                      <a:r>
                        <a:rPr lang="en-US" sz="1600" b="1" dirty="0"/>
                        <a:t>Below mention URL is vulnerable</a:t>
                      </a:r>
                      <a:endParaRPr lang="en-US" sz="1600" b="1" dirty="0"/>
                    </a:p>
                    <a:p>
                      <a:endParaRPr lang="en-US" sz="1600" b="1" dirty="0"/>
                    </a:p>
                    <a:p>
                      <a:r>
                        <a:rPr lang="en-US" sz="1600" b="1" dirty="0"/>
                        <a:t>Affected URL :</a:t>
                      </a:r>
                      <a:endParaRPr lang="en-US" sz="1600" b="1" dirty="0"/>
                    </a:p>
                    <a:p>
                      <a:pPr marL="285750" indent="-285750">
                        <a:buFont typeface="Arial" panose="02080604020202020204" pitchFamily="34" charset="0"/>
                        <a:buChar char="•"/>
                      </a:pPr>
                      <a:r>
                        <a:rPr lang="en-US" sz="1600" b="1" dirty="0"/>
                        <a:t>http://</a:t>
                      </a:r>
                      <a:r>
                        <a:rPr lang="en-US" altLang="en-US" sz="1600" b="1" dirty="0"/>
                        <a:t>3.108.193.22</a:t>
                      </a:r>
                      <a:r>
                        <a:rPr lang="en-US" sz="1600" b="1" dirty="0"/>
                        <a:t>/wondercms/loginURL</a:t>
                      </a:r>
                      <a:endParaRPr lang="en-US" sz="1600" b="1" dirty="0"/>
                    </a:p>
                    <a:p>
                      <a:endParaRPr lang="en-US" sz="1400" dirty="0"/>
                    </a:p>
                    <a:p>
                      <a:r>
                        <a:rPr lang="en-US" sz="1400" dirty="0"/>
                        <a:t> </a:t>
                      </a:r>
                      <a:endParaRPr lang="en-IN" sz="1400"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tr>
            </a:tbl>
          </a:graphicData>
        </a:graphic>
      </p:graphicFrame>
      <p:sp>
        <p:nvSpPr>
          <p:cNvPr id="10" name="Rectangle 9"/>
          <p:cNvSpPr/>
          <p:nvPr/>
        </p:nvSpPr>
        <p:spPr>
          <a:xfrm>
            <a:off x="2188210" y="1337310"/>
            <a:ext cx="6318885" cy="1140460"/>
          </a:xfrm>
          <a:prstGeom prst="rect">
            <a:avLst/>
          </a:prstGeom>
          <a:solidFill>
            <a:srgbClr val="CC33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dirty="0">
                <a:latin typeface="+mj-lt"/>
              </a:rPr>
              <a:t>3. Access to admin panel(</a:t>
            </a:r>
            <a:r>
              <a:rPr lang="en-US" sz="1400" dirty="0">
                <a:latin typeface="+mj-lt"/>
              </a:rPr>
              <a:t>Critical</a:t>
            </a:r>
            <a:r>
              <a:rPr lang="en-US" dirty="0">
                <a:latin typeface="+mj-lt"/>
              </a:rPr>
              <a:t>)</a:t>
            </a:r>
            <a:endParaRPr lang="en-IN" dirty="0">
              <a:latin typeface="+mj-l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Subtitle 5"/>
          <p:cNvSpPr>
            <a:spLocks noGrp="true"/>
          </p:cNvSpPr>
          <p:nvPr>
            <p:ph type="subTitle" idx="1"/>
          </p:nvPr>
        </p:nvSpPr>
        <p:spPr>
          <a:xfrm>
            <a:off x="956733" y="457199"/>
            <a:ext cx="10600267" cy="1540934"/>
          </a:xfrm>
        </p:spPr>
        <p:txBody>
          <a:bodyPr>
            <a:normAutofit lnSpcReduction="20000"/>
          </a:bodyPr>
          <a:lstStyle/>
          <a:p>
            <a:pPr algn="l"/>
            <a:r>
              <a:rPr lang="en-US" sz="4000" dirty="0">
                <a:latin typeface="+mj-lt"/>
              </a:rPr>
              <a:t>Observation</a:t>
            </a:r>
            <a:endParaRPr lang="en-US" sz="4000" dirty="0">
              <a:latin typeface="+mj-lt"/>
            </a:endParaRPr>
          </a:p>
          <a:p>
            <a:pPr marL="571500" indent="-571500" algn="l">
              <a:buFont typeface="Arial" panose="02080604020202020204" pitchFamily="34" charset="0"/>
              <a:buChar char="•"/>
            </a:pPr>
            <a:r>
              <a:rPr lang="en-IN" sz="1600" b="1" dirty="0"/>
              <a:t>We are enter into the admin panel of blog with the entered password : admin and see the admin panel</a:t>
            </a:r>
            <a:endParaRPr lang="en-IN" sz="1600" b="1" dirty="0"/>
          </a:p>
          <a:p>
            <a:pPr marL="0" indent="0" algn="l">
              <a:buNone/>
            </a:pPr>
            <a:endParaRPr lang="en-IN" sz="1600" b="1" dirty="0"/>
          </a:p>
        </p:txBody>
      </p:sp>
      <p:pic>
        <p:nvPicPr>
          <p:cNvPr id="7" name="Picture 6" descr="1"/>
          <p:cNvPicPr>
            <a:picLocks noChangeAspect="true"/>
          </p:cNvPicPr>
          <p:nvPr/>
        </p:nvPicPr>
        <p:blipFill>
          <a:blip r:embed="rId1"/>
          <a:stretch>
            <a:fillRect/>
          </a:stretch>
        </p:blipFill>
        <p:spPr>
          <a:xfrm>
            <a:off x="1066800" y="1511300"/>
            <a:ext cx="10058400" cy="52895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ubtitle 3"/>
          <p:cNvSpPr>
            <a:spLocks noGrp="true"/>
          </p:cNvSpPr>
          <p:nvPr>
            <p:ph type="subTitle" idx="1"/>
          </p:nvPr>
        </p:nvSpPr>
        <p:spPr>
          <a:xfrm>
            <a:off x="353695" y="82550"/>
            <a:ext cx="10820400" cy="1456268"/>
          </a:xfrm>
        </p:spPr>
        <p:txBody>
          <a:bodyPr>
            <a:normAutofit lnSpcReduction="10000"/>
          </a:bodyPr>
          <a:p>
            <a:pPr algn="l"/>
            <a:r>
              <a:rPr lang="en-US" sz="4000" b="1" dirty="0">
                <a:latin typeface="+mj-lt"/>
              </a:rPr>
              <a:t>Proof of Concept(</a:t>
            </a:r>
            <a:r>
              <a:rPr lang="en-US" sz="4000" b="1" dirty="0" err="1">
                <a:latin typeface="+mj-lt"/>
              </a:rPr>
              <a:t>PoC</a:t>
            </a:r>
            <a:r>
              <a:rPr lang="en-US" sz="4000" b="1" dirty="0">
                <a:latin typeface="+mj-lt"/>
              </a:rPr>
              <a:t>)</a:t>
            </a:r>
            <a:endParaRPr lang="en-US" sz="4000" b="1" dirty="0">
              <a:latin typeface="+mj-lt"/>
            </a:endParaRPr>
          </a:p>
          <a:p>
            <a:pPr marL="285750" indent="-285750" algn="l">
              <a:buFont typeface="Arial" panose="02080604020202020204" pitchFamily="34" charset="0"/>
              <a:buChar char="•"/>
            </a:pPr>
            <a:r>
              <a:rPr lang="en-IN" sz="1800" b="1" dirty="0"/>
              <a:t>In the admin panel we change the layout or content of the website and also change the password of the admin panel so next time the admin will not login in to the admin panel</a:t>
            </a:r>
            <a:r>
              <a:rPr lang="en-IN" sz="1800" dirty="0"/>
              <a:t>.</a:t>
            </a:r>
            <a:endParaRPr lang="en-IN" sz="1800" dirty="0"/>
          </a:p>
        </p:txBody>
      </p:sp>
      <p:pic>
        <p:nvPicPr>
          <p:cNvPr id="5" name="Picture 4" descr="2"/>
          <p:cNvPicPr>
            <a:picLocks noChangeAspect="true"/>
          </p:cNvPicPr>
          <p:nvPr/>
        </p:nvPicPr>
        <p:blipFill>
          <a:blip r:embed="rId1"/>
          <a:stretch>
            <a:fillRect/>
          </a:stretch>
        </p:blipFill>
        <p:spPr>
          <a:xfrm>
            <a:off x="353695" y="1763395"/>
            <a:ext cx="11595100" cy="487743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3"/>
          <p:cNvPicPr>
            <a:picLocks noChangeAspect="true"/>
          </p:cNvPicPr>
          <p:nvPr/>
        </p:nvPicPr>
        <p:blipFill>
          <a:blip r:embed="rId1"/>
          <a:stretch>
            <a:fillRect/>
          </a:stretch>
        </p:blipFill>
        <p:spPr>
          <a:xfrm>
            <a:off x="1066800" y="718185"/>
            <a:ext cx="10058400" cy="542099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ubtitle 3"/>
          <p:cNvSpPr>
            <a:spLocks noGrp="true"/>
          </p:cNvSpPr>
          <p:nvPr>
            <p:ph type="subTitle" idx="1"/>
          </p:nvPr>
        </p:nvSpPr>
        <p:spPr>
          <a:xfrm>
            <a:off x="781050" y="323850"/>
            <a:ext cx="10801350" cy="6206490"/>
          </a:xfrm>
        </p:spPr>
        <p:txBody>
          <a:bodyPr>
            <a:normAutofit/>
          </a:bodyPr>
          <a:p>
            <a:pPr algn="l"/>
            <a:r>
              <a:rPr lang="en-US" sz="4000" b="1" dirty="0">
                <a:latin typeface="+mj-lt"/>
              </a:rPr>
              <a:t>Business Impact – High</a:t>
            </a:r>
            <a:endParaRPr lang="en-US" sz="4000" b="1" dirty="0">
              <a:latin typeface="+mj-lt"/>
            </a:endParaRPr>
          </a:p>
          <a:p>
            <a:pPr marL="285750" indent="-285750" algn="l">
              <a:buFont typeface="Arial" panose="02080604020202020204" pitchFamily="34" charset="0"/>
              <a:buChar char="•"/>
            </a:pPr>
            <a:r>
              <a:rPr lang="en-IN" sz="1800" b="1" dirty="0"/>
              <a:t>Using this vulnerability, attacker can login to the admin panel and change the layout of the website. Attacker can also change the content of the website by this admin panel.</a:t>
            </a:r>
            <a:endParaRPr lang="en-IN" sz="1800" b="1" dirty="0"/>
          </a:p>
          <a:p>
            <a:pPr marL="285750" indent="-285750" algn="l">
              <a:buFont typeface="Arial" panose="02080604020202020204" pitchFamily="34" charset="0"/>
              <a:buChar char="•"/>
            </a:pPr>
            <a:r>
              <a:rPr lang="en-IN" sz="1800" b="1" dirty="0"/>
              <a:t>Attacker can add some malicious code, some kind of videos, blogs that are not belong to this website this is impact on company’s </a:t>
            </a:r>
            <a:r>
              <a:rPr lang="en-IN" sz="1800" b="1" dirty="0" err="1"/>
              <a:t>raputation</a:t>
            </a:r>
            <a:r>
              <a:rPr lang="en-IN" sz="1800" b="1" dirty="0"/>
              <a:t>.</a:t>
            </a:r>
            <a:endParaRPr lang="en-IN" sz="1800" b="1" dirty="0"/>
          </a:p>
          <a:p>
            <a:pPr marL="285750" indent="-285750" algn="l">
              <a:buFont typeface="Arial" panose="02080604020202020204" pitchFamily="34" charset="0"/>
              <a:buChar char="•"/>
            </a:pPr>
            <a:r>
              <a:rPr lang="en-IN" sz="1800" b="1" dirty="0"/>
              <a:t>Attacker can add and delete the pages in this panel.</a:t>
            </a:r>
            <a:endParaRPr lang="en-IN" sz="1800" b="1" dirty="0"/>
          </a:p>
          <a:p>
            <a:pPr marL="285750" indent="-285750" algn="l">
              <a:buFont typeface="Arial" panose="02080604020202020204" pitchFamily="34" charset="0"/>
              <a:buChar char="•"/>
            </a:pPr>
            <a:r>
              <a:rPr lang="en-IN" sz="1800" b="1" dirty="0"/>
              <a:t>Attacker change the password of this admin panel so admin can not login in to this panel after attack.</a:t>
            </a:r>
            <a:endParaRPr lang="en-IN" sz="1800" b="1" dirty="0"/>
          </a:p>
          <a:p>
            <a:pPr algn="l"/>
            <a:endParaRPr lang="en-IN" sz="1800" b="1" dirty="0"/>
          </a:p>
          <a:p>
            <a:pPr algn="l"/>
            <a:r>
              <a:rPr lang="en-IN" sz="4000" b="1" dirty="0">
                <a:latin typeface="+mj-lt"/>
              </a:rPr>
              <a:t>Recommendation</a:t>
            </a:r>
            <a:endParaRPr lang="en-IN" sz="4000" b="1" dirty="0">
              <a:latin typeface="+mj-lt"/>
            </a:endParaRPr>
          </a:p>
          <a:p>
            <a:pPr marL="285750" indent="-285750" algn="l">
              <a:buFont typeface="Arial" panose="02080604020202020204" pitchFamily="34" charset="0"/>
              <a:buChar char="•"/>
            </a:pPr>
            <a:r>
              <a:rPr lang="en-IN" sz="1800" b="1" dirty="0"/>
              <a:t>The default password should be change into the strong password.</a:t>
            </a:r>
            <a:endParaRPr lang="en-IN" sz="1800" b="1" dirty="0"/>
          </a:p>
          <a:p>
            <a:pPr marL="285750" indent="-285750" algn="l">
              <a:buFont typeface="Arial" panose="02080604020202020204" pitchFamily="34" charset="0"/>
              <a:buChar char="•"/>
            </a:pPr>
            <a:r>
              <a:rPr lang="en-IN" sz="1800" b="1" dirty="0"/>
              <a:t>Password changing process must be done with some steps of verifications.</a:t>
            </a:r>
            <a:endParaRPr lang="en-IN" sz="1800" b="1" dirty="0"/>
          </a:p>
          <a:p>
            <a:pPr marL="285750" indent="-285750" algn="l">
              <a:buFont typeface="Arial" panose="02080604020202020204" pitchFamily="34" charset="0"/>
              <a:buChar char="•"/>
            </a:pPr>
            <a:r>
              <a:rPr lang="en-IN" sz="1800" b="1" dirty="0"/>
              <a:t>The admin </a:t>
            </a:r>
            <a:r>
              <a:rPr lang="en-IN" sz="1800" b="1" dirty="0" err="1"/>
              <a:t>url</a:t>
            </a:r>
            <a:r>
              <a:rPr lang="en-IN" sz="1800" b="1" dirty="0"/>
              <a:t> must also not accessible to normal user.</a:t>
            </a:r>
            <a:endParaRPr lang="en-IN" sz="1800" b="1" dirty="0"/>
          </a:p>
          <a:p>
            <a:pPr marL="285750" indent="-285750" algn="l">
              <a:buFont typeface="Arial" panose="02080604020202020204" pitchFamily="34" charset="0"/>
              <a:buChar char="•"/>
            </a:pPr>
            <a:r>
              <a:rPr lang="en-IN" sz="1800" b="1" dirty="0"/>
              <a:t>All default account should be removed.</a:t>
            </a:r>
            <a:endParaRPr lang="en-IN" sz="1800" b="1"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ubtitle 3"/>
          <p:cNvSpPr>
            <a:spLocks noGrp="true"/>
          </p:cNvSpPr>
          <p:nvPr>
            <p:ph type="subTitle" idx="1"/>
          </p:nvPr>
        </p:nvSpPr>
        <p:spPr>
          <a:xfrm>
            <a:off x="762000" y="457200"/>
            <a:ext cx="10668000" cy="5943600"/>
          </a:xfrm>
        </p:spPr>
        <p:txBody>
          <a:bodyPr>
            <a:normAutofit/>
          </a:bodyPr>
          <a:p>
            <a:pPr algn="l"/>
            <a:r>
              <a:rPr lang="en-US" sz="4000" b="1" dirty="0">
                <a:latin typeface="+mj-lt"/>
              </a:rPr>
              <a:t>Reference</a:t>
            </a:r>
            <a:endParaRPr lang="en-US" sz="4000" b="1" dirty="0">
              <a:latin typeface="+mj-lt"/>
            </a:endParaRPr>
          </a:p>
          <a:p>
            <a:pPr marL="285750" indent="-285750" algn="l">
              <a:buFont typeface="Arial" panose="02080604020202020204" pitchFamily="34" charset="0"/>
              <a:buChar char="•"/>
            </a:pPr>
            <a:r>
              <a:rPr lang="en-IN" sz="1800" b="1" dirty="0"/>
              <a:t>https://owasp.org/www-community/vulnerabilities/Use_of_hard-coded_password</a:t>
            </a:r>
            <a:endParaRPr lang="en-IN" sz="1800" b="1" dirty="0"/>
          </a:p>
          <a:p>
            <a:pPr marL="285750" indent="-285750" algn="l">
              <a:buFont typeface="Arial" panose="02080604020202020204" pitchFamily="34" charset="0"/>
              <a:buChar char="•"/>
            </a:pPr>
            <a:r>
              <a:rPr lang="en-IN" sz="1800" b="1" dirty="0"/>
              <a:t>https://www.acunetix.com/blog/web-security-zone/common-password-vulnerabilities/</a:t>
            </a:r>
            <a:endParaRPr lang="en-IN" sz="1800" b="1"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object 2"/>
          <p:cNvSpPr txBox="true">
            <a:spLocks noGrp="true"/>
          </p:cNvSpPr>
          <p:nvPr>
            <p:ph type="title"/>
          </p:nvPr>
        </p:nvSpPr>
        <p:spPr>
          <a:xfrm>
            <a:off x="745927" y="169225"/>
            <a:ext cx="7480300" cy="444500"/>
          </a:xfrm>
          <a:prstGeom prst="rect">
            <a:avLst/>
          </a:prstGeom>
        </p:spPr>
        <p:txBody>
          <a:bodyPr vert="horz" wrap="square" lIns="0" tIns="13970" rIns="0" bIns="0" rtlCol="0">
            <a:spAutoFit/>
          </a:bodyPr>
          <a:p>
            <a:pPr marL="12700">
              <a:lnSpc>
                <a:spcPct val="100000"/>
              </a:lnSpc>
              <a:spcBef>
                <a:spcPts val="110"/>
              </a:spcBef>
            </a:pPr>
            <a:r>
              <a:rPr sz="2800" spc="25" dirty="0">
                <a:latin typeface="Arial"/>
                <a:cs typeface="Arial"/>
              </a:rPr>
              <a:t>4.Access </a:t>
            </a:r>
            <a:r>
              <a:rPr sz="2800" spc="-30" dirty="0">
                <a:latin typeface="Arial"/>
                <a:cs typeface="Arial"/>
              </a:rPr>
              <a:t>via </a:t>
            </a:r>
            <a:r>
              <a:rPr sz="2800" spc="-120" dirty="0">
                <a:latin typeface="Arial"/>
                <a:cs typeface="Arial"/>
              </a:rPr>
              <a:t>OTP</a:t>
            </a:r>
            <a:r>
              <a:rPr sz="2800" spc="-40" dirty="0">
                <a:latin typeface="Arial"/>
                <a:cs typeface="Arial"/>
              </a:rPr>
              <a:t> </a:t>
            </a:r>
            <a:r>
              <a:rPr sz="2800" spc="35" dirty="0">
                <a:latin typeface="Arial"/>
                <a:cs typeface="Arial"/>
              </a:rPr>
              <a:t>Bypass</a:t>
            </a:r>
            <a:endParaRPr sz="2800">
              <a:latin typeface="Arial"/>
              <a:cs typeface="Arial"/>
            </a:endParaRPr>
          </a:p>
        </p:txBody>
      </p:sp>
      <p:graphicFrame>
        <p:nvGraphicFramePr>
          <p:cNvPr id="5" name="object 3"/>
          <p:cNvGraphicFramePr>
            <a:graphicFrameLocks noGrp="true"/>
          </p:cNvGraphicFramePr>
          <p:nvPr/>
        </p:nvGraphicFramePr>
        <p:xfrm>
          <a:off x="211455" y="974090"/>
          <a:ext cx="11769725" cy="5351145"/>
        </p:xfrm>
        <a:graphic>
          <a:graphicData uri="http://schemas.openxmlformats.org/drawingml/2006/table">
            <a:tbl>
              <a:tblPr firstRow="true" bandRow="true">
                <a:tableStyleId>{2D5ABB26-0587-4C30-8999-92F81FD0307C}</a:tableStyleId>
              </a:tblPr>
              <a:tblGrid>
                <a:gridCol w="2771775"/>
                <a:gridCol w="8997950"/>
              </a:tblGrid>
              <a:tr h="411480">
                <a:tc gridSpan="2">
                  <a:txBody>
                    <a:bodyPr/>
                    <a:p>
                      <a:pPr>
                        <a:lnSpc>
                          <a:spcPct val="100000"/>
                        </a:lnSpc>
                      </a:pPr>
                      <a:endParaRPr sz="2700">
                        <a:latin typeface="Times New Roman"/>
                        <a:cs typeface="Times New Roman"/>
                      </a:endParaRPr>
                    </a:p>
                  </a:txBody>
                  <a:tcPr marL="0" marR="0" marT="0" marB="0">
                    <a:lnB w="12700">
                      <a:solidFill>
                        <a:srgbClr val="000000"/>
                      </a:solidFill>
                      <a:prstDash val="solid"/>
                    </a:lnB>
                    <a:solidFill>
                      <a:srgbClr val="5B9BD5"/>
                    </a:solidFill>
                  </a:tcPr>
                </a:tc>
                <a:tc hMerge="true">
                  <a:tcPr marL="0" marR="0" marT="0" marB="0"/>
                </a:tc>
              </a:tr>
              <a:tr h="1176655">
                <a:tc>
                  <a:txBody>
                    <a:bodyPr/>
                    <a:p>
                      <a:pPr>
                        <a:lnSpc>
                          <a:spcPct val="100000"/>
                        </a:lnSpc>
                      </a:pPr>
                      <a:endParaRPr sz="2700" b="1">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solidFill>
                      <a:srgbClr val="C00000"/>
                    </a:solidFill>
                  </a:tcPr>
                </a:tc>
                <a:tc>
                  <a:txBody>
                    <a:bodyPr/>
                    <a:p>
                      <a:pPr>
                        <a:lnSpc>
                          <a:spcPct val="100000"/>
                        </a:lnSpc>
                        <a:spcBef>
                          <a:spcPts val="25"/>
                        </a:spcBef>
                      </a:pPr>
                      <a:endParaRPr sz="2500" b="1">
                        <a:latin typeface="Times New Roman"/>
                        <a:cs typeface="Times New Roman"/>
                      </a:endParaRPr>
                    </a:p>
                    <a:p>
                      <a:pPr marL="39370">
                        <a:lnSpc>
                          <a:spcPct val="100000"/>
                        </a:lnSpc>
                        <a:tabLst>
                          <a:tab pos="7118350" algn="l"/>
                        </a:tabLst>
                      </a:pPr>
                      <a:r>
                        <a:rPr sz="2600" b="1" spc="15" dirty="0">
                          <a:latin typeface="Carlito"/>
                          <a:cs typeface="Carlito"/>
                        </a:rPr>
                        <a:t>The admin </a:t>
                      </a:r>
                      <a:r>
                        <a:rPr sz="2600" b="1" spc="10" dirty="0">
                          <a:latin typeface="Carlito"/>
                          <a:cs typeface="Carlito"/>
                        </a:rPr>
                        <a:t>dashboard </a:t>
                      </a:r>
                      <a:r>
                        <a:rPr sz="2600" b="1" dirty="0">
                          <a:latin typeface="Carlito"/>
                          <a:cs typeface="Carlito"/>
                        </a:rPr>
                        <a:t>at </a:t>
                      </a:r>
                      <a:r>
                        <a:rPr sz="2600" b="1" spc="15" dirty="0">
                          <a:latin typeface="Carlito"/>
                          <a:cs typeface="Carlito"/>
                        </a:rPr>
                        <a:t>the below</a:t>
                      </a:r>
                      <a:r>
                        <a:rPr sz="2600" b="1" spc="25" dirty="0">
                          <a:latin typeface="Carlito"/>
                          <a:cs typeface="Carlito"/>
                        </a:rPr>
                        <a:t> </a:t>
                      </a:r>
                      <a:r>
                        <a:rPr sz="2600" b="1" spc="15" dirty="0">
                          <a:latin typeface="Carlito"/>
                          <a:cs typeface="Carlito"/>
                        </a:rPr>
                        <a:t>mentioned </a:t>
                      </a:r>
                      <a:r>
                        <a:rPr sz="2600" b="1" spc="20" dirty="0">
                          <a:latin typeface="Carlito"/>
                          <a:cs typeface="Carlito"/>
                        </a:rPr>
                        <a:t>URL	</a:t>
                      </a:r>
                      <a:r>
                        <a:rPr sz="2600" b="1" spc="15" dirty="0">
                          <a:latin typeface="Carlito"/>
                          <a:cs typeface="Carlito"/>
                        </a:rPr>
                        <a:t>has 3 </a:t>
                      </a:r>
                      <a:r>
                        <a:rPr sz="2600" b="1" spc="10" dirty="0">
                          <a:latin typeface="Carlito"/>
                          <a:cs typeface="Carlito"/>
                        </a:rPr>
                        <a:t>digit </a:t>
                      </a:r>
                      <a:r>
                        <a:rPr sz="2600" b="1" spc="15" dirty="0">
                          <a:latin typeface="Carlito"/>
                          <a:cs typeface="Carlito"/>
                        </a:rPr>
                        <a:t>otp</a:t>
                      </a:r>
                      <a:r>
                        <a:rPr sz="2600" b="1" spc="-45" dirty="0">
                          <a:latin typeface="Carlito"/>
                          <a:cs typeface="Carlito"/>
                        </a:rPr>
                        <a:t> </a:t>
                      </a:r>
                      <a:r>
                        <a:rPr sz="2600" b="1" spc="10" dirty="0">
                          <a:latin typeface="Carlito"/>
                          <a:cs typeface="Carlito"/>
                        </a:rPr>
                        <a:t>allowing</a:t>
                      </a:r>
                      <a:endParaRPr sz="2600" b="1">
                        <a:latin typeface="Carlito"/>
                        <a:cs typeface="Carlito"/>
                      </a:endParaRPr>
                    </a:p>
                  </a:txBody>
                  <a:tcPr marL="0" marR="0" marT="3175" marB="0">
                    <a:lnL w="12700">
                      <a:solidFill>
                        <a:srgbClr val="000000"/>
                      </a:solidFill>
                      <a:prstDash val="solid"/>
                    </a:lnL>
                    <a:lnR w="12700">
                      <a:solidFill>
                        <a:srgbClr val="000000"/>
                      </a:solidFill>
                      <a:prstDash val="solid"/>
                    </a:lnR>
                    <a:lnT w="12700">
                      <a:solidFill>
                        <a:srgbClr val="000000"/>
                      </a:solidFill>
                      <a:prstDash val="solid"/>
                    </a:lnT>
                  </a:tcPr>
                </a:tc>
              </a:tr>
              <a:tr h="707390">
                <a:tc>
                  <a:txBody>
                    <a:bodyPr/>
                    <a:p>
                      <a:pPr>
                        <a:lnSpc>
                          <a:spcPct val="100000"/>
                        </a:lnSpc>
                      </a:pPr>
                      <a:endParaRPr sz="2700" b="1">
                        <a:latin typeface="Times New Roman"/>
                        <a:cs typeface="Times New Roman"/>
                      </a:endParaRPr>
                    </a:p>
                  </a:txBody>
                  <a:tcPr marL="0" marR="0" marT="0" marB="0">
                    <a:lnL w="12700">
                      <a:solidFill>
                        <a:srgbClr val="000000"/>
                      </a:solidFill>
                      <a:prstDash val="solid"/>
                    </a:lnL>
                    <a:lnR w="12700">
                      <a:solidFill>
                        <a:srgbClr val="000000"/>
                      </a:solidFill>
                      <a:prstDash val="solid"/>
                    </a:lnR>
                    <a:solidFill>
                      <a:srgbClr val="C00000"/>
                    </a:solidFill>
                  </a:tcPr>
                </a:tc>
                <a:tc>
                  <a:txBody>
                    <a:bodyPr/>
                    <a:p>
                      <a:pPr marL="39370">
                        <a:lnSpc>
                          <a:spcPts val="2785"/>
                        </a:lnSpc>
                      </a:pPr>
                      <a:r>
                        <a:rPr sz="2600" b="1" spc="10" dirty="0">
                          <a:latin typeface="Carlito"/>
                          <a:cs typeface="Carlito"/>
                        </a:rPr>
                        <a:t>brute </a:t>
                      </a:r>
                      <a:r>
                        <a:rPr sz="2600" b="1" dirty="0">
                          <a:latin typeface="Carlito"/>
                          <a:cs typeface="Carlito"/>
                        </a:rPr>
                        <a:t>forcing </a:t>
                      </a:r>
                      <a:r>
                        <a:rPr sz="2600" b="1" spc="15" dirty="0">
                          <a:latin typeface="Carlito"/>
                          <a:cs typeface="Carlito"/>
                        </a:rPr>
                        <a:t>the otp and </a:t>
                      </a:r>
                      <a:r>
                        <a:rPr sz="2600" b="1" spc="5" dirty="0">
                          <a:latin typeface="Carlito"/>
                          <a:cs typeface="Carlito"/>
                        </a:rPr>
                        <a:t>reset </a:t>
                      </a:r>
                      <a:r>
                        <a:rPr sz="2600" b="1" spc="15" dirty="0">
                          <a:latin typeface="Carlito"/>
                          <a:cs typeface="Carlito"/>
                        </a:rPr>
                        <a:t>the </a:t>
                      </a:r>
                      <a:r>
                        <a:rPr sz="2600" b="1" spc="5" dirty="0">
                          <a:latin typeface="Carlito"/>
                          <a:cs typeface="Carlito"/>
                        </a:rPr>
                        <a:t>password </a:t>
                      </a:r>
                      <a:r>
                        <a:rPr sz="2600" b="1" spc="15" dirty="0">
                          <a:latin typeface="Carlito"/>
                          <a:cs typeface="Carlito"/>
                        </a:rPr>
                        <a:t>and </a:t>
                      </a:r>
                      <a:r>
                        <a:rPr sz="2600" b="1" spc="5" dirty="0">
                          <a:latin typeface="Carlito"/>
                          <a:cs typeface="Carlito"/>
                        </a:rPr>
                        <a:t>gaining</a:t>
                      </a:r>
                      <a:r>
                        <a:rPr sz="2600" b="1" spc="-35" dirty="0">
                          <a:latin typeface="Carlito"/>
                          <a:cs typeface="Carlito"/>
                        </a:rPr>
                        <a:t> </a:t>
                      </a:r>
                      <a:r>
                        <a:rPr sz="2600" b="1" spc="10" dirty="0">
                          <a:latin typeface="Carlito"/>
                          <a:cs typeface="Carlito"/>
                        </a:rPr>
                        <a:t>access.</a:t>
                      </a:r>
                      <a:endParaRPr sz="2600" b="1">
                        <a:latin typeface="Carlito"/>
                        <a:cs typeface="Carlito"/>
                      </a:endParaRPr>
                    </a:p>
                  </a:txBody>
                  <a:tcPr marL="0" marR="0" marT="0" marB="0">
                    <a:lnL w="12700">
                      <a:solidFill>
                        <a:srgbClr val="000000"/>
                      </a:solidFill>
                      <a:prstDash val="solid"/>
                    </a:lnL>
                    <a:lnR w="12700">
                      <a:solidFill>
                        <a:srgbClr val="000000"/>
                      </a:solidFill>
                      <a:prstDash val="solid"/>
                    </a:lnR>
                  </a:tcPr>
                </a:tc>
              </a:tr>
              <a:tr h="558165">
                <a:tc>
                  <a:txBody>
                    <a:bodyPr/>
                    <a:p>
                      <a:pPr>
                        <a:lnSpc>
                          <a:spcPct val="100000"/>
                        </a:lnSpc>
                      </a:pPr>
                      <a:endParaRPr sz="2700" b="1">
                        <a:latin typeface="Times New Roman"/>
                        <a:cs typeface="Times New Roman"/>
                      </a:endParaRPr>
                    </a:p>
                  </a:txBody>
                  <a:tcPr marL="0" marR="0" marT="0" marB="0">
                    <a:lnL w="12700">
                      <a:solidFill>
                        <a:srgbClr val="000000"/>
                      </a:solidFill>
                      <a:prstDash val="solid"/>
                    </a:lnL>
                    <a:lnR w="12700">
                      <a:solidFill>
                        <a:srgbClr val="000000"/>
                      </a:solidFill>
                      <a:prstDash val="solid"/>
                    </a:lnR>
                    <a:solidFill>
                      <a:srgbClr val="C00000"/>
                    </a:solidFill>
                  </a:tcPr>
                </a:tc>
                <a:tc>
                  <a:txBody>
                    <a:bodyPr/>
                    <a:p>
                      <a:pPr marL="39370">
                        <a:lnSpc>
                          <a:spcPct val="100000"/>
                        </a:lnSpc>
                        <a:spcBef>
                          <a:spcPts val="1275"/>
                        </a:spcBef>
                      </a:pPr>
                      <a:r>
                        <a:rPr sz="2600" b="1" spc="5" dirty="0">
                          <a:latin typeface="Carlito"/>
                          <a:cs typeface="Carlito"/>
                        </a:rPr>
                        <a:t>Affected </a:t>
                      </a:r>
                      <a:r>
                        <a:rPr sz="2600" b="1" spc="15" dirty="0">
                          <a:latin typeface="Carlito"/>
                          <a:cs typeface="Carlito"/>
                        </a:rPr>
                        <a:t>URL</a:t>
                      </a:r>
                      <a:r>
                        <a:rPr sz="2600" b="1" dirty="0">
                          <a:latin typeface="Carlito"/>
                          <a:cs typeface="Carlito"/>
                        </a:rPr>
                        <a:t> </a:t>
                      </a:r>
                      <a:r>
                        <a:rPr sz="2600" b="1" spc="10" dirty="0">
                          <a:latin typeface="Carlito"/>
                          <a:cs typeface="Carlito"/>
                        </a:rPr>
                        <a:t>:</a:t>
                      </a:r>
                      <a:endParaRPr sz="2600">
                        <a:latin typeface="Carlito"/>
                        <a:cs typeface="Carlito"/>
                      </a:endParaRPr>
                    </a:p>
                  </a:txBody>
                  <a:tcPr marL="0" marR="0" marT="161925" marB="0">
                    <a:lnL w="12700">
                      <a:solidFill>
                        <a:srgbClr val="000000"/>
                      </a:solidFill>
                      <a:prstDash val="solid"/>
                    </a:lnL>
                    <a:lnR w="12700">
                      <a:solidFill>
                        <a:srgbClr val="000000"/>
                      </a:solidFill>
                      <a:prstDash val="solid"/>
                    </a:lnR>
                  </a:tcPr>
                </a:tc>
              </a:tr>
              <a:tr h="411480">
                <a:tc>
                  <a:txBody>
                    <a:bodyPr/>
                    <a:p>
                      <a:pPr>
                        <a:lnSpc>
                          <a:spcPct val="100000"/>
                        </a:lnSpc>
                      </a:pPr>
                      <a:endParaRPr sz="2700" b="1">
                        <a:latin typeface="Times New Roman"/>
                        <a:cs typeface="Times New Roman"/>
                      </a:endParaRPr>
                    </a:p>
                  </a:txBody>
                  <a:tcPr marL="0" marR="0" marT="0" marB="0">
                    <a:lnL w="12700">
                      <a:solidFill>
                        <a:srgbClr val="000000"/>
                      </a:solidFill>
                      <a:prstDash val="solid"/>
                    </a:lnL>
                    <a:lnR w="12700">
                      <a:solidFill>
                        <a:srgbClr val="000000"/>
                      </a:solidFill>
                      <a:prstDash val="solid"/>
                    </a:lnR>
                    <a:solidFill>
                      <a:srgbClr val="C00000"/>
                    </a:solidFill>
                  </a:tcPr>
                </a:tc>
                <a:tc>
                  <a:txBody>
                    <a:bodyPr/>
                    <a:p>
                      <a:pPr marL="274955" indent="-236220">
                        <a:lnSpc>
                          <a:spcPts val="2860"/>
                        </a:lnSpc>
                        <a:buClr>
                          <a:srgbClr val="000000"/>
                        </a:buClr>
                        <a:buFont typeface="Arial"/>
                        <a:buChar char="•"/>
                        <a:tabLst>
                          <a:tab pos="275590" algn="l"/>
                        </a:tabLst>
                      </a:pPr>
                      <a:r>
                        <a:rPr sz="2600" b="1" u="heavy" spc="5" dirty="0">
                          <a:solidFill>
                            <a:srgbClr val="004D7F"/>
                          </a:solidFill>
                          <a:uFill>
                            <a:solidFill>
                              <a:srgbClr val="004D7F"/>
                            </a:solidFill>
                          </a:uFill>
                          <a:latin typeface="Carlito"/>
                          <a:cs typeface="Carlito"/>
                          <a:hlinkClick r:id="rId1"/>
                        </a:rPr>
                        <a:t>http://</a:t>
                      </a:r>
                      <a:r>
                        <a:rPr lang="en-US" sz="2600" b="1" u="heavy" spc="5" dirty="0">
                          <a:solidFill>
                            <a:srgbClr val="004D7F"/>
                          </a:solidFill>
                          <a:uFill>
                            <a:solidFill>
                              <a:srgbClr val="004D7F"/>
                            </a:solidFill>
                          </a:uFill>
                          <a:latin typeface="Carlito"/>
                          <a:cs typeface="Carlito"/>
                          <a:hlinkClick r:id="rId1"/>
                        </a:rPr>
                        <a:t>3.108.193.22</a:t>
                      </a:r>
                      <a:r>
                        <a:rPr sz="2600" b="1" u="heavy" spc="5" dirty="0">
                          <a:solidFill>
                            <a:srgbClr val="004D7F"/>
                          </a:solidFill>
                          <a:uFill>
                            <a:solidFill>
                              <a:srgbClr val="004D7F"/>
                            </a:solidFill>
                          </a:uFill>
                          <a:latin typeface="Carlito"/>
                          <a:cs typeface="Carlito"/>
                          <a:hlinkClick r:id="rId1"/>
                        </a:rPr>
                        <a:t>/reset_password/admin.php</a:t>
                      </a:r>
                      <a:endParaRPr sz="2600" b="1">
                        <a:latin typeface="Carlito"/>
                        <a:cs typeface="Carlito"/>
                      </a:endParaRPr>
                    </a:p>
                  </a:txBody>
                  <a:tcPr marL="0" marR="0" marT="0" marB="0">
                    <a:lnL w="12700">
                      <a:solidFill>
                        <a:srgbClr val="000000"/>
                      </a:solidFill>
                      <a:prstDash val="solid"/>
                    </a:lnL>
                    <a:lnR w="12700">
                      <a:solidFill>
                        <a:srgbClr val="000000"/>
                      </a:solidFill>
                      <a:prstDash val="solid"/>
                    </a:lnR>
                  </a:tcPr>
                </a:tc>
              </a:tr>
              <a:tr h="320040">
                <a:tc>
                  <a:txBody>
                    <a:bodyPr/>
                    <a:p>
                      <a:pPr marL="819785">
                        <a:lnSpc>
                          <a:spcPts val="2310"/>
                        </a:lnSpc>
                      </a:pPr>
                      <a:r>
                        <a:rPr sz="2050" b="1" spc="5" dirty="0">
                          <a:solidFill>
                            <a:srgbClr val="FFFFFF"/>
                          </a:solidFill>
                          <a:latin typeface="Carlito"/>
                          <a:cs typeface="Carlito"/>
                        </a:rPr>
                        <a:t>Access </a:t>
                      </a:r>
                      <a:r>
                        <a:rPr sz="2050" b="1" dirty="0">
                          <a:solidFill>
                            <a:srgbClr val="FFFFFF"/>
                          </a:solidFill>
                          <a:latin typeface="Carlito"/>
                          <a:cs typeface="Carlito"/>
                        </a:rPr>
                        <a:t>via</a:t>
                      </a:r>
                      <a:r>
                        <a:rPr sz="2050" b="1" spc="-20" dirty="0">
                          <a:solidFill>
                            <a:srgbClr val="FFFFFF"/>
                          </a:solidFill>
                          <a:latin typeface="Carlito"/>
                          <a:cs typeface="Carlito"/>
                        </a:rPr>
                        <a:t> </a:t>
                      </a:r>
                      <a:r>
                        <a:rPr sz="2050" b="1" spc="-15" dirty="0">
                          <a:solidFill>
                            <a:srgbClr val="FFFFFF"/>
                          </a:solidFill>
                          <a:latin typeface="Carlito"/>
                          <a:cs typeface="Carlito"/>
                        </a:rPr>
                        <a:t>OTP</a:t>
                      </a:r>
                      <a:endParaRPr sz="2050" b="1">
                        <a:latin typeface="Carlito"/>
                        <a:cs typeface="Carlito"/>
                      </a:endParaRPr>
                    </a:p>
                  </a:txBody>
                  <a:tcPr marL="0" marR="0" marT="0" marB="0">
                    <a:lnL w="12700">
                      <a:solidFill>
                        <a:srgbClr val="000000"/>
                      </a:solidFill>
                      <a:prstDash val="solid"/>
                    </a:lnL>
                    <a:lnR w="12700">
                      <a:solidFill>
                        <a:srgbClr val="000000"/>
                      </a:solidFill>
                      <a:prstDash val="solid"/>
                    </a:lnR>
                    <a:solidFill>
                      <a:srgbClr val="C00000"/>
                    </a:solidFill>
                  </a:tcPr>
                </a:tc>
                <a:tc>
                  <a:txBody>
                    <a:bodyPr/>
                    <a:p>
                      <a:pPr>
                        <a:lnSpc>
                          <a:spcPct val="100000"/>
                        </a:lnSpc>
                      </a:pPr>
                      <a:endParaRPr sz="2100" b="1">
                        <a:latin typeface="Times New Roman"/>
                        <a:cs typeface="Times New Roman"/>
                      </a:endParaRPr>
                    </a:p>
                  </a:txBody>
                  <a:tcPr marL="0" marR="0" marT="0" marB="0">
                    <a:lnL w="12700">
                      <a:solidFill>
                        <a:srgbClr val="000000"/>
                      </a:solidFill>
                      <a:prstDash val="solid"/>
                    </a:lnL>
                    <a:lnR w="12700">
                      <a:solidFill>
                        <a:srgbClr val="000000"/>
                      </a:solidFill>
                      <a:prstDash val="solid"/>
                    </a:lnR>
                  </a:tcPr>
                </a:tc>
              </a:tr>
              <a:tr h="395605">
                <a:tc>
                  <a:txBody>
                    <a:bodyPr/>
                    <a:p>
                      <a:pPr marL="790575">
                        <a:lnSpc>
                          <a:spcPts val="2205"/>
                        </a:lnSpc>
                      </a:pPr>
                      <a:r>
                        <a:rPr sz="2050" b="1" dirty="0">
                          <a:solidFill>
                            <a:srgbClr val="FFFFFF"/>
                          </a:solidFill>
                          <a:latin typeface="Carlito"/>
                          <a:cs typeface="Carlito"/>
                        </a:rPr>
                        <a:t>Bypass(Critical)</a:t>
                      </a:r>
                      <a:endParaRPr sz="2050" b="1" dirty="0">
                        <a:solidFill>
                          <a:srgbClr val="FFFFFF"/>
                        </a:solidFill>
                        <a:latin typeface="Carlito"/>
                        <a:cs typeface="Carlito"/>
                      </a:endParaRPr>
                    </a:p>
                  </a:txBody>
                  <a:tcPr marL="0" marR="0" marT="0" marB="0">
                    <a:lnL w="12700">
                      <a:solidFill>
                        <a:srgbClr val="000000"/>
                      </a:solidFill>
                      <a:prstDash val="solid"/>
                    </a:lnL>
                    <a:lnR w="12700">
                      <a:solidFill>
                        <a:srgbClr val="000000"/>
                      </a:solidFill>
                      <a:prstDash val="solid"/>
                    </a:lnR>
                    <a:solidFill>
                      <a:srgbClr val="C00000"/>
                    </a:solidFill>
                  </a:tcPr>
                </a:tc>
                <a:tc>
                  <a:txBody>
                    <a:bodyPr/>
                    <a:p>
                      <a:pPr marL="39370">
                        <a:lnSpc>
                          <a:spcPts val="3115"/>
                        </a:lnSpc>
                      </a:pPr>
                      <a:r>
                        <a:rPr sz="2600" b="1" spc="5" dirty="0">
                          <a:latin typeface="Carlito"/>
                          <a:cs typeface="Carlito"/>
                        </a:rPr>
                        <a:t>Affected </a:t>
                      </a:r>
                      <a:r>
                        <a:rPr sz="2600" b="1" spc="-5" dirty="0">
                          <a:latin typeface="Carlito"/>
                          <a:cs typeface="Carlito"/>
                        </a:rPr>
                        <a:t>Parameters</a:t>
                      </a:r>
                      <a:r>
                        <a:rPr sz="2600" b="1" dirty="0">
                          <a:latin typeface="Carlito"/>
                          <a:cs typeface="Carlito"/>
                        </a:rPr>
                        <a:t> </a:t>
                      </a:r>
                      <a:r>
                        <a:rPr sz="2600" b="1" spc="10" dirty="0">
                          <a:latin typeface="Carlito"/>
                          <a:cs typeface="Carlito"/>
                        </a:rPr>
                        <a:t>:</a:t>
                      </a:r>
                      <a:endParaRPr sz="2600">
                        <a:latin typeface="Carlito"/>
                        <a:cs typeface="Carlito"/>
                      </a:endParaRPr>
                    </a:p>
                  </a:txBody>
                  <a:tcPr marL="0" marR="0" marT="0" marB="0">
                    <a:lnL w="12700">
                      <a:solidFill>
                        <a:srgbClr val="000000"/>
                      </a:solidFill>
                      <a:prstDash val="solid"/>
                    </a:lnL>
                    <a:lnR w="12700">
                      <a:solidFill>
                        <a:srgbClr val="000000"/>
                      </a:solidFill>
                      <a:prstDash val="solid"/>
                    </a:lnR>
                  </a:tcPr>
                </a:tc>
              </a:tr>
              <a:tr h="411480">
                <a:tc>
                  <a:txBody>
                    <a:bodyPr/>
                    <a:p>
                      <a:pPr>
                        <a:lnSpc>
                          <a:spcPct val="100000"/>
                        </a:lnSpc>
                      </a:pPr>
                      <a:endParaRPr sz="2700" b="1">
                        <a:latin typeface="Times New Roman"/>
                        <a:cs typeface="Times New Roman"/>
                      </a:endParaRPr>
                    </a:p>
                  </a:txBody>
                  <a:tcPr marL="0" marR="0" marT="0" marB="0">
                    <a:lnL w="12700">
                      <a:solidFill>
                        <a:srgbClr val="000000"/>
                      </a:solidFill>
                      <a:prstDash val="solid"/>
                    </a:lnL>
                    <a:lnR w="12700">
                      <a:solidFill>
                        <a:srgbClr val="000000"/>
                      </a:solidFill>
                      <a:prstDash val="solid"/>
                    </a:lnR>
                    <a:solidFill>
                      <a:srgbClr val="C00000"/>
                    </a:solidFill>
                  </a:tcPr>
                </a:tc>
                <a:tc>
                  <a:txBody>
                    <a:bodyPr/>
                    <a:p>
                      <a:pPr marL="274955" indent="-236220">
                        <a:lnSpc>
                          <a:spcPts val="2860"/>
                        </a:lnSpc>
                        <a:buFont typeface="Arial"/>
                        <a:buChar char="•"/>
                        <a:tabLst>
                          <a:tab pos="275590" algn="l"/>
                        </a:tabLst>
                      </a:pPr>
                      <a:r>
                        <a:rPr sz="2600" b="1" spc="-5" dirty="0">
                          <a:latin typeface="Carlito"/>
                          <a:cs typeface="Carlito"/>
                        </a:rPr>
                        <a:t>OTP </a:t>
                      </a:r>
                      <a:r>
                        <a:rPr sz="2600" b="1" spc="15" dirty="0">
                          <a:latin typeface="Carlito"/>
                          <a:cs typeface="Carlito"/>
                        </a:rPr>
                        <a:t>(GET</a:t>
                      </a:r>
                      <a:r>
                        <a:rPr sz="2600" b="1" spc="10" dirty="0">
                          <a:latin typeface="Carlito"/>
                          <a:cs typeface="Carlito"/>
                        </a:rPr>
                        <a:t> </a:t>
                      </a:r>
                      <a:r>
                        <a:rPr sz="2600" b="1" dirty="0">
                          <a:latin typeface="Carlito"/>
                          <a:cs typeface="Carlito"/>
                        </a:rPr>
                        <a:t>parameters)</a:t>
                      </a:r>
                      <a:endParaRPr sz="2600" b="1">
                        <a:latin typeface="Carlito"/>
                        <a:cs typeface="Carlito"/>
                      </a:endParaRPr>
                    </a:p>
                  </a:txBody>
                  <a:tcPr marL="0" marR="0" marT="0" marB="0">
                    <a:lnL w="12700">
                      <a:solidFill>
                        <a:srgbClr val="000000"/>
                      </a:solidFill>
                      <a:prstDash val="solid"/>
                    </a:lnL>
                    <a:lnR w="12700">
                      <a:solidFill>
                        <a:srgbClr val="000000"/>
                      </a:solidFill>
                      <a:prstDash val="solid"/>
                    </a:lnR>
                  </a:tcPr>
                </a:tc>
              </a:tr>
              <a:tr h="547370">
                <a:tc>
                  <a:txBody>
                    <a:bodyPr/>
                    <a:p>
                      <a:pPr>
                        <a:lnSpc>
                          <a:spcPct val="100000"/>
                        </a:lnSpc>
                      </a:pPr>
                      <a:endParaRPr sz="2700" b="1">
                        <a:latin typeface="Times New Roman"/>
                        <a:cs typeface="Times New Roman"/>
                      </a:endParaRPr>
                    </a:p>
                  </a:txBody>
                  <a:tcPr marL="0" marR="0" marT="0" marB="0">
                    <a:lnL w="12700">
                      <a:solidFill>
                        <a:srgbClr val="000000"/>
                      </a:solidFill>
                      <a:prstDash val="solid"/>
                    </a:lnL>
                    <a:lnR w="12700">
                      <a:solidFill>
                        <a:srgbClr val="000000"/>
                      </a:solidFill>
                      <a:prstDash val="solid"/>
                    </a:lnR>
                    <a:solidFill>
                      <a:srgbClr val="C00000"/>
                    </a:solidFill>
                  </a:tcPr>
                </a:tc>
                <a:tc>
                  <a:txBody>
                    <a:bodyPr/>
                    <a:p>
                      <a:pPr marL="39370">
                        <a:lnSpc>
                          <a:spcPct val="100000"/>
                        </a:lnSpc>
                        <a:spcBef>
                          <a:spcPts val="1190"/>
                        </a:spcBef>
                      </a:pPr>
                      <a:r>
                        <a:rPr sz="2600" b="1" dirty="0">
                          <a:latin typeface="Carlito"/>
                          <a:cs typeface="Carlito"/>
                        </a:rPr>
                        <a:t>Payload </a:t>
                      </a:r>
                      <a:r>
                        <a:rPr sz="2600" b="1" spc="15" dirty="0">
                          <a:latin typeface="Carlito"/>
                          <a:cs typeface="Carlito"/>
                        </a:rPr>
                        <a:t>used</a:t>
                      </a:r>
                      <a:r>
                        <a:rPr sz="2600" b="1" spc="5" dirty="0">
                          <a:latin typeface="Carlito"/>
                          <a:cs typeface="Carlito"/>
                        </a:rPr>
                        <a:t> </a:t>
                      </a:r>
                      <a:r>
                        <a:rPr sz="2600" b="1" spc="10" dirty="0">
                          <a:latin typeface="Carlito"/>
                          <a:cs typeface="Carlito"/>
                        </a:rPr>
                        <a:t>:</a:t>
                      </a:r>
                      <a:endParaRPr sz="2600">
                        <a:latin typeface="Carlito"/>
                        <a:cs typeface="Carlito"/>
                      </a:endParaRPr>
                    </a:p>
                  </a:txBody>
                  <a:tcPr marL="0" marR="0" marT="151130" marB="0">
                    <a:lnL w="12700">
                      <a:solidFill>
                        <a:srgbClr val="000000"/>
                      </a:solidFill>
                      <a:prstDash val="solid"/>
                    </a:lnL>
                    <a:lnR w="12700">
                      <a:solidFill>
                        <a:srgbClr val="000000"/>
                      </a:solidFill>
                      <a:prstDash val="solid"/>
                    </a:lnR>
                  </a:tcPr>
                </a:tc>
              </a:tr>
              <a:tr h="411480">
                <a:tc>
                  <a:txBody>
                    <a:bodyPr/>
                    <a:p>
                      <a:pPr>
                        <a:lnSpc>
                          <a:spcPct val="100000"/>
                        </a:lnSpc>
                      </a:pPr>
                      <a:endParaRPr sz="2700" b="1">
                        <a:latin typeface="Times New Roman"/>
                        <a:cs typeface="Times New Roman"/>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solidFill>
                      <a:srgbClr val="C00000"/>
                    </a:solidFill>
                  </a:tcPr>
                </a:tc>
                <a:tc>
                  <a:txBody>
                    <a:bodyPr/>
                    <a:p>
                      <a:pPr marL="374015" indent="-335280">
                        <a:lnSpc>
                          <a:spcPts val="2915"/>
                        </a:lnSpc>
                        <a:buSzPct val="110000"/>
                        <a:buChar char="•"/>
                        <a:tabLst>
                          <a:tab pos="374015" algn="l"/>
                          <a:tab pos="374650" algn="l"/>
                        </a:tabLst>
                      </a:pPr>
                      <a:r>
                        <a:rPr sz="3900" b="1" spc="22" baseline="2000" dirty="0">
                          <a:latin typeface="Carlito"/>
                          <a:cs typeface="Carlito"/>
                        </a:rPr>
                        <a:t>otp=</a:t>
                      </a:r>
                      <a:r>
                        <a:rPr lang="en-US" sz="3900" b="1" spc="22" baseline="2000" dirty="0">
                          <a:latin typeface="Carlito"/>
                          <a:cs typeface="Carlito"/>
                        </a:rPr>
                        <a:t>123</a:t>
                      </a:r>
                      <a:endParaRPr lang="en-US" sz="3900" b="1" spc="22" baseline="2000" dirty="0">
                        <a:latin typeface="Carlito"/>
                        <a:cs typeface="Carlito"/>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object 2"/>
          <p:cNvSpPr txBox="true">
            <a:spLocks noGrp="true"/>
          </p:cNvSpPr>
          <p:nvPr>
            <p:ph type="title"/>
          </p:nvPr>
        </p:nvSpPr>
        <p:spPr>
          <a:xfrm>
            <a:off x="108146" y="21310"/>
            <a:ext cx="7480300" cy="321310"/>
          </a:xfrm>
          <a:prstGeom prst="rect">
            <a:avLst/>
          </a:prstGeom>
        </p:spPr>
        <p:txBody>
          <a:bodyPr vert="horz" wrap="square" lIns="0" tIns="13970" rIns="0" bIns="0" rtlCol="0">
            <a:spAutoFit/>
          </a:bodyPr>
          <a:p>
            <a:pPr marL="12700">
              <a:lnSpc>
                <a:spcPct val="100000"/>
              </a:lnSpc>
              <a:spcBef>
                <a:spcPts val="110"/>
              </a:spcBef>
            </a:pPr>
            <a:r>
              <a:rPr sz="2000" spc="25" dirty="0">
                <a:latin typeface="Arial"/>
                <a:cs typeface="Arial"/>
              </a:rPr>
              <a:t>4.Access </a:t>
            </a:r>
            <a:r>
              <a:rPr sz="2000" spc="-30" dirty="0">
                <a:latin typeface="Arial"/>
                <a:cs typeface="Arial"/>
              </a:rPr>
              <a:t>via </a:t>
            </a:r>
            <a:r>
              <a:rPr sz="2000" spc="-120" dirty="0">
                <a:latin typeface="Arial"/>
                <a:cs typeface="Arial"/>
              </a:rPr>
              <a:t>OTP</a:t>
            </a:r>
            <a:r>
              <a:rPr sz="2000" spc="-40" dirty="0">
                <a:latin typeface="Arial"/>
                <a:cs typeface="Arial"/>
              </a:rPr>
              <a:t> </a:t>
            </a:r>
            <a:r>
              <a:rPr sz="2000" spc="35" dirty="0">
                <a:latin typeface="Arial"/>
                <a:cs typeface="Arial"/>
              </a:rPr>
              <a:t>Bypass</a:t>
            </a:r>
            <a:endParaRPr sz="2000">
              <a:latin typeface="Arial"/>
              <a:cs typeface="Arial"/>
            </a:endParaRPr>
          </a:p>
        </p:txBody>
      </p:sp>
      <p:graphicFrame>
        <p:nvGraphicFramePr>
          <p:cNvPr id="5" name="object 3"/>
          <p:cNvGraphicFramePr>
            <a:graphicFrameLocks noGrp="true"/>
          </p:cNvGraphicFramePr>
          <p:nvPr/>
        </p:nvGraphicFramePr>
        <p:xfrm>
          <a:off x="107950" y="531495"/>
          <a:ext cx="11421110" cy="6252210"/>
        </p:xfrm>
        <a:graphic>
          <a:graphicData uri="http://schemas.openxmlformats.org/drawingml/2006/table">
            <a:tbl>
              <a:tblPr firstRow="true" bandRow="true">
                <a:tableStyleId>{2D5ABB26-0587-4C30-8999-92F81FD0307C}</a:tableStyleId>
              </a:tblPr>
              <a:tblGrid>
                <a:gridCol w="2689860"/>
                <a:gridCol w="8731250"/>
              </a:tblGrid>
              <a:tr h="742950">
                <a:tc gridSpan="2">
                  <a:txBody>
                    <a:bodyPr/>
                    <a:p>
                      <a:pPr>
                        <a:lnSpc>
                          <a:spcPct val="100000"/>
                        </a:lnSpc>
                      </a:pPr>
                      <a:endParaRPr sz="2700">
                        <a:latin typeface="Times New Roman"/>
                        <a:cs typeface="Times New Roman"/>
                      </a:endParaRPr>
                    </a:p>
                  </a:txBody>
                  <a:tcPr marL="0" marR="0" marT="0" marB="0">
                    <a:lnB w="12700">
                      <a:solidFill>
                        <a:srgbClr val="000000"/>
                      </a:solidFill>
                      <a:prstDash val="solid"/>
                    </a:lnB>
                    <a:solidFill>
                      <a:srgbClr val="5B9BD5"/>
                    </a:solidFill>
                  </a:tcPr>
                </a:tc>
                <a:tc hMerge="true">
                  <a:tcPr marL="0" marR="0" marT="0" marB="0"/>
                </a:tc>
              </a:tr>
              <a:tr h="1176655">
                <a:tc>
                  <a:txBody>
                    <a:bodyPr/>
                    <a:p>
                      <a:pPr>
                        <a:lnSpc>
                          <a:spcPct val="100000"/>
                        </a:lnSpc>
                      </a:pPr>
                      <a:endParaRPr sz="2700" b="1">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solidFill>
                      <a:srgbClr val="C00000"/>
                    </a:solidFill>
                  </a:tcPr>
                </a:tc>
                <a:tc>
                  <a:txBody>
                    <a:bodyPr/>
                    <a:p>
                      <a:pPr>
                        <a:lnSpc>
                          <a:spcPct val="100000"/>
                        </a:lnSpc>
                        <a:spcBef>
                          <a:spcPts val="25"/>
                        </a:spcBef>
                      </a:pPr>
                      <a:endParaRPr sz="2500" b="1">
                        <a:latin typeface="Times New Roman"/>
                        <a:cs typeface="Times New Roman"/>
                      </a:endParaRPr>
                    </a:p>
                    <a:p>
                      <a:pPr marL="39370">
                        <a:lnSpc>
                          <a:spcPct val="100000"/>
                        </a:lnSpc>
                      </a:pPr>
                      <a:r>
                        <a:rPr sz="2600" b="1" spc="15" dirty="0">
                          <a:latin typeface="Carlito"/>
                          <a:cs typeface="Carlito"/>
                        </a:rPr>
                        <a:t>The </a:t>
                      </a:r>
                      <a:r>
                        <a:rPr sz="2600" b="1" spc="10" dirty="0">
                          <a:latin typeface="Carlito"/>
                          <a:cs typeface="Carlito"/>
                        </a:rPr>
                        <a:t>coupon code </a:t>
                      </a:r>
                      <a:r>
                        <a:rPr sz="2600" b="1" dirty="0">
                          <a:latin typeface="Carlito"/>
                          <a:cs typeface="Carlito"/>
                        </a:rPr>
                        <a:t>at </a:t>
                      </a:r>
                      <a:r>
                        <a:rPr sz="2600" b="1" spc="15" dirty="0">
                          <a:latin typeface="Carlito"/>
                          <a:cs typeface="Carlito"/>
                        </a:rPr>
                        <a:t>the below mentioned </a:t>
                      </a:r>
                      <a:r>
                        <a:rPr sz="2600" b="1" spc="20" dirty="0">
                          <a:latin typeface="Carlito"/>
                          <a:cs typeface="Carlito"/>
                        </a:rPr>
                        <a:t>URL </a:t>
                      </a:r>
                      <a:r>
                        <a:rPr sz="2600" b="1" spc="5" dirty="0">
                          <a:latin typeface="Carlito"/>
                          <a:cs typeface="Carlito"/>
                        </a:rPr>
                        <a:t>can </a:t>
                      </a:r>
                      <a:r>
                        <a:rPr sz="2600" b="1" spc="15" dirty="0">
                          <a:latin typeface="Carlito"/>
                          <a:cs typeface="Carlito"/>
                        </a:rPr>
                        <a:t>be</a:t>
                      </a:r>
                      <a:r>
                        <a:rPr sz="2600" b="1" spc="-50" dirty="0">
                          <a:latin typeface="Carlito"/>
                          <a:cs typeface="Carlito"/>
                        </a:rPr>
                        <a:t> </a:t>
                      </a:r>
                      <a:r>
                        <a:rPr sz="2600" b="1" dirty="0">
                          <a:latin typeface="Carlito"/>
                          <a:cs typeface="Carlito"/>
                        </a:rPr>
                        <a:t>bruteforced.</a:t>
                      </a:r>
                      <a:endParaRPr sz="2600" b="1">
                        <a:latin typeface="Carlito"/>
                        <a:cs typeface="Carlito"/>
                      </a:endParaRPr>
                    </a:p>
                  </a:txBody>
                  <a:tcPr marL="0" marR="0" marT="3175" marB="0">
                    <a:lnL w="12700">
                      <a:solidFill>
                        <a:srgbClr val="000000"/>
                      </a:solidFill>
                      <a:prstDash val="solid"/>
                    </a:lnL>
                    <a:lnR w="12700">
                      <a:solidFill>
                        <a:srgbClr val="000000"/>
                      </a:solidFill>
                      <a:prstDash val="solid"/>
                    </a:lnR>
                    <a:lnT w="12700">
                      <a:solidFill>
                        <a:srgbClr val="000000"/>
                      </a:solidFill>
                      <a:prstDash val="solid"/>
                    </a:lnT>
                  </a:tcPr>
                </a:tc>
              </a:tr>
              <a:tr h="564515">
                <a:tc>
                  <a:txBody>
                    <a:bodyPr/>
                    <a:p>
                      <a:pPr>
                        <a:lnSpc>
                          <a:spcPct val="100000"/>
                        </a:lnSpc>
                      </a:pPr>
                      <a:endParaRPr sz="2700" b="1">
                        <a:latin typeface="Times New Roman"/>
                        <a:cs typeface="Times New Roman"/>
                      </a:endParaRPr>
                    </a:p>
                  </a:txBody>
                  <a:tcPr marL="0" marR="0" marT="0" marB="0">
                    <a:lnL w="12700">
                      <a:solidFill>
                        <a:srgbClr val="000000"/>
                      </a:solidFill>
                      <a:prstDash val="solid"/>
                    </a:lnL>
                    <a:lnR w="12700">
                      <a:solidFill>
                        <a:srgbClr val="000000"/>
                      </a:solidFill>
                      <a:prstDash val="solid"/>
                    </a:lnR>
                    <a:solidFill>
                      <a:srgbClr val="C00000"/>
                    </a:solidFill>
                  </a:tcPr>
                </a:tc>
                <a:tc>
                  <a:txBody>
                    <a:bodyPr/>
                    <a:p>
                      <a:pPr marL="39370">
                        <a:lnSpc>
                          <a:spcPct val="100000"/>
                        </a:lnSpc>
                        <a:spcBef>
                          <a:spcPts val="1275"/>
                        </a:spcBef>
                      </a:pPr>
                      <a:r>
                        <a:rPr sz="2600" b="1" spc="5" dirty="0">
                          <a:latin typeface="Carlito"/>
                          <a:cs typeface="Carlito"/>
                        </a:rPr>
                        <a:t>Affected </a:t>
                      </a:r>
                      <a:r>
                        <a:rPr sz="2600" b="1" spc="15" dirty="0">
                          <a:latin typeface="Carlito"/>
                          <a:cs typeface="Carlito"/>
                        </a:rPr>
                        <a:t>URL</a:t>
                      </a:r>
                      <a:r>
                        <a:rPr sz="2600" b="1" dirty="0">
                          <a:latin typeface="Carlito"/>
                          <a:cs typeface="Carlito"/>
                        </a:rPr>
                        <a:t> </a:t>
                      </a:r>
                      <a:r>
                        <a:rPr sz="2600" b="1" spc="10" dirty="0">
                          <a:latin typeface="Carlito"/>
                          <a:cs typeface="Carlito"/>
                        </a:rPr>
                        <a:t>:</a:t>
                      </a:r>
                      <a:endParaRPr sz="2600">
                        <a:latin typeface="Carlito"/>
                        <a:cs typeface="Carlito"/>
                      </a:endParaRPr>
                    </a:p>
                  </a:txBody>
                  <a:tcPr marL="0" marR="0" marT="161925" marB="0">
                    <a:lnL w="12700">
                      <a:solidFill>
                        <a:srgbClr val="000000"/>
                      </a:solidFill>
                      <a:prstDash val="solid"/>
                    </a:lnL>
                    <a:lnR w="12700">
                      <a:solidFill>
                        <a:srgbClr val="000000"/>
                      </a:solidFill>
                      <a:prstDash val="solid"/>
                    </a:lnR>
                  </a:tcPr>
                </a:tc>
              </a:tr>
              <a:tr h="592455">
                <a:tc>
                  <a:txBody>
                    <a:bodyPr/>
                    <a:p>
                      <a:pPr>
                        <a:lnSpc>
                          <a:spcPct val="100000"/>
                        </a:lnSpc>
                      </a:pPr>
                      <a:endParaRPr sz="2700" b="1">
                        <a:latin typeface="Times New Roman"/>
                        <a:cs typeface="Times New Roman"/>
                      </a:endParaRPr>
                    </a:p>
                  </a:txBody>
                  <a:tcPr marL="0" marR="0" marT="0" marB="0">
                    <a:lnL w="12700">
                      <a:solidFill>
                        <a:srgbClr val="000000"/>
                      </a:solidFill>
                      <a:prstDash val="solid"/>
                    </a:lnL>
                    <a:lnR w="12700">
                      <a:solidFill>
                        <a:srgbClr val="000000"/>
                      </a:solidFill>
                      <a:prstDash val="solid"/>
                    </a:lnR>
                    <a:solidFill>
                      <a:srgbClr val="C00000"/>
                    </a:solidFill>
                  </a:tcPr>
                </a:tc>
                <a:tc>
                  <a:txBody>
                    <a:bodyPr/>
                    <a:p>
                      <a:pPr marL="274955" indent="-236220">
                        <a:lnSpc>
                          <a:spcPts val="2860"/>
                        </a:lnSpc>
                        <a:buClr>
                          <a:srgbClr val="000000"/>
                        </a:buClr>
                        <a:buFont typeface="Arial"/>
                        <a:buChar char="•"/>
                        <a:tabLst>
                          <a:tab pos="275590" algn="l"/>
                        </a:tabLst>
                      </a:pPr>
                      <a:r>
                        <a:rPr sz="2600" b="1" u="heavy" spc="5" dirty="0">
                          <a:solidFill>
                            <a:srgbClr val="004D7F"/>
                          </a:solidFill>
                          <a:uFill>
                            <a:solidFill>
                              <a:srgbClr val="004D7F"/>
                            </a:solidFill>
                          </a:uFill>
                          <a:latin typeface="Carlito"/>
                          <a:cs typeface="Carlito"/>
                          <a:hlinkClick r:id="rId1"/>
                        </a:rPr>
                        <a:t>http://</a:t>
                      </a:r>
                      <a:r>
                        <a:rPr lang="en-US" sz="2600" b="1" u="heavy" spc="5" dirty="0">
                          <a:solidFill>
                            <a:srgbClr val="004D7F"/>
                          </a:solidFill>
                          <a:uFill>
                            <a:solidFill>
                              <a:srgbClr val="004D7F"/>
                            </a:solidFill>
                          </a:uFill>
                          <a:latin typeface="Carlito"/>
                          <a:cs typeface="Carlito"/>
                          <a:hlinkClick r:id="rId1"/>
                        </a:rPr>
                        <a:t>3.108.193.22</a:t>
                      </a:r>
                      <a:r>
                        <a:rPr sz="2600" b="1" u="heavy" spc="5" dirty="0">
                          <a:solidFill>
                            <a:srgbClr val="004D7F"/>
                          </a:solidFill>
                          <a:uFill>
                            <a:solidFill>
                              <a:srgbClr val="004D7F"/>
                            </a:solidFill>
                          </a:uFill>
                          <a:latin typeface="Carlito"/>
                          <a:cs typeface="Carlito"/>
                          <a:hlinkClick r:id="rId1"/>
                        </a:rPr>
                        <a:t>/cart/cart.php</a:t>
                      </a:r>
                      <a:endParaRPr sz="2600" b="1">
                        <a:latin typeface="Carlito"/>
                        <a:cs typeface="Carlito"/>
                      </a:endParaRPr>
                    </a:p>
                  </a:txBody>
                  <a:tcPr marL="0" marR="0" marT="0" marB="0">
                    <a:lnL w="12700">
                      <a:solidFill>
                        <a:srgbClr val="000000"/>
                      </a:solidFill>
                      <a:prstDash val="solid"/>
                    </a:lnL>
                    <a:lnR w="12700">
                      <a:solidFill>
                        <a:srgbClr val="000000"/>
                      </a:solidFill>
                      <a:prstDash val="solid"/>
                    </a:lnR>
                  </a:tcPr>
                </a:tc>
              </a:tr>
              <a:tr h="547370">
                <a:tc>
                  <a:txBody>
                    <a:bodyPr/>
                    <a:p>
                      <a:pPr algn="ctr">
                        <a:lnSpc>
                          <a:spcPct val="100000"/>
                        </a:lnSpc>
                        <a:spcBef>
                          <a:spcPts val="1600"/>
                        </a:spcBef>
                      </a:pPr>
                      <a:r>
                        <a:rPr sz="2050" b="1" spc="5" dirty="0">
                          <a:solidFill>
                            <a:srgbClr val="FFFFFF"/>
                          </a:solidFill>
                          <a:latin typeface="Carlito"/>
                          <a:cs typeface="Carlito"/>
                        </a:rPr>
                        <a:t>Access </a:t>
                      </a:r>
                      <a:r>
                        <a:rPr sz="2050" b="1" dirty="0">
                          <a:solidFill>
                            <a:srgbClr val="FFFFFF"/>
                          </a:solidFill>
                          <a:latin typeface="Carlito"/>
                          <a:cs typeface="Carlito"/>
                        </a:rPr>
                        <a:t>via</a:t>
                      </a:r>
                      <a:r>
                        <a:rPr sz="2050" b="1" spc="-20" dirty="0">
                          <a:solidFill>
                            <a:srgbClr val="FFFFFF"/>
                          </a:solidFill>
                          <a:latin typeface="Carlito"/>
                          <a:cs typeface="Carlito"/>
                        </a:rPr>
                        <a:t> </a:t>
                      </a:r>
                      <a:r>
                        <a:rPr sz="2050" b="1" spc="-15" dirty="0">
                          <a:solidFill>
                            <a:srgbClr val="FFFFFF"/>
                          </a:solidFill>
                          <a:latin typeface="Carlito"/>
                          <a:cs typeface="Carlito"/>
                        </a:rPr>
                        <a:t>OTP</a:t>
                      </a:r>
                      <a:endParaRPr sz="2050" b="1">
                        <a:latin typeface="Carlito"/>
                        <a:cs typeface="Carlito"/>
                      </a:endParaRPr>
                    </a:p>
                  </a:txBody>
                  <a:tcPr marL="0" marR="0" marT="203200" marB="0">
                    <a:lnL w="12700">
                      <a:solidFill>
                        <a:srgbClr val="000000"/>
                      </a:solidFill>
                      <a:prstDash val="solid"/>
                    </a:lnL>
                    <a:lnR w="12700">
                      <a:solidFill>
                        <a:srgbClr val="000000"/>
                      </a:solidFill>
                      <a:prstDash val="solid"/>
                    </a:lnR>
                    <a:solidFill>
                      <a:srgbClr val="C00000"/>
                    </a:solidFill>
                  </a:tcPr>
                </a:tc>
                <a:tc>
                  <a:txBody>
                    <a:bodyPr/>
                    <a:p>
                      <a:pPr marL="39370">
                        <a:lnSpc>
                          <a:spcPct val="100000"/>
                        </a:lnSpc>
                        <a:spcBef>
                          <a:spcPts val="1190"/>
                        </a:spcBef>
                      </a:pPr>
                      <a:r>
                        <a:rPr sz="2600" b="1" spc="5" dirty="0">
                          <a:latin typeface="Carlito"/>
                          <a:cs typeface="Carlito"/>
                        </a:rPr>
                        <a:t>Affected </a:t>
                      </a:r>
                      <a:r>
                        <a:rPr sz="2600" b="1" spc="-5" dirty="0">
                          <a:latin typeface="Carlito"/>
                          <a:cs typeface="Carlito"/>
                        </a:rPr>
                        <a:t>Parameters</a:t>
                      </a:r>
                      <a:r>
                        <a:rPr sz="2600" b="1" dirty="0">
                          <a:latin typeface="Carlito"/>
                          <a:cs typeface="Carlito"/>
                        </a:rPr>
                        <a:t> </a:t>
                      </a:r>
                      <a:r>
                        <a:rPr sz="2600" b="1" spc="10" dirty="0">
                          <a:latin typeface="Carlito"/>
                          <a:cs typeface="Carlito"/>
                        </a:rPr>
                        <a:t>:</a:t>
                      </a:r>
                      <a:endParaRPr sz="2600">
                        <a:latin typeface="Carlito"/>
                        <a:cs typeface="Carlito"/>
                      </a:endParaRPr>
                    </a:p>
                  </a:txBody>
                  <a:tcPr marL="0" marR="0" marT="151130" marB="0">
                    <a:lnL w="12700">
                      <a:solidFill>
                        <a:srgbClr val="000000"/>
                      </a:solidFill>
                      <a:prstDash val="solid"/>
                    </a:lnL>
                    <a:lnR w="12700">
                      <a:solidFill>
                        <a:srgbClr val="000000"/>
                      </a:solidFill>
                      <a:prstDash val="solid"/>
                    </a:lnR>
                  </a:tcPr>
                </a:tc>
              </a:tr>
              <a:tr h="594995">
                <a:tc>
                  <a:txBody>
                    <a:bodyPr/>
                    <a:p>
                      <a:pPr algn="ctr">
                        <a:lnSpc>
                          <a:spcPts val="2060"/>
                        </a:lnSpc>
                      </a:pPr>
                      <a:r>
                        <a:rPr sz="2050" b="1" dirty="0">
                          <a:solidFill>
                            <a:srgbClr val="FFFFFF"/>
                          </a:solidFill>
                          <a:latin typeface="Carlito"/>
                          <a:cs typeface="Carlito"/>
                        </a:rPr>
                        <a:t>Bypass(Critical)</a:t>
                      </a:r>
                      <a:endParaRPr sz="2050" b="1" dirty="0">
                        <a:solidFill>
                          <a:srgbClr val="FFFFFF"/>
                        </a:solidFill>
                        <a:latin typeface="Carlito"/>
                        <a:cs typeface="Carlito"/>
                      </a:endParaRPr>
                    </a:p>
                  </a:txBody>
                  <a:tcPr marL="0" marR="0" marT="0" marB="0">
                    <a:lnL w="12700">
                      <a:solidFill>
                        <a:srgbClr val="000000"/>
                      </a:solidFill>
                      <a:prstDash val="solid"/>
                    </a:lnL>
                    <a:lnR w="12700">
                      <a:solidFill>
                        <a:srgbClr val="000000"/>
                      </a:solidFill>
                      <a:prstDash val="solid"/>
                    </a:lnR>
                    <a:solidFill>
                      <a:srgbClr val="C00000"/>
                    </a:solidFill>
                  </a:tcPr>
                </a:tc>
                <a:tc>
                  <a:txBody>
                    <a:bodyPr/>
                    <a:p>
                      <a:pPr marL="274955" indent="-236220">
                        <a:lnSpc>
                          <a:spcPts val="2970"/>
                        </a:lnSpc>
                        <a:buFont typeface="Arial"/>
                        <a:buChar char="•"/>
                        <a:tabLst>
                          <a:tab pos="275590" algn="l"/>
                        </a:tabLst>
                      </a:pPr>
                      <a:r>
                        <a:rPr sz="2600" b="1" spc="10" dirty="0">
                          <a:latin typeface="Carlito"/>
                          <a:cs typeface="Carlito"/>
                        </a:rPr>
                        <a:t>apply_coupon(POST</a:t>
                      </a:r>
                      <a:r>
                        <a:rPr sz="2600" b="1" spc="5" dirty="0">
                          <a:latin typeface="Carlito"/>
                          <a:cs typeface="Carlito"/>
                        </a:rPr>
                        <a:t> </a:t>
                      </a:r>
                      <a:r>
                        <a:rPr sz="2600" b="1" dirty="0">
                          <a:latin typeface="Carlito"/>
                          <a:cs typeface="Carlito"/>
                        </a:rPr>
                        <a:t>parameters)</a:t>
                      </a:r>
                      <a:endParaRPr sz="2600" b="1">
                        <a:latin typeface="Carlito"/>
                        <a:cs typeface="Carlito"/>
                      </a:endParaRPr>
                    </a:p>
                  </a:txBody>
                  <a:tcPr marL="0" marR="0" marT="0" marB="0">
                    <a:lnL w="12700">
                      <a:solidFill>
                        <a:srgbClr val="000000"/>
                      </a:solidFill>
                      <a:prstDash val="solid"/>
                    </a:lnL>
                    <a:lnR w="12700">
                      <a:solidFill>
                        <a:srgbClr val="000000"/>
                      </a:solidFill>
                      <a:prstDash val="solid"/>
                    </a:lnR>
                  </a:tcPr>
                </a:tc>
              </a:tr>
              <a:tr h="538480">
                <a:tc>
                  <a:txBody>
                    <a:bodyPr/>
                    <a:p>
                      <a:pPr>
                        <a:lnSpc>
                          <a:spcPct val="100000"/>
                        </a:lnSpc>
                      </a:pPr>
                      <a:endParaRPr sz="2700" b="1">
                        <a:latin typeface="Times New Roman"/>
                        <a:cs typeface="Times New Roman"/>
                      </a:endParaRPr>
                    </a:p>
                  </a:txBody>
                  <a:tcPr marL="0" marR="0" marT="0" marB="0">
                    <a:lnL w="12700">
                      <a:solidFill>
                        <a:srgbClr val="000000"/>
                      </a:solidFill>
                      <a:prstDash val="solid"/>
                    </a:lnL>
                    <a:lnR w="12700">
                      <a:solidFill>
                        <a:srgbClr val="000000"/>
                      </a:solidFill>
                      <a:prstDash val="solid"/>
                    </a:lnR>
                    <a:solidFill>
                      <a:srgbClr val="C00000"/>
                    </a:solidFill>
                  </a:tcPr>
                </a:tc>
                <a:tc>
                  <a:txBody>
                    <a:bodyPr/>
                    <a:p>
                      <a:pPr marL="39370">
                        <a:lnSpc>
                          <a:spcPct val="100000"/>
                        </a:lnSpc>
                        <a:spcBef>
                          <a:spcPts val="1110"/>
                        </a:spcBef>
                      </a:pPr>
                      <a:r>
                        <a:rPr sz="2600" b="1" dirty="0">
                          <a:latin typeface="Carlito"/>
                          <a:cs typeface="Carlito"/>
                        </a:rPr>
                        <a:t>Payload </a:t>
                      </a:r>
                      <a:r>
                        <a:rPr sz="2600" b="1" spc="15" dirty="0">
                          <a:latin typeface="Carlito"/>
                          <a:cs typeface="Carlito"/>
                        </a:rPr>
                        <a:t>used</a:t>
                      </a:r>
                      <a:r>
                        <a:rPr sz="2600" b="1" spc="5" dirty="0">
                          <a:latin typeface="Carlito"/>
                          <a:cs typeface="Carlito"/>
                        </a:rPr>
                        <a:t> </a:t>
                      </a:r>
                      <a:r>
                        <a:rPr sz="2600" b="1" spc="10" dirty="0">
                          <a:latin typeface="Carlito"/>
                          <a:cs typeface="Carlito"/>
                        </a:rPr>
                        <a:t>:</a:t>
                      </a:r>
                      <a:endParaRPr sz="2600">
                        <a:latin typeface="Carlito"/>
                        <a:cs typeface="Carlito"/>
                      </a:endParaRPr>
                    </a:p>
                  </a:txBody>
                  <a:tcPr marL="0" marR="0" marT="140970" marB="0">
                    <a:lnL w="12700">
                      <a:solidFill>
                        <a:srgbClr val="000000"/>
                      </a:solidFill>
                      <a:prstDash val="solid"/>
                    </a:lnL>
                    <a:lnR w="12700">
                      <a:solidFill>
                        <a:srgbClr val="000000"/>
                      </a:solidFill>
                      <a:prstDash val="solid"/>
                    </a:lnR>
                  </a:tcPr>
                </a:tc>
              </a:tr>
              <a:tr h="1494790">
                <a:tc>
                  <a:txBody>
                    <a:bodyPr/>
                    <a:p>
                      <a:pPr>
                        <a:lnSpc>
                          <a:spcPct val="100000"/>
                        </a:lnSpc>
                      </a:pPr>
                      <a:endParaRPr sz="2700" b="1">
                        <a:latin typeface="Times New Roman"/>
                        <a:cs typeface="Times New Roman"/>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solidFill>
                      <a:srgbClr val="C00000"/>
                    </a:solidFill>
                  </a:tcPr>
                </a:tc>
                <a:tc>
                  <a:txBody>
                    <a:bodyPr/>
                    <a:p>
                      <a:pPr marL="374015" indent="-335280">
                        <a:lnSpc>
                          <a:spcPts val="2920"/>
                        </a:lnSpc>
                        <a:buSzPct val="125000"/>
                        <a:buChar char="•"/>
                        <a:tabLst>
                          <a:tab pos="374650" algn="l"/>
                        </a:tabLst>
                      </a:pPr>
                      <a:r>
                        <a:rPr sz="2600" b="1" spc="15" dirty="0">
                          <a:latin typeface="Carlito"/>
                          <a:cs typeface="Carlito"/>
                        </a:rPr>
                        <a:t>UL-1056</a:t>
                      </a:r>
                      <a:r>
                        <a:rPr lang="" sz="2600" b="1" spc="15" dirty="0">
                          <a:latin typeface="Carlito"/>
                          <a:cs typeface="Carlito"/>
                        </a:rPr>
                        <a:t>(bruteforced)</a:t>
                      </a:r>
                      <a:endParaRPr lang="" sz="2600" b="1" spc="15" dirty="0">
                        <a:latin typeface="Carlito"/>
                        <a:cs typeface="Carlito"/>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true"/>
          <p:nvPr/>
        </p:nvSpPr>
        <p:spPr>
          <a:xfrm>
            <a:off x="172720" y="163830"/>
            <a:ext cx="2459355" cy="460375"/>
          </a:xfrm>
          <a:prstGeom prst="rect">
            <a:avLst/>
          </a:prstGeom>
          <a:noFill/>
        </p:spPr>
        <p:txBody>
          <a:bodyPr wrap="square" rtlCol="0">
            <a:spAutoFit/>
          </a:bodyPr>
          <a:p>
            <a:r>
              <a:rPr lang="en-US" altLang="en-US" sz="2400" b="1"/>
              <a:t>Observation</a:t>
            </a:r>
            <a:endParaRPr lang="en-US" altLang="en-US" sz="2400" b="1"/>
          </a:p>
        </p:txBody>
      </p:sp>
      <p:sp>
        <p:nvSpPr>
          <p:cNvPr id="5" name="Text Box 4"/>
          <p:cNvSpPr txBox="true"/>
          <p:nvPr/>
        </p:nvSpPr>
        <p:spPr>
          <a:xfrm>
            <a:off x="553720" y="942975"/>
            <a:ext cx="10806430" cy="922020"/>
          </a:xfrm>
          <a:prstGeom prst="rect">
            <a:avLst/>
          </a:prstGeom>
          <a:noFill/>
        </p:spPr>
        <p:txBody>
          <a:bodyPr wrap="square" rtlCol="0">
            <a:spAutoFit/>
          </a:bodyPr>
          <a:p>
            <a:r>
              <a:rPr lang="en-US" b="1"/>
              <a:t>• Navigate to http://</a:t>
            </a:r>
            <a:r>
              <a:rPr lang="en-US" altLang="en-US" b="1"/>
              <a:t>3.108.193.22</a:t>
            </a:r>
            <a:r>
              <a:rPr lang="en-US" b="1"/>
              <a:t>/reset_password/admin.php You will see reset password page via OTP. </a:t>
            </a:r>
            <a:endParaRPr lang="en-US" b="1"/>
          </a:p>
          <a:p>
            <a:r>
              <a:rPr lang="en-US" b="1"/>
              <a:t>Enter random otp while capturing</a:t>
            </a:r>
            <a:r>
              <a:rPr lang="en-US" altLang="en-US" b="1"/>
              <a:t> </a:t>
            </a:r>
            <a:r>
              <a:rPr lang="en-US" b="1"/>
              <a:t>requests in a local proxy .</a:t>
            </a:r>
            <a:endParaRPr lang="en-US" b="1"/>
          </a:p>
        </p:txBody>
      </p:sp>
      <p:pic>
        <p:nvPicPr>
          <p:cNvPr id="7" name="Picture 6" descr="2"/>
          <p:cNvPicPr>
            <a:picLocks noChangeAspect="true"/>
          </p:cNvPicPr>
          <p:nvPr/>
        </p:nvPicPr>
        <p:blipFill>
          <a:blip r:embed="rId1"/>
          <a:stretch>
            <a:fillRect/>
          </a:stretch>
        </p:blipFill>
        <p:spPr>
          <a:xfrm>
            <a:off x="1461770" y="1864995"/>
            <a:ext cx="8989695" cy="489966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true"/>
          </p:cNvSpPr>
          <p:nvPr>
            <p:ph type="title"/>
          </p:nvPr>
        </p:nvSpPr>
        <p:spPr>
          <a:xfrm>
            <a:off x="838200" y="373076"/>
            <a:ext cx="10515600" cy="803717"/>
          </a:xfrm>
        </p:spPr>
        <p:txBody>
          <a:bodyPr>
            <a:normAutofit/>
          </a:bodyPr>
          <a:p>
            <a:r>
              <a:rPr lang="en-US" sz="4000" dirty="0"/>
              <a:t>Vulnerability Statistics</a:t>
            </a:r>
            <a:endParaRPr lang="en-IN" sz="4000" dirty="0"/>
          </a:p>
        </p:txBody>
      </p:sp>
      <p:graphicFrame>
        <p:nvGraphicFramePr>
          <p:cNvPr id="6" name="Table 3"/>
          <p:cNvGraphicFramePr>
            <a:graphicFrameLocks noGrp="true"/>
          </p:cNvGraphicFramePr>
          <p:nvPr/>
        </p:nvGraphicFramePr>
        <p:xfrm>
          <a:off x="1442499" y="1938203"/>
          <a:ext cx="2191247" cy="1478944"/>
        </p:xfrm>
        <a:graphic>
          <a:graphicData uri="http://schemas.openxmlformats.org/drawingml/2006/table">
            <a:tbl>
              <a:tblPr firstRow="true" bandRow="true">
                <a:tableStyleId>{5C22544A-7EE6-4342-B048-85BDC9FD1C3A}</a:tableStyleId>
              </a:tblPr>
              <a:tblGrid>
                <a:gridCol w="2191247"/>
              </a:tblGrid>
              <a:tr h="739472">
                <a:tc>
                  <a:txBody>
                    <a:bodyPr/>
                    <a:p>
                      <a:endParaRPr lang="en-IN" dirty="0"/>
                    </a:p>
                  </a:txBody>
                  <a:tcPr/>
                </a:tc>
              </a:tr>
              <a:tr h="739472">
                <a:tc>
                  <a:txBody>
                    <a:bodyPr/>
                    <a:p>
                      <a:pPr algn="ctr"/>
                      <a:r>
                        <a:rPr lang="en-US" altLang="en-US" dirty="0"/>
                        <a:t>15</a:t>
                      </a:r>
                      <a:endParaRPr lang="en-US" altLang="en-US" dirty="0"/>
                    </a:p>
                  </a:txBody>
                  <a:tcPr/>
                </a:tc>
              </a:tr>
            </a:tbl>
          </a:graphicData>
        </a:graphic>
      </p:graphicFrame>
      <p:graphicFrame>
        <p:nvGraphicFramePr>
          <p:cNvPr id="7" name="Table 3"/>
          <p:cNvGraphicFramePr>
            <a:graphicFrameLocks noGrp="true"/>
          </p:cNvGraphicFramePr>
          <p:nvPr/>
        </p:nvGraphicFramePr>
        <p:xfrm>
          <a:off x="5248854" y="4436238"/>
          <a:ext cx="2191247" cy="1490796"/>
        </p:xfrm>
        <a:graphic>
          <a:graphicData uri="http://schemas.openxmlformats.org/drawingml/2006/table">
            <a:tbl>
              <a:tblPr firstRow="true" bandRow="true">
                <a:tableStyleId>{5C22544A-7EE6-4342-B048-85BDC9FD1C3A}</a:tableStyleId>
              </a:tblPr>
              <a:tblGrid>
                <a:gridCol w="2191247"/>
              </a:tblGrid>
              <a:tr h="745398">
                <a:tc>
                  <a:txBody>
                    <a:bodyPr/>
                    <a:p>
                      <a:endParaRPr lang="en-IN" dirty="0"/>
                    </a:p>
                  </a:txBody>
                  <a:tcPr/>
                </a:tc>
              </a:tr>
              <a:tr h="745398">
                <a:tc>
                  <a:txBody>
                    <a:bodyPr/>
                    <a:p>
                      <a:pPr algn="ctr"/>
                      <a:r>
                        <a:rPr lang="en-US" altLang="en-IN" dirty="0"/>
                        <a:t>4</a:t>
                      </a:r>
                      <a:endParaRPr lang="en-US" altLang="en-IN" dirty="0"/>
                    </a:p>
                  </a:txBody>
                  <a:tcPr/>
                </a:tc>
              </a:tr>
            </a:tbl>
          </a:graphicData>
        </a:graphic>
      </p:graphicFrame>
      <p:graphicFrame>
        <p:nvGraphicFramePr>
          <p:cNvPr id="8" name="Table 3"/>
          <p:cNvGraphicFramePr>
            <a:graphicFrameLocks noGrp="true"/>
          </p:cNvGraphicFramePr>
          <p:nvPr/>
        </p:nvGraphicFramePr>
        <p:xfrm>
          <a:off x="9162553" y="1938204"/>
          <a:ext cx="2191247" cy="1490796"/>
        </p:xfrm>
        <a:graphic>
          <a:graphicData uri="http://schemas.openxmlformats.org/drawingml/2006/table">
            <a:tbl>
              <a:tblPr firstRow="true" bandRow="true">
                <a:tableStyleId>{5C22544A-7EE6-4342-B048-85BDC9FD1C3A}</a:tableStyleId>
              </a:tblPr>
              <a:tblGrid>
                <a:gridCol w="2191247"/>
              </a:tblGrid>
              <a:tr h="745398">
                <a:tc>
                  <a:txBody>
                    <a:bodyPr/>
                    <a:p>
                      <a:endParaRPr lang="en-IN" dirty="0"/>
                    </a:p>
                  </a:txBody>
                  <a:tcPr/>
                </a:tc>
              </a:tr>
              <a:tr h="745398">
                <a:tc>
                  <a:txBody>
                    <a:bodyPr/>
                    <a:p>
                      <a:pPr algn="ctr"/>
                      <a:r>
                        <a:rPr lang="en-US" altLang="en-IN" dirty="0"/>
                        <a:t>10</a:t>
                      </a:r>
                      <a:endParaRPr lang="en-US" altLang="en-IN" dirty="0"/>
                    </a:p>
                  </a:txBody>
                  <a:tcPr/>
                </a:tc>
              </a:tr>
            </a:tbl>
          </a:graphicData>
        </a:graphic>
      </p:graphicFrame>
      <p:graphicFrame>
        <p:nvGraphicFramePr>
          <p:cNvPr id="9" name="Table 3"/>
          <p:cNvGraphicFramePr>
            <a:graphicFrameLocks noGrp="true"/>
          </p:cNvGraphicFramePr>
          <p:nvPr/>
        </p:nvGraphicFramePr>
        <p:xfrm>
          <a:off x="5207442" y="1938204"/>
          <a:ext cx="2191247" cy="1490796"/>
        </p:xfrm>
        <a:graphic>
          <a:graphicData uri="http://schemas.openxmlformats.org/drawingml/2006/table">
            <a:tbl>
              <a:tblPr firstRow="true" bandRow="true">
                <a:tableStyleId>{5C22544A-7EE6-4342-B048-85BDC9FD1C3A}</a:tableStyleId>
              </a:tblPr>
              <a:tblGrid>
                <a:gridCol w="2191247"/>
              </a:tblGrid>
              <a:tr h="745398">
                <a:tc>
                  <a:txBody>
                    <a:bodyPr/>
                    <a:p>
                      <a:endParaRPr lang="en-IN" dirty="0"/>
                    </a:p>
                  </a:txBody>
                  <a:tcPr/>
                </a:tc>
              </a:tr>
              <a:tr h="745398">
                <a:tc>
                  <a:txBody>
                    <a:bodyPr/>
                    <a:p>
                      <a:pPr algn="ctr"/>
                      <a:r>
                        <a:rPr lang="en-US" altLang="en-US" dirty="0"/>
                        <a:t>26</a:t>
                      </a:r>
                      <a:endParaRPr lang="en-US" altLang="en-US" dirty="0"/>
                    </a:p>
                  </a:txBody>
                  <a:tcPr/>
                </a:tc>
              </a:tr>
            </a:tbl>
          </a:graphicData>
        </a:graphic>
      </p:graphicFrame>
      <p:sp>
        <p:nvSpPr>
          <p:cNvPr id="10" name="Rectangle 9"/>
          <p:cNvSpPr/>
          <p:nvPr/>
        </p:nvSpPr>
        <p:spPr>
          <a:xfrm>
            <a:off x="1442499" y="1938204"/>
            <a:ext cx="2191247" cy="717532"/>
          </a:xfrm>
          <a:prstGeom prst="rect">
            <a:avLst/>
          </a:prstGeom>
          <a:solidFill>
            <a:srgbClr val="CC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dirty="0"/>
              <a:t>Critical</a:t>
            </a:r>
            <a:endParaRPr lang="en-IN" dirty="0"/>
          </a:p>
        </p:txBody>
      </p:sp>
      <p:sp>
        <p:nvSpPr>
          <p:cNvPr id="11" name="Rectangle 10"/>
          <p:cNvSpPr/>
          <p:nvPr/>
        </p:nvSpPr>
        <p:spPr>
          <a:xfrm>
            <a:off x="5207441" y="1938203"/>
            <a:ext cx="2191247" cy="71753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dirty="0"/>
              <a:t>Severe</a:t>
            </a:r>
            <a:endParaRPr lang="en-IN" dirty="0"/>
          </a:p>
        </p:txBody>
      </p:sp>
      <p:sp>
        <p:nvSpPr>
          <p:cNvPr id="12" name="Rectangle 11"/>
          <p:cNvSpPr/>
          <p:nvPr/>
        </p:nvSpPr>
        <p:spPr>
          <a:xfrm>
            <a:off x="9162553" y="1938204"/>
            <a:ext cx="2191247" cy="717532"/>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dirty="0"/>
              <a:t>Moderate</a:t>
            </a:r>
            <a:endParaRPr lang="en-IN" dirty="0"/>
          </a:p>
        </p:txBody>
      </p:sp>
      <p:sp>
        <p:nvSpPr>
          <p:cNvPr id="13" name="Rectangle 12"/>
          <p:cNvSpPr/>
          <p:nvPr/>
        </p:nvSpPr>
        <p:spPr>
          <a:xfrm>
            <a:off x="5248854" y="4436238"/>
            <a:ext cx="2191247" cy="717532"/>
          </a:xfrm>
          <a:prstGeom prst="rect">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dirty="0"/>
              <a:t>Low</a:t>
            </a:r>
            <a:endParaRPr lang="en-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true"/>
          <p:nvPr/>
        </p:nvSpPr>
        <p:spPr>
          <a:xfrm>
            <a:off x="242570" y="146050"/>
            <a:ext cx="7308215" cy="460375"/>
          </a:xfrm>
          <a:prstGeom prst="rect">
            <a:avLst/>
          </a:prstGeom>
          <a:noFill/>
        </p:spPr>
        <p:txBody>
          <a:bodyPr wrap="square" rtlCol="0">
            <a:spAutoFit/>
          </a:bodyPr>
          <a:p>
            <a:r>
              <a:rPr lang="en-US" altLang="en-US" sz="2400" b="1"/>
              <a:t>Observation</a:t>
            </a:r>
            <a:endParaRPr lang="en-US" altLang="en-US" sz="2400" b="1"/>
          </a:p>
        </p:txBody>
      </p:sp>
      <p:sp>
        <p:nvSpPr>
          <p:cNvPr id="6" name="Text Box 5"/>
          <p:cNvSpPr txBox="true"/>
          <p:nvPr/>
        </p:nvSpPr>
        <p:spPr>
          <a:xfrm>
            <a:off x="242570" y="752475"/>
            <a:ext cx="10737215" cy="645160"/>
          </a:xfrm>
          <a:prstGeom prst="rect">
            <a:avLst/>
          </a:prstGeom>
          <a:noFill/>
        </p:spPr>
        <p:txBody>
          <a:bodyPr wrap="square" rtlCol="0">
            <a:spAutoFit/>
          </a:bodyPr>
          <a:p>
            <a:r>
              <a:rPr lang="en-US" b="1"/>
              <a:t>On brute forcing the 3 digit otp , under the length column the value which is distinct from others yields the correct otp - </a:t>
            </a:r>
            <a:r>
              <a:rPr lang="en-US" altLang="en-US" b="1"/>
              <a:t>123</a:t>
            </a:r>
            <a:endParaRPr lang="en-US" altLang="en-US" b="1"/>
          </a:p>
        </p:txBody>
      </p:sp>
      <p:sp>
        <p:nvSpPr>
          <p:cNvPr id="7" name="Text Box 6"/>
          <p:cNvSpPr txBox="true"/>
          <p:nvPr/>
        </p:nvSpPr>
        <p:spPr>
          <a:xfrm>
            <a:off x="242570" y="1566545"/>
            <a:ext cx="6372860" cy="368300"/>
          </a:xfrm>
          <a:prstGeom prst="rect">
            <a:avLst/>
          </a:prstGeom>
          <a:noFill/>
        </p:spPr>
        <p:txBody>
          <a:bodyPr wrap="square" rtlCol="0">
            <a:spAutoFit/>
          </a:bodyPr>
          <a:p>
            <a:r>
              <a:rPr lang="en-US" b="1"/>
              <a:t>Enter this otp in the captured request</a:t>
            </a:r>
            <a:endParaRPr lang="en-US" b="1"/>
          </a:p>
        </p:txBody>
      </p:sp>
      <p:pic>
        <p:nvPicPr>
          <p:cNvPr id="8" name="Picture 7" descr="2"/>
          <p:cNvPicPr>
            <a:picLocks noChangeAspect="true"/>
          </p:cNvPicPr>
          <p:nvPr/>
        </p:nvPicPr>
        <p:blipFill>
          <a:blip r:embed="rId1"/>
          <a:stretch>
            <a:fillRect/>
          </a:stretch>
        </p:blipFill>
        <p:spPr>
          <a:xfrm>
            <a:off x="1698625" y="1934845"/>
            <a:ext cx="8794750" cy="479298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3"/>
          <p:cNvPicPr>
            <a:picLocks noChangeAspect="true"/>
          </p:cNvPicPr>
          <p:nvPr/>
        </p:nvPicPr>
        <p:blipFill>
          <a:blip r:embed="rId1"/>
          <a:stretch>
            <a:fillRect/>
          </a:stretch>
        </p:blipFill>
        <p:spPr>
          <a:xfrm>
            <a:off x="666750" y="566420"/>
            <a:ext cx="10728960" cy="5847715"/>
          </a:xfrm>
          <a:prstGeom prst="rect">
            <a:avLst/>
          </a:prstGeom>
        </p:spPr>
      </p:pic>
      <p:sp>
        <p:nvSpPr>
          <p:cNvPr id="5" name="Text Box 4"/>
          <p:cNvSpPr txBox="true"/>
          <p:nvPr/>
        </p:nvSpPr>
        <p:spPr>
          <a:xfrm>
            <a:off x="4472305" y="198120"/>
            <a:ext cx="3411855" cy="368300"/>
          </a:xfrm>
          <a:prstGeom prst="rect">
            <a:avLst/>
          </a:prstGeom>
          <a:noFill/>
        </p:spPr>
        <p:txBody>
          <a:bodyPr wrap="square" rtlCol="0">
            <a:spAutoFit/>
          </a:bodyPr>
          <a:p>
            <a:r>
              <a:rPr lang="en-US" altLang="en-US"/>
              <a:t>OTP</a:t>
            </a:r>
            <a:endParaRPr lang="en-US"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04"/>
          <p:cNvPicPr>
            <a:picLocks noChangeAspect="true"/>
          </p:cNvPicPr>
          <p:nvPr/>
        </p:nvPicPr>
        <p:blipFill>
          <a:blip r:embed="rId1"/>
          <a:stretch>
            <a:fillRect/>
          </a:stretch>
        </p:blipFill>
        <p:spPr>
          <a:xfrm>
            <a:off x="635000" y="452120"/>
            <a:ext cx="10490200" cy="571754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6"/>
          <p:cNvPicPr>
            <a:picLocks noChangeAspect="true"/>
          </p:cNvPicPr>
          <p:nvPr/>
        </p:nvPicPr>
        <p:blipFill>
          <a:blip r:embed="rId1"/>
          <a:stretch>
            <a:fillRect/>
          </a:stretch>
        </p:blipFill>
        <p:spPr>
          <a:xfrm>
            <a:off x="25400" y="-11430"/>
            <a:ext cx="5856605" cy="4491355"/>
          </a:xfrm>
          <a:prstGeom prst="rect">
            <a:avLst/>
          </a:prstGeom>
        </p:spPr>
      </p:pic>
      <p:pic>
        <p:nvPicPr>
          <p:cNvPr id="5" name="Picture 4" descr="07"/>
          <p:cNvPicPr>
            <a:picLocks noChangeAspect="true"/>
          </p:cNvPicPr>
          <p:nvPr/>
        </p:nvPicPr>
        <p:blipFill>
          <a:blip r:embed="rId2"/>
          <a:stretch>
            <a:fillRect/>
          </a:stretch>
        </p:blipFill>
        <p:spPr>
          <a:xfrm>
            <a:off x="5153660" y="2832735"/>
            <a:ext cx="6352540" cy="3991610"/>
          </a:xfrm>
          <a:prstGeom prst="rect">
            <a:avLst/>
          </a:prstGeom>
        </p:spPr>
      </p:pic>
      <p:sp>
        <p:nvSpPr>
          <p:cNvPr id="6" name="Text Box 5"/>
          <p:cNvSpPr txBox="true"/>
          <p:nvPr/>
        </p:nvSpPr>
        <p:spPr>
          <a:xfrm>
            <a:off x="6667500" y="833120"/>
            <a:ext cx="4658360" cy="368300"/>
          </a:xfrm>
          <a:prstGeom prst="rect">
            <a:avLst/>
          </a:prstGeom>
          <a:noFill/>
        </p:spPr>
        <p:txBody>
          <a:bodyPr wrap="square" rtlCol="0">
            <a:spAutoFit/>
          </a:bodyPr>
          <a:p>
            <a:r>
              <a:rPr lang="en-US" altLang="en-US"/>
              <a:t>OTP bypassed</a:t>
            </a:r>
            <a:endParaRPr lang="en-US" altLang="en-US"/>
          </a:p>
        </p:txBody>
      </p:sp>
      <p:sp>
        <p:nvSpPr>
          <p:cNvPr id="7" name="Text Box 6"/>
          <p:cNvSpPr txBox="true"/>
          <p:nvPr/>
        </p:nvSpPr>
        <p:spPr>
          <a:xfrm>
            <a:off x="1229360" y="4625975"/>
            <a:ext cx="2614930" cy="645160"/>
          </a:xfrm>
          <a:prstGeom prst="rect">
            <a:avLst/>
          </a:prstGeom>
          <a:noFill/>
        </p:spPr>
        <p:txBody>
          <a:bodyPr wrap="square" rtlCol="0">
            <a:spAutoFit/>
          </a:bodyPr>
          <a:p>
            <a:r>
              <a:rPr lang="en-US" altLang="en-US"/>
              <a:t>redirected to change password</a:t>
            </a:r>
            <a:endParaRPr lang="en-US"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true"/>
          <p:nvPr/>
        </p:nvSpPr>
        <p:spPr>
          <a:xfrm>
            <a:off x="34925" y="129540"/>
            <a:ext cx="5835650" cy="460375"/>
          </a:xfrm>
          <a:prstGeom prst="rect">
            <a:avLst/>
          </a:prstGeom>
          <a:noFill/>
        </p:spPr>
        <p:txBody>
          <a:bodyPr wrap="square" rtlCol="0">
            <a:spAutoFit/>
          </a:bodyPr>
          <a:p>
            <a:r>
              <a:rPr lang="en-US" altLang="en-US" sz="2400" b="1"/>
              <a:t>Observation</a:t>
            </a:r>
            <a:endParaRPr lang="en-US" altLang="en-US" sz="2400" b="1"/>
          </a:p>
        </p:txBody>
      </p:sp>
      <p:sp>
        <p:nvSpPr>
          <p:cNvPr id="7" name="Text Box 6"/>
          <p:cNvSpPr txBox="true"/>
          <p:nvPr/>
        </p:nvSpPr>
        <p:spPr>
          <a:xfrm>
            <a:off x="501650" y="752475"/>
            <a:ext cx="10685780" cy="645160"/>
          </a:xfrm>
          <a:prstGeom prst="rect">
            <a:avLst/>
          </a:prstGeom>
          <a:noFill/>
        </p:spPr>
        <p:txBody>
          <a:bodyPr wrap="square" rtlCol="0">
            <a:spAutoFit/>
          </a:bodyPr>
          <a:p>
            <a:r>
              <a:rPr lang="en-US" b="1"/>
              <a:t>You will be redirected to the admin dashboard where you can see the details of all the users/sellers/customers.</a:t>
            </a:r>
            <a:endParaRPr lang="en-US" b="1"/>
          </a:p>
        </p:txBody>
      </p:sp>
      <p:pic>
        <p:nvPicPr>
          <p:cNvPr id="8" name="Picture 7" descr="2"/>
          <p:cNvPicPr>
            <a:picLocks noChangeAspect="true"/>
          </p:cNvPicPr>
          <p:nvPr/>
        </p:nvPicPr>
        <p:blipFill>
          <a:blip r:embed="rId1"/>
          <a:stretch>
            <a:fillRect/>
          </a:stretch>
        </p:blipFill>
        <p:spPr>
          <a:xfrm>
            <a:off x="1221740" y="1579245"/>
            <a:ext cx="8691245" cy="479996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object 2"/>
          <p:cNvSpPr txBox="true"/>
          <p:nvPr/>
        </p:nvSpPr>
        <p:spPr>
          <a:xfrm>
            <a:off x="69850" y="43180"/>
            <a:ext cx="10147935" cy="443865"/>
          </a:xfrm>
          <a:prstGeom prst="rect">
            <a:avLst/>
          </a:prstGeom>
        </p:spPr>
        <p:txBody>
          <a:bodyPr vert="horz" wrap="square" lIns="0" tIns="13335" rIns="0" bIns="0" rtlCol="0">
            <a:spAutoFit/>
          </a:bodyPr>
          <a:p>
            <a:pPr marL="12700">
              <a:lnSpc>
                <a:spcPct val="100000"/>
              </a:lnSpc>
              <a:spcBef>
                <a:spcPts val="105"/>
              </a:spcBef>
            </a:pPr>
            <a:r>
              <a:rPr sz="2800" b="1" spc="-5" dirty="0">
                <a:latin typeface="Times New Roman"/>
                <a:cs typeface="Times New Roman"/>
              </a:rPr>
              <a:t>Proof </a:t>
            </a:r>
            <a:r>
              <a:rPr sz="2800" b="1" dirty="0">
                <a:latin typeface="Times New Roman"/>
                <a:cs typeface="Times New Roman"/>
              </a:rPr>
              <a:t>of Concept</a:t>
            </a:r>
            <a:r>
              <a:rPr sz="2800" b="1" spc="-50" dirty="0">
                <a:latin typeface="Times New Roman"/>
                <a:cs typeface="Times New Roman"/>
              </a:rPr>
              <a:t> </a:t>
            </a:r>
            <a:r>
              <a:rPr sz="2800" b="1" dirty="0">
                <a:latin typeface="Times New Roman"/>
                <a:cs typeface="Times New Roman"/>
              </a:rPr>
              <a:t>(PoC)</a:t>
            </a:r>
            <a:endParaRPr sz="2800" b="1">
              <a:latin typeface="Times New Roman"/>
              <a:cs typeface="Times New Roman"/>
            </a:endParaRPr>
          </a:p>
        </p:txBody>
      </p:sp>
      <p:sp>
        <p:nvSpPr>
          <p:cNvPr id="5" name="Text Box 4"/>
          <p:cNvSpPr txBox="true"/>
          <p:nvPr/>
        </p:nvSpPr>
        <p:spPr>
          <a:xfrm>
            <a:off x="398145" y="666115"/>
            <a:ext cx="10287000" cy="645160"/>
          </a:xfrm>
          <a:prstGeom prst="rect">
            <a:avLst/>
          </a:prstGeom>
          <a:noFill/>
        </p:spPr>
        <p:txBody>
          <a:bodyPr wrap="square" rtlCol="0">
            <a:spAutoFit/>
          </a:bodyPr>
          <a:p>
            <a:r>
              <a:rPr lang="en-US" b="1"/>
              <a:t>At url http://</a:t>
            </a:r>
            <a:r>
              <a:rPr lang="en-US" altLang="en-US" b="1"/>
              <a:t>3.108.193.22</a:t>
            </a:r>
            <a:r>
              <a:rPr lang="en-US" b="1"/>
              <a:t>/cart/cart.php coupon code - UL-1056 is applied.</a:t>
            </a:r>
            <a:endParaRPr lang="en-US" b="1"/>
          </a:p>
          <a:p>
            <a:r>
              <a:rPr lang="en-US" altLang="en-US" b="1"/>
              <a:t>By bruteforcing we can find the coupon code</a:t>
            </a:r>
            <a:endParaRPr lang="en-US" altLang="en-US" b="1"/>
          </a:p>
        </p:txBody>
      </p:sp>
      <p:pic>
        <p:nvPicPr>
          <p:cNvPr id="6" name="Picture 5" descr="002"/>
          <p:cNvPicPr>
            <a:picLocks noChangeAspect="true"/>
          </p:cNvPicPr>
          <p:nvPr/>
        </p:nvPicPr>
        <p:blipFill>
          <a:blip r:embed="rId1"/>
          <a:stretch>
            <a:fillRect/>
          </a:stretch>
        </p:blipFill>
        <p:spPr>
          <a:xfrm>
            <a:off x="1066800" y="1458595"/>
            <a:ext cx="10058400" cy="487553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true"/>
          <p:nvPr/>
        </p:nvSpPr>
        <p:spPr>
          <a:xfrm>
            <a:off x="69215" y="93980"/>
            <a:ext cx="6718935" cy="460375"/>
          </a:xfrm>
          <a:prstGeom prst="rect">
            <a:avLst/>
          </a:prstGeom>
          <a:noFill/>
        </p:spPr>
        <p:txBody>
          <a:bodyPr wrap="square" rtlCol="0">
            <a:spAutoFit/>
          </a:bodyPr>
          <a:p>
            <a:r>
              <a:rPr lang="en-US" altLang="en-US" sz="2400" b="1"/>
              <a:t>Business Impact –Extremely High</a:t>
            </a:r>
            <a:endParaRPr lang="en-US" altLang="en-US" sz="2400" b="1"/>
          </a:p>
        </p:txBody>
      </p:sp>
      <p:sp>
        <p:nvSpPr>
          <p:cNvPr id="5" name="Text Box 4"/>
          <p:cNvSpPr txBox="true"/>
          <p:nvPr/>
        </p:nvSpPr>
        <p:spPr>
          <a:xfrm>
            <a:off x="588645" y="561975"/>
            <a:ext cx="11360785" cy="1753235"/>
          </a:xfrm>
          <a:prstGeom prst="rect">
            <a:avLst/>
          </a:prstGeom>
          <a:noFill/>
        </p:spPr>
        <p:txBody>
          <a:bodyPr wrap="square" rtlCol="0">
            <a:spAutoFit/>
          </a:bodyPr>
          <a:p>
            <a:r>
              <a:rPr lang="en-US" b="1"/>
              <a:t>A malicious hacker can gain access to any account and change the information about the products. This may</a:t>
            </a:r>
            <a:r>
              <a:rPr lang="en-US" altLang="en-US" b="1"/>
              <a:t> </a:t>
            </a:r>
            <a:r>
              <a:rPr lang="en-US" b="1"/>
              <a:t>lead to defamation of the seller and the website which the customer trusts.</a:t>
            </a:r>
            <a:endParaRPr lang="en-US" b="1"/>
          </a:p>
          <a:p>
            <a:r>
              <a:rPr lang="en-US" b="1"/>
              <a:t>Attacker once logs in can then carry out actions on behalf of the admin which could lead to serious loss to any</a:t>
            </a:r>
            <a:endParaRPr lang="en-US" b="1"/>
          </a:p>
          <a:p>
            <a:r>
              <a:rPr lang="en-US" b="1"/>
              <a:t>user.</a:t>
            </a:r>
            <a:endParaRPr lang="en-US" b="1"/>
          </a:p>
        </p:txBody>
      </p:sp>
      <p:pic>
        <p:nvPicPr>
          <p:cNvPr id="6" name="Picture 5" descr="2"/>
          <p:cNvPicPr>
            <a:picLocks noChangeAspect="true"/>
          </p:cNvPicPr>
          <p:nvPr/>
        </p:nvPicPr>
        <p:blipFill>
          <a:blip r:embed="rId1"/>
          <a:stretch>
            <a:fillRect/>
          </a:stretch>
        </p:blipFill>
        <p:spPr>
          <a:xfrm>
            <a:off x="1784350" y="1984375"/>
            <a:ext cx="8623300" cy="476313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true"/>
          </p:cNvSpPr>
          <p:nvPr>
            <p:ph type="title"/>
          </p:nvPr>
        </p:nvSpPr>
        <p:spPr>
          <a:xfrm>
            <a:off x="24765" y="-277495"/>
            <a:ext cx="10515600" cy="1325563"/>
          </a:xfrm>
        </p:spPr>
        <p:txBody>
          <a:bodyPr/>
          <a:p>
            <a:r>
              <a:rPr lang="en-US" altLang="en-US"/>
              <a:t>Recommandations</a:t>
            </a:r>
            <a:endParaRPr lang="en-US" altLang="en-US"/>
          </a:p>
        </p:txBody>
      </p:sp>
      <p:sp>
        <p:nvSpPr>
          <p:cNvPr id="3" name="Content Placeholder 2"/>
          <p:cNvSpPr>
            <a:spLocks noGrp="true"/>
          </p:cNvSpPr>
          <p:nvPr>
            <p:ph idx="1"/>
          </p:nvPr>
        </p:nvSpPr>
        <p:spPr>
          <a:xfrm>
            <a:off x="526415" y="786765"/>
            <a:ext cx="10515600" cy="2949575"/>
          </a:xfrm>
        </p:spPr>
        <p:txBody>
          <a:bodyPr/>
          <a:p>
            <a:r>
              <a:rPr lang="en-US" b="1"/>
              <a:t>Take the following precautions:</a:t>
            </a:r>
            <a:endParaRPr lang="en-US" b="1"/>
          </a:p>
          <a:p>
            <a:pPr marL="0" indent="0">
              <a:buNone/>
            </a:pPr>
            <a:r>
              <a:rPr lang="en-US" b="1"/>
              <a:t>• Use proper rate-limiting checks on the no of OTP checking and Generation requests</a:t>
            </a:r>
            <a:endParaRPr lang="en-US" b="1"/>
          </a:p>
          <a:p>
            <a:pPr marL="0" indent="0">
              <a:buNone/>
            </a:pPr>
            <a:r>
              <a:rPr lang="en-US" b="1"/>
              <a:t>• Implement anti-bot measures such as ReCAPTCHA after multiple incorrect attempts</a:t>
            </a:r>
            <a:endParaRPr lang="en-US" b="1"/>
          </a:p>
          <a:p>
            <a:pPr marL="0" indent="0">
              <a:buNone/>
            </a:pPr>
            <a:r>
              <a:rPr lang="en-US" b="1"/>
              <a:t>• OTP should expire after certain amount of time like 2 minutes</a:t>
            </a:r>
            <a:endParaRPr lang="en-US" b="1"/>
          </a:p>
          <a:p>
            <a:pPr marL="0" indent="0">
              <a:buNone/>
            </a:pPr>
            <a:r>
              <a:rPr lang="en-US" b="1"/>
              <a:t>• OTP should be at least 6 digit and alphanumeric for more security.</a:t>
            </a:r>
            <a:endParaRPr lang="en-US" b="1"/>
          </a:p>
        </p:txBody>
      </p:sp>
      <p:sp>
        <p:nvSpPr>
          <p:cNvPr id="4" name="Text Box 3"/>
          <p:cNvSpPr txBox="true"/>
          <p:nvPr/>
        </p:nvSpPr>
        <p:spPr>
          <a:xfrm>
            <a:off x="241935" y="3333115"/>
            <a:ext cx="5438140" cy="460375"/>
          </a:xfrm>
          <a:prstGeom prst="rect">
            <a:avLst/>
          </a:prstGeom>
          <a:noFill/>
        </p:spPr>
        <p:txBody>
          <a:bodyPr wrap="square" rtlCol="0">
            <a:spAutoFit/>
          </a:bodyPr>
          <a:p>
            <a:r>
              <a:rPr lang="en-US" altLang="en-US" sz="2400" b="1"/>
              <a:t>References</a:t>
            </a:r>
            <a:endParaRPr lang="en-US" altLang="en-US" sz="2400" b="1"/>
          </a:p>
        </p:txBody>
      </p:sp>
      <p:sp>
        <p:nvSpPr>
          <p:cNvPr id="5" name="Text Box 4"/>
          <p:cNvSpPr txBox="true"/>
          <p:nvPr/>
        </p:nvSpPr>
        <p:spPr>
          <a:xfrm>
            <a:off x="526415" y="3793490"/>
            <a:ext cx="11568430" cy="583565"/>
          </a:xfrm>
          <a:prstGeom prst="rect">
            <a:avLst/>
          </a:prstGeom>
          <a:noFill/>
        </p:spPr>
        <p:txBody>
          <a:bodyPr wrap="square" rtlCol="0">
            <a:spAutoFit/>
          </a:bodyPr>
          <a:p>
            <a:r>
              <a:rPr lang="en-US" sz="1600" b="1"/>
              <a:t>https://www.owasp.org/index.php/Testing_Multiple_Factors_Authentication_(OWASP-AT-009)</a:t>
            </a:r>
            <a:endParaRPr lang="en-US" sz="1600" b="1"/>
          </a:p>
          <a:p>
            <a:r>
              <a:rPr lang="en-US" sz="1600" b="1"/>
              <a:t>https://www.owasp.org/index.php/Blocking_Brute_Force_Attacks</a:t>
            </a:r>
            <a:endParaRPr lang="en-US" sz="1600" b="1"/>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true"/>
          <p:nvPr/>
        </p:nvSpPr>
        <p:spPr>
          <a:xfrm>
            <a:off x="207645" y="163830"/>
            <a:ext cx="10200005" cy="521970"/>
          </a:xfrm>
          <a:prstGeom prst="rect">
            <a:avLst/>
          </a:prstGeom>
          <a:noFill/>
        </p:spPr>
        <p:txBody>
          <a:bodyPr wrap="square" rtlCol="0">
            <a:spAutoFit/>
          </a:bodyPr>
          <a:p>
            <a:r>
              <a:rPr lang="en-US" altLang="en-US" sz="2800" b="1"/>
              <a:t>5.Unauthorised access to customer details</a:t>
            </a:r>
            <a:endParaRPr lang="en-US" altLang="en-US" sz="2800" b="1"/>
          </a:p>
        </p:txBody>
      </p:sp>
      <p:graphicFrame>
        <p:nvGraphicFramePr>
          <p:cNvPr id="5" name="object 3"/>
          <p:cNvGraphicFramePr>
            <a:graphicFrameLocks noGrp="true"/>
          </p:cNvGraphicFramePr>
          <p:nvPr/>
        </p:nvGraphicFramePr>
        <p:xfrm>
          <a:off x="207645" y="685800"/>
          <a:ext cx="11677015" cy="6048375"/>
        </p:xfrm>
        <a:graphic>
          <a:graphicData uri="http://schemas.openxmlformats.org/drawingml/2006/table">
            <a:tbl>
              <a:tblPr firstRow="true" bandRow="true">
                <a:tableStyleId>{2D5ABB26-0587-4C30-8999-92F81FD0307C}</a:tableStyleId>
              </a:tblPr>
              <a:tblGrid>
                <a:gridCol w="2654935"/>
                <a:gridCol w="9022080"/>
              </a:tblGrid>
              <a:tr h="340995">
                <a:tc gridSpan="2">
                  <a:txBody>
                    <a:bodyPr/>
                    <a:p>
                      <a:pPr>
                        <a:lnSpc>
                          <a:spcPct val="100000"/>
                        </a:lnSpc>
                      </a:pPr>
                      <a:endParaRPr lang="en-US" sz="2000">
                        <a:latin typeface="Times New Roman"/>
                        <a:cs typeface="Times New Roman"/>
                      </a:endParaRPr>
                    </a:p>
                  </a:txBody>
                  <a:tcPr marL="0" marR="0" marT="0" marB="0">
                    <a:lnB w="12700">
                      <a:solidFill>
                        <a:srgbClr val="000000"/>
                      </a:solidFill>
                      <a:prstDash val="solid"/>
                    </a:lnB>
                    <a:solidFill>
                      <a:srgbClr val="5B9BD5"/>
                    </a:solidFill>
                  </a:tcPr>
                </a:tc>
                <a:tc hMerge="true">
                  <a:tcPr marL="0" marR="0" marT="0" marB="0"/>
                </a:tc>
              </a:tr>
              <a:tr h="5707380">
                <a:tc>
                  <a:txBody>
                    <a:bodyPr/>
                    <a:p>
                      <a:pPr>
                        <a:lnSpc>
                          <a:spcPct val="100000"/>
                        </a:lnSpc>
                      </a:pPr>
                      <a:endParaRPr sz="1800" b="1">
                        <a:latin typeface="Times New Roman"/>
                        <a:cs typeface="Times New Roman"/>
                      </a:endParaRPr>
                    </a:p>
                    <a:p>
                      <a:pPr>
                        <a:lnSpc>
                          <a:spcPct val="100000"/>
                        </a:lnSpc>
                      </a:pPr>
                      <a:endParaRPr sz="1800" b="1">
                        <a:latin typeface="Times New Roman"/>
                        <a:cs typeface="Times New Roman"/>
                      </a:endParaRPr>
                    </a:p>
                    <a:p>
                      <a:pPr>
                        <a:lnSpc>
                          <a:spcPct val="100000"/>
                        </a:lnSpc>
                      </a:pPr>
                      <a:endParaRPr sz="1800" b="1">
                        <a:latin typeface="Times New Roman"/>
                        <a:cs typeface="Times New Roman"/>
                      </a:endParaRPr>
                    </a:p>
                    <a:p>
                      <a:pPr>
                        <a:lnSpc>
                          <a:spcPct val="100000"/>
                        </a:lnSpc>
                      </a:pPr>
                      <a:endParaRPr sz="1800" b="1">
                        <a:latin typeface="Times New Roman"/>
                        <a:cs typeface="Times New Roman"/>
                      </a:endParaRPr>
                    </a:p>
                    <a:p>
                      <a:pPr>
                        <a:lnSpc>
                          <a:spcPct val="100000"/>
                        </a:lnSpc>
                      </a:pPr>
                      <a:endParaRPr sz="1800" b="1">
                        <a:latin typeface="Times New Roman"/>
                        <a:cs typeface="Times New Roman"/>
                      </a:endParaRPr>
                    </a:p>
                    <a:p>
                      <a:pPr>
                        <a:lnSpc>
                          <a:spcPct val="100000"/>
                        </a:lnSpc>
                      </a:pPr>
                      <a:endParaRPr sz="1800" b="1">
                        <a:latin typeface="Times New Roman"/>
                        <a:cs typeface="Times New Roman"/>
                      </a:endParaRPr>
                    </a:p>
                    <a:p>
                      <a:pPr>
                        <a:lnSpc>
                          <a:spcPct val="100000"/>
                        </a:lnSpc>
                      </a:pPr>
                      <a:endParaRPr sz="1800" b="1">
                        <a:latin typeface="Times New Roman"/>
                        <a:cs typeface="Times New Roman"/>
                      </a:endParaRPr>
                    </a:p>
                    <a:p>
                      <a:pPr marL="100965" marR="92710" algn="ctr">
                        <a:lnSpc>
                          <a:spcPct val="102000"/>
                        </a:lnSpc>
                        <a:spcBef>
                          <a:spcPts val="1835"/>
                        </a:spcBef>
                      </a:pPr>
                      <a:r>
                        <a:rPr sz="1800" b="1" dirty="0">
                          <a:solidFill>
                            <a:srgbClr val="FFFFFF"/>
                          </a:solidFill>
                          <a:latin typeface="Carlito"/>
                          <a:cs typeface="Carlito"/>
                        </a:rPr>
                        <a:t>Unauthorised Access</a:t>
                      </a:r>
                      <a:r>
                        <a:rPr sz="1800" b="1" spc="-55" dirty="0">
                          <a:solidFill>
                            <a:srgbClr val="FFFFFF"/>
                          </a:solidFill>
                          <a:latin typeface="Carlito"/>
                          <a:cs typeface="Carlito"/>
                        </a:rPr>
                        <a:t> </a:t>
                      </a:r>
                      <a:r>
                        <a:rPr sz="1800" b="1" spc="-114" dirty="0">
                          <a:solidFill>
                            <a:srgbClr val="FFFFFF"/>
                          </a:solidFill>
                          <a:latin typeface="Carlito"/>
                          <a:cs typeface="Carlito"/>
                        </a:rPr>
                        <a:t>To  </a:t>
                      </a:r>
                      <a:r>
                        <a:rPr sz="1800" b="1" spc="-10" dirty="0">
                          <a:solidFill>
                            <a:srgbClr val="FFFFFF"/>
                          </a:solidFill>
                          <a:latin typeface="Carlito"/>
                          <a:cs typeface="Carlito"/>
                        </a:rPr>
                        <a:t>Customer Details  </a:t>
                      </a:r>
                      <a:r>
                        <a:rPr sz="1800" b="1" spc="-5" dirty="0">
                          <a:solidFill>
                            <a:srgbClr val="FFFFFF"/>
                          </a:solidFill>
                          <a:latin typeface="Carlito"/>
                          <a:cs typeface="Carlito"/>
                        </a:rPr>
                        <a:t>(Critical)</a:t>
                      </a:r>
                      <a:endParaRPr sz="1800" b="1">
                        <a:latin typeface="Carlito"/>
                        <a:cs typeface="Carlito"/>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00000"/>
                    </a:solidFill>
                  </a:tcPr>
                </a:tc>
                <a:tc>
                  <a:txBody>
                    <a:bodyPr/>
                    <a:p>
                      <a:pPr marL="39370" marR="473075">
                        <a:lnSpc>
                          <a:spcPct val="107000"/>
                        </a:lnSpc>
                        <a:spcBef>
                          <a:spcPts val="955"/>
                        </a:spcBef>
                      </a:pPr>
                      <a:r>
                        <a:rPr sz="1800" b="1" spc="10" dirty="0">
                          <a:latin typeface="Carlito"/>
                          <a:cs typeface="Carlito"/>
                        </a:rPr>
                        <a:t>The </a:t>
                      </a:r>
                      <a:r>
                        <a:rPr sz="1800" b="1" spc="5" dirty="0">
                          <a:latin typeface="Carlito"/>
                          <a:cs typeface="Carlito"/>
                        </a:rPr>
                        <a:t>below mentioned login page </a:t>
                      </a:r>
                      <a:r>
                        <a:rPr sz="1800" b="1" dirty="0">
                          <a:latin typeface="Carlito"/>
                          <a:cs typeface="Carlito"/>
                        </a:rPr>
                        <a:t>allows you </a:t>
                      </a:r>
                      <a:r>
                        <a:rPr sz="1800" b="1" spc="-5" dirty="0">
                          <a:latin typeface="Carlito"/>
                          <a:cs typeface="Carlito"/>
                        </a:rPr>
                        <a:t>to </a:t>
                      </a:r>
                      <a:r>
                        <a:rPr sz="1800" b="1" spc="5" dirty="0">
                          <a:latin typeface="Carlito"/>
                          <a:cs typeface="Carlito"/>
                        </a:rPr>
                        <a:t>change </a:t>
                      </a:r>
                      <a:r>
                        <a:rPr sz="1800" b="1" dirty="0">
                          <a:latin typeface="Carlito"/>
                          <a:cs typeface="Carlito"/>
                        </a:rPr>
                        <a:t>password </a:t>
                      </a:r>
                      <a:r>
                        <a:rPr sz="1800" b="1" spc="5" dirty="0">
                          <a:latin typeface="Carlito"/>
                          <a:cs typeface="Carlito"/>
                        </a:rPr>
                        <a:t>without </a:t>
                      </a:r>
                      <a:r>
                        <a:rPr sz="1800" b="1" dirty="0">
                          <a:latin typeface="Carlito"/>
                          <a:cs typeface="Carlito"/>
                        </a:rPr>
                        <a:t>verification  </a:t>
                      </a:r>
                      <a:r>
                        <a:rPr sz="1800" b="1" spc="10" dirty="0">
                          <a:latin typeface="Carlito"/>
                          <a:cs typeface="Carlito"/>
                        </a:rPr>
                        <a:t>and </a:t>
                      </a:r>
                      <a:r>
                        <a:rPr sz="1800" b="1" spc="5" dirty="0">
                          <a:latin typeface="Carlito"/>
                          <a:cs typeface="Carlito"/>
                        </a:rPr>
                        <a:t>view </a:t>
                      </a:r>
                      <a:r>
                        <a:rPr sz="1800" b="1" dirty="0">
                          <a:latin typeface="Carlito"/>
                          <a:cs typeface="Carlito"/>
                        </a:rPr>
                        <a:t>details </a:t>
                      </a:r>
                      <a:r>
                        <a:rPr sz="1800" b="1" spc="5" dirty="0">
                          <a:latin typeface="Carlito"/>
                          <a:cs typeface="Carlito"/>
                        </a:rPr>
                        <a:t>of other </a:t>
                      </a:r>
                      <a:r>
                        <a:rPr sz="1800" b="1" spc="-5" dirty="0">
                          <a:latin typeface="Carlito"/>
                          <a:cs typeface="Carlito"/>
                        </a:rPr>
                        <a:t>customers</a:t>
                      </a:r>
                      <a:r>
                        <a:rPr sz="1800" b="1" spc="5" dirty="0">
                          <a:latin typeface="Carlito"/>
                          <a:cs typeface="Carlito"/>
                        </a:rPr>
                        <a:t> (CSRF).</a:t>
                      </a:r>
                      <a:endParaRPr sz="1800" b="1">
                        <a:latin typeface="Carlito"/>
                        <a:cs typeface="Carlito"/>
                      </a:endParaRPr>
                    </a:p>
                    <a:p>
                      <a:pPr>
                        <a:lnSpc>
                          <a:spcPct val="100000"/>
                        </a:lnSpc>
                        <a:spcBef>
                          <a:spcPts val="45"/>
                        </a:spcBef>
                      </a:pPr>
                      <a:endParaRPr sz="1800" b="1">
                        <a:latin typeface="Times New Roman"/>
                        <a:cs typeface="Times New Roman"/>
                      </a:endParaRPr>
                    </a:p>
                    <a:p>
                      <a:pPr marL="39370">
                        <a:lnSpc>
                          <a:spcPct val="100000"/>
                        </a:lnSpc>
                      </a:pPr>
                      <a:r>
                        <a:rPr sz="1800" b="1" dirty="0">
                          <a:latin typeface="Carlito"/>
                          <a:cs typeface="Carlito"/>
                        </a:rPr>
                        <a:t>Affected </a:t>
                      </a:r>
                      <a:r>
                        <a:rPr sz="1800" b="1" spc="10" dirty="0">
                          <a:latin typeface="Carlito"/>
                          <a:cs typeface="Carlito"/>
                        </a:rPr>
                        <a:t>URL</a:t>
                      </a:r>
                      <a:r>
                        <a:rPr sz="1800" b="1" spc="5" dirty="0">
                          <a:latin typeface="Carlito"/>
                          <a:cs typeface="Carlito"/>
                        </a:rPr>
                        <a:t> :</a:t>
                      </a:r>
                      <a:endParaRPr sz="1800" b="1">
                        <a:latin typeface="Carlito"/>
                        <a:cs typeface="Carlito"/>
                      </a:endParaRPr>
                    </a:p>
                    <a:p>
                      <a:pPr marL="274955" indent="-236220">
                        <a:lnSpc>
                          <a:spcPct val="100000"/>
                        </a:lnSpc>
                        <a:spcBef>
                          <a:spcPts val="195"/>
                        </a:spcBef>
                        <a:buClr>
                          <a:srgbClr val="000000"/>
                        </a:buClr>
                        <a:buFont typeface="Arial"/>
                        <a:buChar char="•"/>
                        <a:tabLst>
                          <a:tab pos="275590" algn="l"/>
                        </a:tabLst>
                      </a:pPr>
                      <a:r>
                        <a:rPr sz="1800" b="1" u="heavy" spc="-5" dirty="0">
                          <a:solidFill>
                            <a:srgbClr val="004D7F"/>
                          </a:solidFill>
                          <a:uFill>
                            <a:solidFill>
                              <a:srgbClr val="004D7F"/>
                            </a:solidFill>
                          </a:uFill>
                          <a:latin typeface="Carlito"/>
                          <a:cs typeface="Carlito"/>
                          <a:hlinkClick r:id="rId1"/>
                        </a:rPr>
                        <a:t>http://13.23</a:t>
                      </a:r>
                      <a:r>
                        <a:rPr lang="en-US" sz="1800" b="1" u="heavy" spc="-5" dirty="0">
                          <a:solidFill>
                            <a:srgbClr val="004D7F"/>
                          </a:solidFill>
                          <a:uFill>
                            <a:solidFill>
                              <a:srgbClr val="004D7F"/>
                            </a:solidFill>
                          </a:uFill>
                          <a:latin typeface="Carlito"/>
                          <a:cs typeface="Carlito"/>
                          <a:hlinkClick r:id="rId1"/>
                        </a:rPr>
                        <a:t>5.31.180</a:t>
                      </a:r>
                      <a:r>
                        <a:rPr sz="1800" b="1" u="heavy" spc="-5" dirty="0">
                          <a:solidFill>
                            <a:srgbClr val="004D7F"/>
                          </a:solidFill>
                          <a:uFill>
                            <a:solidFill>
                              <a:srgbClr val="004D7F"/>
                            </a:solidFill>
                          </a:uFill>
                          <a:latin typeface="Carlito"/>
                          <a:cs typeface="Carlito"/>
                          <a:hlinkClick r:id="rId1"/>
                        </a:rPr>
                        <a:t>/reset_password/customer.php</a:t>
                      </a:r>
                      <a:endParaRPr sz="1800" b="1">
                        <a:latin typeface="Carlito"/>
                        <a:cs typeface="Carlito"/>
                      </a:endParaRPr>
                    </a:p>
                    <a:p>
                      <a:pPr>
                        <a:lnSpc>
                          <a:spcPct val="100000"/>
                        </a:lnSpc>
                        <a:spcBef>
                          <a:spcPts val="50"/>
                        </a:spcBef>
                        <a:buFont typeface="Arial"/>
                        <a:buChar char="•"/>
                      </a:pPr>
                      <a:endParaRPr sz="1800" b="1">
                        <a:latin typeface="Times New Roman"/>
                        <a:cs typeface="Times New Roman"/>
                      </a:endParaRPr>
                    </a:p>
                    <a:p>
                      <a:pPr marL="39370">
                        <a:lnSpc>
                          <a:spcPct val="100000"/>
                        </a:lnSpc>
                      </a:pPr>
                      <a:r>
                        <a:rPr sz="1800" b="1" dirty="0">
                          <a:latin typeface="Carlito"/>
                          <a:cs typeface="Carlito"/>
                        </a:rPr>
                        <a:t>Affected </a:t>
                      </a:r>
                      <a:r>
                        <a:rPr sz="1800" b="1" spc="-10" dirty="0">
                          <a:latin typeface="Carlito"/>
                          <a:cs typeface="Carlito"/>
                        </a:rPr>
                        <a:t>Parameters</a:t>
                      </a:r>
                      <a:r>
                        <a:rPr sz="1800" b="1" spc="5" dirty="0">
                          <a:latin typeface="Carlito"/>
                          <a:cs typeface="Carlito"/>
                        </a:rPr>
                        <a:t> :</a:t>
                      </a:r>
                      <a:endParaRPr sz="1800" b="1">
                        <a:latin typeface="Carlito"/>
                        <a:cs typeface="Carlito"/>
                      </a:endParaRPr>
                    </a:p>
                    <a:p>
                      <a:pPr marL="274955" indent="-236220">
                        <a:lnSpc>
                          <a:spcPct val="100000"/>
                        </a:lnSpc>
                        <a:spcBef>
                          <a:spcPts val="190"/>
                        </a:spcBef>
                        <a:buFont typeface="Arial"/>
                        <a:buChar char="•"/>
                        <a:tabLst>
                          <a:tab pos="275590" algn="l"/>
                        </a:tabLst>
                      </a:pPr>
                      <a:r>
                        <a:rPr sz="1800" b="1" spc="-5" dirty="0">
                          <a:latin typeface="Carlito"/>
                          <a:cs typeface="Carlito"/>
                        </a:rPr>
                        <a:t>Reset </a:t>
                      </a:r>
                      <a:r>
                        <a:rPr sz="1800" b="1" spc="-10" dirty="0">
                          <a:latin typeface="Carlito"/>
                          <a:cs typeface="Carlito"/>
                        </a:rPr>
                        <a:t>Password </a:t>
                      </a:r>
                      <a:r>
                        <a:rPr sz="1800" b="1" dirty="0">
                          <a:latin typeface="Carlito"/>
                          <a:cs typeface="Carlito"/>
                        </a:rPr>
                        <a:t>button </a:t>
                      </a:r>
                      <a:r>
                        <a:rPr sz="1800" b="1" spc="5" dirty="0">
                          <a:latin typeface="Carlito"/>
                          <a:cs typeface="Carlito"/>
                        </a:rPr>
                        <a:t>(POST</a:t>
                      </a:r>
                      <a:r>
                        <a:rPr sz="1800" b="1" spc="35" dirty="0">
                          <a:latin typeface="Carlito"/>
                          <a:cs typeface="Carlito"/>
                        </a:rPr>
                        <a:t> </a:t>
                      </a:r>
                      <a:r>
                        <a:rPr sz="1800" b="1" spc="-5" dirty="0">
                          <a:latin typeface="Carlito"/>
                          <a:cs typeface="Carlito"/>
                        </a:rPr>
                        <a:t>parameter)</a:t>
                      </a:r>
                      <a:endParaRPr sz="1800" b="1">
                        <a:latin typeface="Carlito"/>
                        <a:cs typeface="Carlito"/>
                      </a:endParaRPr>
                    </a:p>
                    <a:p>
                      <a:pPr>
                        <a:lnSpc>
                          <a:spcPct val="100000"/>
                        </a:lnSpc>
                        <a:spcBef>
                          <a:spcPts val="5"/>
                        </a:spcBef>
                        <a:buFont typeface="Arial"/>
                        <a:buChar char="•"/>
                      </a:pPr>
                      <a:endParaRPr sz="1800" b="1">
                        <a:latin typeface="Times New Roman"/>
                        <a:cs typeface="Times New Roman"/>
                      </a:endParaRPr>
                    </a:p>
                    <a:p>
                      <a:pPr marL="39370">
                        <a:lnSpc>
                          <a:spcPct val="100000"/>
                        </a:lnSpc>
                        <a:spcBef>
                          <a:spcPts val="5"/>
                        </a:spcBef>
                      </a:pPr>
                      <a:r>
                        <a:rPr sz="1800" b="1" spc="-5" dirty="0">
                          <a:latin typeface="Arial"/>
                          <a:cs typeface="Arial"/>
                        </a:rPr>
                        <a:t>We </a:t>
                      </a:r>
                      <a:r>
                        <a:rPr sz="1800" b="1" spc="10" dirty="0">
                          <a:latin typeface="Arial"/>
                          <a:cs typeface="Arial"/>
                        </a:rPr>
                        <a:t>can change </a:t>
                      </a:r>
                      <a:r>
                        <a:rPr sz="1800" b="1" spc="5" dirty="0">
                          <a:latin typeface="Arial"/>
                          <a:cs typeface="Arial"/>
                        </a:rPr>
                        <a:t>the details of the </a:t>
                      </a:r>
                      <a:r>
                        <a:rPr sz="1800" b="1" spc="15" dirty="0">
                          <a:latin typeface="Arial"/>
                          <a:cs typeface="Arial"/>
                        </a:rPr>
                        <a:t>user’s </a:t>
                      </a:r>
                      <a:r>
                        <a:rPr sz="1800" b="1" spc="10" dirty="0">
                          <a:latin typeface="Arial"/>
                          <a:cs typeface="Arial"/>
                        </a:rPr>
                        <a:t>account</a:t>
                      </a:r>
                      <a:r>
                        <a:rPr sz="1800" b="1" dirty="0">
                          <a:latin typeface="Arial"/>
                          <a:cs typeface="Arial"/>
                        </a:rPr>
                        <a:t> </a:t>
                      </a:r>
                      <a:r>
                        <a:rPr sz="1800" b="1" spc="5" dirty="0">
                          <a:latin typeface="Arial"/>
                          <a:cs typeface="Arial"/>
                        </a:rPr>
                        <a:t>details.</a:t>
                      </a:r>
                      <a:endParaRPr sz="1800" b="1">
                        <a:latin typeface="Arial"/>
                        <a:cs typeface="Arial"/>
                      </a:endParaRPr>
                    </a:p>
                    <a:p>
                      <a:pPr>
                        <a:lnSpc>
                          <a:spcPct val="100000"/>
                        </a:lnSpc>
                        <a:spcBef>
                          <a:spcPts val="5"/>
                        </a:spcBef>
                      </a:pPr>
                      <a:endParaRPr sz="1800" b="1">
                        <a:latin typeface="Times New Roman"/>
                        <a:cs typeface="Times New Roman"/>
                      </a:endParaRPr>
                    </a:p>
                    <a:p>
                      <a:pPr marL="39370">
                        <a:lnSpc>
                          <a:spcPct val="100000"/>
                        </a:lnSpc>
                      </a:pPr>
                      <a:r>
                        <a:rPr sz="1800" b="1" dirty="0">
                          <a:latin typeface="Carlito"/>
                          <a:cs typeface="Carlito"/>
                        </a:rPr>
                        <a:t>Affected </a:t>
                      </a:r>
                      <a:r>
                        <a:rPr sz="1800" b="1" spc="10" dirty="0">
                          <a:latin typeface="Carlito"/>
                          <a:cs typeface="Carlito"/>
                        </a:rPr>
                        <a:t>URL</a:t>
                      </a:r>
                      <a:r>
                        <a:rPr sz="1800" b="1" spc="5" dirty="0">
                          <a:latin typeface="Carlito"/>
                          <a:cs typeface="Carlito"/>
                        </a:rPr>
                        <a:t> :</a:t>
                      </a:r>
                      <a:endParaRPr sz="1800" b="1">
                        <a:latin typeface="Carlito"/>
                        <a:cs typeface="Carlito"/>
                      </a:endParaRPr>
                    </a:p>
                    <a:p>
                      <a:pPr marL="274955" indent="-236220">
                        <a:lnSpc>
                          <a:spcPct val="100000"/>
                        </a:lnSpc>
                        <a:spcBef>
                          <a:spcPts val="195"/>
                        </a:spcBef>
                        <a:buClr>
                          <a:srgbClr val="000000"/>
                        </a:buClr>
                        <a:buFont typeface="Arial"/>
                        <a:buChar char="•"/>
                        <a:tabLst>
                          <a:tab pos="275590" algn="l"/>
                        </a:tabLst>
                      </a:pPr>
                      <a:r>
                        <a:rPr sz="1800" b="1" u="heavy" dirty="0">
                          <a:solidFill>
                            <a:srgbClr val="004D7F"/>
                          </a:solidFill>
                          <a:uFill>
                            <a:solidFill>
                              <a:srgbClr val="004D7F"/>
                            </a:solidFill>
                          </a:uFill>
                          <a:latin typeface="Carlito"/>
                          <a:cs typeface="Carlito"/>
                          <a:hlinkClick r:id="rId2"/>
                        </a:rPr>
                        <a:t>http://13.23</a:t>
                      </a:r>
                      <a:r>
                        <a:rPr lang="en-US" sz="1800" b="1" u="heavy" dirty="0">
                          <a:solidFill>
                            <a:srgbClr val="004D7F"/>
                          </a:solidFill>
                          <a:uFill>
                            <a:solidFill>
                              <a:srgbClr val="004D7F"/>
                            </a:solidFill>
                          </a:uFill>
                          <a:latin typeface="Carlito"/>
                          <a:cs typeface="Carlito"/>
                          <a:hlinkClick r:id="rId2"/>
                        </a:rPr>
                        <a:t>5</a:t>
                      </a:r>
                      <a:r>
                        <a:rPr sz="1800" b="1" u="heavy" dirty="0">
                          <a:solidFill>
                            <a:srgbClr val="004D7F"/>
                          </a:solidFill>
                          <a:uFill>
                            <a:solidFill>
                              <a:srgbClr val="004D7F"/>
                            </a:solidFill>
                          </a:uFill>
                          <a:latin typeface="Carlito"/>
                          <a:cs typeface="Carlito"/>
                          <a:hlinkClick r:id="rId2"/>
                        </a:rPr>
                        <a:t>.3</a:t>
                      </a:r>
                      <a:r>
                        <a:rPr lang="en-US" sz="1800" b="1" u="heavy" dirty="0">
                          <a:solidFill>
                            <a:srgbClr val="004D7F"/>
                          </a:solidFill>
                          <a:uFill>
                            <a:solidFill>
                              <a:srgbClr val="004D7F"/>
                            </a:solidFill>
                          </a:uFill>
                          <a:latin typeface="Carlito"/>
                          <a:cs typeface="Carlito"/>
                          <a:hlinkClick r:id="rId2"/>
                        </a:rPr>
                        <a:t>1</a:t>
                      </a:r>
                      <a:r>
                        <a:rPr sz="1800" b="1" u="heavy" dirty="0">
                          <a:solidFill>
                            <a:srgbClr val="004D7F"/>
                          </a:solidFill>
                          <a:uFill>
                            <a:solidFill>
                              <a:srgbClr val="004D7F"/>
                            </a:solidFill>
                          </a:uFill>
                          <a:latin typeface="Carlito"/>
                          <a:cs typeface="Carlito"/>
                          <a:hlinkClick r:id="rId2"/>
                        </a:rPr>
                        <a:t>.</a:t>
                      </a:r>
                      <a:r>
                        <a:rPr lang="en-US" sz="1800" b="1" u="heavy" dirty="0">
                          <a:solidFill>
                            <a:srgbClr val="004D7F"/>
                          </a:solidFill>
                          <a:uFill>
                            <a:solidFill>
                              <a:srgbClr val="004D7F"/>
                            </a:solidFill>
                          </a:uFill>
                          <a:latin typeface="Carlito"/>
                          <a:cs typeface="Carlito"/>
                          <a:hlinkClick r:id="rId2"/>
                        </a:rPr>
                        <a:t>180</a:t>
                      </a:r>
                      <a:r>
                        <a:rPr sz="1800" b="1" u="heavy" dirty="0">
                          <a:solidFill>
                            <a:srgbClr val="004D7F"/>
                          </a:solidFill>
                          <a:uFill>
                            <a:solidFill>
                              <a:srgbClr val="004D7F"/>
                            </a:solidFill>
                          </a:uFill>
                          <a:latin typeface="Carlito"/>
                          <a:cs typeface="Carlito"/>
                          <a:hlinkClick r:id="rId2"/>
                        </a:rPr>
                        <a:t>/profile/2/edit/</a:t>
                      </a:r>
                      <a:endParaRPr sz="1800" b="1">
                        <a:latin typeface="Carlito"/>
                        <a:cs typeface="Carlito"/>
                      </a:endParaRPr>
                    </a:p>
                    <a:p>
                      <a:pPr>
                        <a:lnSpc>
                          <a:spcPct val="100000"/>
                        </a:lnSpc>
                        <a:spcBef>
                          <a:spcPts val="45"/>
                        </a:spcBef>
                        <a:buFont typeface="Arial"/>
                        <a:buChar char="•"/>
                      </a:pPr>
                      <a:endParaRPr sz="1800" b="1">
                        <a:latin typeface="Times New Roman"/>
                        <a:cs typeface="Times New Roman"/>
                      </a:endParaRPr>
                    </a:p>
                    <a:p>
                      <a:pPr marL="39370">
                        <a:lnSpc>
                          <a:spcPct val="100000"/>
                        </a:lnSpc>
                      </a:pPr>
                      <a:r>
                        <a:rPr sz="1800" b="1" dirty="0">
                          <a:latin typeface="Carlito"/>
                          <a:cs typeface="Carlito"/>
                        </a:rPr>
                        <a:t>Affected </a:t>
                      </a:r>
                      <a:r>
                        <a:rPr sz="1800" b="1" spc="-10" dirty="0">
                          <a:latin typeface="Carlito"/>
                          <a:cs typeface="Carlito"/>
                        </a:rPr>
                        <a:t>Parameters</a:t>
                      </a:r>
                      <a:r>
                        <a:rPr sz="1800" b="1" spc="5" dirty="0">
                          <a:latin typeface="Carlito"/>
                          <a:cs typeface="Carlito"/>
                        </a:rPr>
                        <a:t> :</a:t>
                      </a:r>
                      <a:endParaRPr sz="1800" b="1">
                        <a:latin typeface="Carlito"/>
                        <a:cs typeface="Carlito"/>
                      </a:endParaRPr>
                    </a:p>
                    <a:p>
                      <a:pPr marL="274955" indent="-236220">
                        <a:lnSpc>
                          <a:spcPct val="100000"/>
                        </a:lnSpc>
                        <a:spcBef>
                          <a:spcPts val="195"/>
                        </a:spcBef>
                        <a:buFont typeface="Arial"/>
                        <a:buChar char="•"/>
                        <a:tabLst>
                          <a:tab pos="275590" algn="l"/>
                        </a:tabLst>
                      </a:pPr>
                      <a:r>
                        <a:rPr sz="1800" b="1" dirty="0">
                          <a:latin typeface="Carlito"/>
                          <a:cs typeface="Carlito"/>
                        </a:rPr>
                        <a:t>Update button </a:t>
                      </a:r>
                      <a:r>
                        <a:rPr sz="1800" b="1" spc="5" dirty="0">
                          <a:latin typeface="Carlito"/>
                          <a:cs typeface="Carlito"/>
                        </a:rPr>
                        <a:t>(POST</a:t>
                      </a:r>
                      <a:r>
                        <a:rPr sz="1800" b="1" spc="10" dirty="0">
                          <a:latin typeface="Carlito"/>
                          <a:cs typeface="Carlito"/>
                        </a:rPr>
                        <a:t> </a:t>
                      </a:r>
                      <a:r>
                        <a:rPr sz="1800" b="1" spc="-5" dirty="0">
                          <a:latin typeface="Carlito"/>
                          <a:cs typeface="Carlito"/>
                        </a:rPr>
                        <a:t>parameter)</a:t>
                      </a:r>
                      <a:endParaRPr sz="1800" b="1">
                        <a:latin typeface="Carlito"/>
                        <a:cs typeface="Carlito"/>
                      </a:endParaRPr>
                    </a:p>
                  </a:txBody>
                  <a:tcPr marL="0" marR="0" marT="1212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true"/>
          <p:nvPr/>
        </p:nvSpPr>
        <p:spPr>
          <a:xfrm>
            <a:off x="114300" y="123825"/>
            <a:ext cx="10648950" cy="460375"/>
          </a:xfrm>
          <a:prstGeom prst="rect">
            <a:avLst/>
          </a:prstGeom>
          <a:noFill/>
        </p:spPr>
        <p:txBody>
          <a:bodyPr wrap="square" rtlCol="0">
            <a:spAutoFit/>
          </a:bodyPr>
          <a:p>
            <a:r>
              <a:rPr lang="en-US" altLang="en-US" sz="2400" b="1"/>
              <a:t>5.Unauthorised access to customer details</a:t>
            </a:r>
            <a:endParaRPr lang="en-US" altLang="en-US" sz="2400" b="1"/>
          </a:p>
        </p:txBody>
      </p:sp>
      <p:graphicFrame>
        <p:nvGraphicFramePr>
          <p:cNvPr id="5" name="object 2"/>
          <p:cNvGraphicFramePr>
            <a:graphicFrameLocks noGrp="true"/>
          </p:cNvGraphicFramePr>
          <p:nvPr/>
        </p:nvGraphicFramePr>
        <p:xfrm>
          <a:off x="113665" y="584200"/>
          <a:ext cx="12058015" cy="6145530"/>
        </p:xfrm>
        <a:graphic>
          <a:graphicData uri="http://schemas.openxmlformats.org/drawingml/2006/table">
            <a:tbl>
              <a:tblPr firstRow="true" bandRow="true">
                <a:tableStyleId>{2D5ABB26-0587-4C30-8999-92F81FD0307C}</a:tableStyleId>
              </a:tblPr>
              <a:tblGrid>
                <a:gridCol w="2770505"/>
                <a:gridCol w="9287510"/>
              </a:tblGrid>
              <a:tr h="467360">
                <a:tc gridSpan="2">
                  <a:txBody>
                    <a:bodyPr/>
                    <a:p>
                      <a:pPr>
                        <a:lnSpc>
                          <a:spcPct val="100000"/>
                        </a:lnSpc>
                      </a:pPr>
                      <a:endParaRPr sz="2400">
                        <a:latin typeface="Times New Roman"/>
                        <a:cs typeface="Times New Roman"/>
                      </a:endParaRPr>
                    </a:p>
                  </a:txBody>
                  <a:tcPr marL="0" marR="0" marT="0" marB="0">
                    <a:lnB w="12700">
                      <a:solidFill>
                        <a:srgbClr val="000000"/>
                      </a:solidFill>
                      <a:prstDash val="solid"/>
                    </a:lnB>
                    <a:solidFill>
                      <a:srgbClr val="5B9BD5"/>
                    </a:solidFill>
                  </a:tcPr>
                </a:tc>
                <a:tc hMerge="true">
                  <a:tcPr marL="0" marR="0" marT="0" marB="0"/>
                </a:tc>
              </a:tr>
              <a:tr h="5678170">
                <a:tc>
                  <a:txBody>
                    <a:bodyPr/>
                    <a:p>
                      <a:pPr>
                        <a:lnSpc>
                          <a:spcPct val="100000"/>
                        </a:lnSpc>
                      </a:pPr>
                      <a:endParaRPr sz="2400" b="1">
                        <a:latin typeface="Times New Roman"/>
                        <a:cs typeface="Times New Roman"/>
                      </a:endParaRPr>
                    </a:p>
                    <a:p>
                      <a:pPr>
                        <a:lnSpc>
                          <a:spcPct val="100000"/>
                        </a:lnSpc>
                      </a:pPr>
                      <a:endParaRPr sz="2400" b="1">
                        <a:latin typeface="Times New Roman"/>
                        <a:cs typeface="Times New Roman"/>
                      </a:endParaRPr>
                    </a:p>
                    <a:p>
                      <a:pPr>
                        <a:lnSpc>
                          <a:spcPct val="100000"/>
                        </a:lnSpc>
                      </a:pPr>
                      <a:endParaRPr sz="2400" b="1">
                        <a:latin typeface="Times New Roman"/>
                        <a:cs typeface="Times New Roman"/>
                      </a:endParaRPr>
                    </a:p>
                    <a:p>
                      <a:pPr>
                        <a:lnSpc>
                          <a:spcPct val="100000"/>
                        </a:lnSpc>
                      </a:pPr>
                      <a:endParaRPr sz="2400" b="1">
                        <a:latin typeface="Times New Roman"/>
                        <a:cs typeface="Times New Roman"/>
                      </a:endParaRPr>
                    </a:p>
                    <a:p>
                      <a:pPr>
                        <a:lnSpc>
                          <a:spcPct val="100000"/>
                        </a:lnSpc>
                      </a:pPr>
                      <a:endParaRPr sz="2400" b="1">
                        <a:latin typeface="Times New Roman"/>
                        <a:cs typeface="Times New Roman"/>
                      </a:endParaRPr>
                    </a:p>
                    <a:p>
                      <a:pPr>
                        <a:lnSpc>
                          <a:spcPct val="100000"/>
                        </a:lnSpc>
                      </a:pPr>
                      <a:endParaRPr sz="2400" b="1">
                        <a:latin typeface="Times New Roman"/>
                        <a:cs typeface="Times New Roman"/>
                      </a:endParaRPr>
                    </a:p>
                    <a:p>
                      <a:pPr>
                        <a:lnSpc>
                          <a:spcPct val="100000"/>
                        </a:lnSpc>
                        <a:spcBef>
                          <a:spcPts val="5"/>
                        </a:spcBef>
                      </a:pPr>
                      <a:endParaRPr sz="2400" b="1">
                        <a:latin typeface="Times New Roman"/>
                        <a:cs typeface="Times New Roman"/>
                      </a:endParaRPr>
                    </a:p>
                    <a:p>
                      <a:pPr marL="100965" marR="92710" algn="ctr">
                        <a:lnSpc>
                          <a:spcPct val="102000"/>
                        </a:lnSpc>
                      </a:pPr>
                      <a:r>
                        <a:rPr sz="2400" b="1" dirty="0">
                          <a:solidFill>
                            <a:srgbClr val="FFFFFF"/>
                          </a:solidFill>
                          <a:latin typeface="Carlito"/>
                          <a:cs typeface="Carlito"/>
                        </a:rPr>
                        <a:t>Unauthorised Access</a:t>
                      </a:r>
                      <a:r>
                        <a:rPr sz="2400" b="1" spc="-55" dirty="0">
                          <a:solidFill>
                            <a:srgbClr val="FFFFFF"/>
                          </a:solidFill>
                          <a:latin typeface="Carlito"/>
                          <a:cs typeface="Carlito"/>
                        </a:rPr>
                        <a:t> </a:t>
                      </a:r>
                      <a:r>
                        <a:rPr sz="2400" b="1" spc="-114" dirty="0">
                          <a:solidFill>
                            <a:srgbClr val="FFFFFF"/>
                          </a:solidFill>
                          <a:latin typeface="Carlito"/>
                          <a:cs typeface="Carlito"/>
                        </a:rPr>
                        <a:t>To  </a:t>
                      </a:r>
                      <a:r>
                        <a:rPr sz="2400" b="1" spc="-10" dirty="0">
                          <a:solidFill>
                            <a:srgbClr val="FFFFFF"/>
                          </a:solidFill>
                          <a:latin typeface="Carlito"/>
                          <a:cs typeface="Carlito"/>
                        </a:rPr>
                        <a:t>Customer Details  </a:t>
                      </a:r>
                      <a:r>
                        <a:rPr sz="2400" b="1" spc="-5" dirty="0">
                          <a:solidFill>
                            <a:srgbClr val="FFFFFF"/>
                          </a:solidFill>
                          <a:latin typeface="Carlito"/>
                          <a:cs typeface="Carlito"/>
                        </a:rPr>
                        <a:t>(Critical)</a:t>
                      </a:r>
                      <a:endParaRPr sz="2400" b="1">
                        <a:latin typeface="Carlito"/>
                        <a:cs typeface="Carlito"/>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00000"/>
                    </a:solidFill>
                  </a:tcPr>
                </a:tc>
                <a:tc>
                  <a:txBody>
                    <a:bodyPr/>
                    <a:p>
                      <a:pPr marL="39370" marR="118110">
                        <a:lnSpc>
                          <a:spcPct val="107000"/>
                        </a:lnSpc>
                        <a:spcBef>
                          <a:spcPts val="955"/>
                        </a:spcBef>
                      </a:pPr>
                      <a:r>
                        <a:rPr sz="2400" b="1" spc="5" dirty="0">
                          <a:latin typeface="Carlito"/>
                          <a:cs typeface="Carlito"/>
                        </a:rPr>
                        <a:t>Similarly </a:t>
                      </a:r>
                      <a:r>
                        <a:rPr sz="2400" b="1" dirty="0">
                          <a:latin typeface="Carlito"/>
                          <a:cs typeface="Carlito"/>
                        </a:rPr>
                        <a:t>after gaining </a:t>
                      </a:r>
                      <a:r>
                        <a:rPr sz="2400" b="1" spc="5" dirty="0">
                          <a:latin typeface="Carlito"/>
                          <a:cs typeface="Carlito"/>
                        </a:rPr>
                        <a:t>access </a:t>
                      </a:r>
                      <a:r>
                        <a:rPr sz="2400" b="1" dirty="0">
                          <a:latin typeface="Carlito"/>
                          <a:cs typeface="Carlito"/>
                        </a:rPr>
                        <a:t>over </a:t>
                      </a:r>
                      <a:r>
                        <a:rPr sz="2400" b="1" spc="10" dirty="0">
                          <a:latin typeface="Carlito"/>
                          <a:cs typeface="Carlito"/>
                        </a:rPr>
                        <a:t>the </a:t>
                      </a:r>
                      <a:r>
                        <a:rPr sz="2400" b="1" dirty="0">
                          <a:latin typeface="Carlito"/>
                          <a:cs typeface="Carlito"/>
                        </a:rPr>
                        <a:t>account </a:t>
                      </a:r>
                      <a:r>
                        <a:rPr sz="2400" b="1" spc="5" dirty="0">
                          <a:latin typeface="Carlito"/>
                          <a:cs typeface="Carlito"/>
                        </a:rPr>
                        <a:t>, </a:t>
                      </a:r>
                      <a:r>
                        <a:rPr sz="2400" b="1" spc="-5" dirty="0">
                          <a:latin typeface="Carlito"/>
                          <a:cs typeface="Carlito"/>
                        </a:rPr>
                        <a:t>Hacker </a:t>
                      </a:r>
                      <a:r>
                        <a:rPr sz="2400" b="1" dirty="0">
                          <a:latin typeface="Carlito"/>
                          <a:cs typeface="Carlito"/>
                        </a:rPr>
                        <a:t>can </a:t>
                      </a:r>
                      <a:r>
                        <a:rPr sz="2400" b="1" spc="-5" dirty="0">
                          <a:latin typeface="Carlito"/>
                          <a:cs typeface="Carlito"/>
                        </a:rPr>
                        <a:t>remove/add/confirm </a:t>
                      </a:r>
                      <a:r>
                        <a:rPr sz="2400" b="1" dirty="0">
                          <a:latin typeface="Carlito"/>
                          <a:cs typeface="Carlito"/>
                        </a:rPr>
                        <a:t>items  </a:t>
                      </a:r>
                      <a:r>
                        <a:rPr sz="2400" b="1" spc="5" dirty="0">
                          <a:latin typeface="Carlito"/>
                          <a:cs typeface="Carlito"/>
                        </a:rPr>
                        <a:t>in </a:t>
                      </a:r>
                      <a:r>
                        <a:rPr sz="2400" b="1" spc="10" dirty="0">
                          <a:latin typeface="Carlito"/>
                          <a:cs typeface="Carlito"/>
                        </a:rPr>
                        <a:t>the </a:t>
                      </a:r>
                      <a:r>
                        <a:rPr sz="2400" b="1" dirty="0">
                          <a:latin typeface="Carlito"/>
                          <a:cs typeface="Carlito"/>
                        </a:rPr>
                        <a:t>cart </a:t>
                      </a:r>
                      <a:r>
                        <a:rPr sz="2400" b="1" spc="5" dirty="0">
                          <a:latin typeface="Carlito"/>
                          <a:cs typeface="Carlito"/>
                        </a:rPr>
                        <a:t>of </a:t>
                      </a:r>
                      <a:r>
                        <a:rPr sz="2400" b="1" spc="10" dirty="0">
                          <a:latin typeface="Carlito"/>
                          <a:cs typeface="Carlito"/>
                        </a:rPr>
                        <a:t>the user</a:t>
                      </a:r>
                      <a:r>
                        <a:rPr sz="2400" b="1" spc="-5" dirty="0">
                          <a:latin typeface="Carlito"/>
                          <a:cs typeface="Carlito"/>
                        </a:rPr>
                        <a:t> </a:t>
                      </a:r>
                      <a:r>
                        <a:rPr sz="2400" b="1" spc="5" dirty="0">
                          <a:latin typeface="Carlito"/>
                          <a:cs typeface="Carlito"/>
                        </a:rPr>
                        <a:t>(CSRF).</a:t>
                      </a:r>
                      <a:endParaRPr sz="2400" b="1">
                        <a:latin typeface="Carlito"/>
                        <a:cs typeface="Carlito"/>
                      </a:endParaRPr>
                    </a:p>
                    <a:p>
                      <a:pPr>
                        <a:lnSpc>
                          <a:spcPct val="100000"/>
                        </a:lnSpc>
                        <a:spcBef>
                          <a:spcPts val="45"/>
                        </a:spcBef>
                      </a:pPr>
                      <a:endParaRPr sz="2400" b="1">
                        <a:latin typeface="Times New Roman"/>
                        <a:cs typeface="Times New Roman"/>
                      </a:endParaRPr>
                    </a:p>
                    <a:p>
                      <a:pPr marL="39370">
                        <a:lnSpc>
                          <a:spcPct val="100000"/>
                        </a:lnSpc>
                      </a:pPr>
                      <a:r>
                        <a:rPr sz="2400" b="1" dirty="0">
                          <a:latin typeface="Carlito"/>
                          <a:cs typeface="Carlito"/>
                        </a:rPr>
                        <a:t>Affected </a:t>
                      </a:r>
                      <a:r>
                        <a:rPr sz="2400" b="1" spc="10" dirty="0">
                          <a:latin typeface="Carlito"/>
                          <a:cs typeface="Carlito"/>
                        </a:rPr>
                        <a:t>URL</a:t>
                      </a:r>
                      <a:r>
                        <a:rPr sz="2400" b="1" spc="5" dirty="0">
                          <a:latin typeface="Carlito"/>
                          <a:cs typeface="Carlito"/>
                        </a:rPr>
                        <a:t> :</a:t>
                      </a:r>
                      <a:endParaRPr sz="2400" b="1">
                        <a:latin typeface="Carlito"/>
                        <a:cs typeface="Carlito"/>
                      </a:endParaRPr>
                    </a:p>
                    <a:p>
                      <a:pPr marL="274955" indent="-236220">
                        <a:lnSpc>
                          <a:spcPct val="100000"/>
                        </a:lnSpc>
                        <a:spcBef>
                          <a:spcPts val="195"/>
                        </a:spcBef>
                        <a:buClr>
                          <a:srgbClr val="000000"/>
                        </a:buClr>
                        <a:buFont typeface="Arial"/>
                        <a:buChar char="•"/>
                        <a:tabLst>
                          <a:tab pos="275590" algn="l"/>
                        </a:tabLst>
                      </a:pPr>
                      <a:r>
                        <a:rPr sz="2400" b="1" u="heavy" dirty="0">
                          <a:solidFill>
                            <a:srgbClr val="004D7F"/>
                          </a:solidFill>
                          <a:uFill>
                            <a:solidFill>
                              <a:srgbClr val="004D7F"/>
                            </a:solidFill>
                          </a:uFill>
                          <a:latin typeface="Carlito"/>
                          <a:cs typeface="Carlito"/>
                          <a:hlinkClick r:id="rId1"/>
                        </a:rPr>
                        <a:t>http://13.23</a:t>
                      </a:r>
                      <a:r>
                        <a:rPr lang="en-US" sz="2400" b="1" u="heavy" dirty="0">
                          <a:solidFill>
                            <a:srgbClr val="004D7F"/>
                          </a:solidFill>
                          <a:uFill>
                            <a:solidFill>
                              <a:srgbClr val="004D7F"/>
                            </a:solidFill>
                          </a:uFill>
                          <a:latin typeface="Carlito"/>
                          <a:cs typeface="Carlito"/>
                          <a:hlinkClick r:id="rId1"/>
                        </a:rPr>
                        <a:t>5</a:t>
                      </a:r>
                      <a:r>
                        <a:rPr sz="2400" b="1" u="heavy" dirty="0">
                          <a:solidFill>
                            <a:srgbClr val="004D7F"/>
                          </a:solidFill>
                          <a:uFill>
                            <a:solidFill>
                              <a:srgbClr val="004D7F"/>
                            </a:solidFill>
                          </a:uFill>
                          <a:latin typeface="Carlito"/>
                          <a:cs typeface="Carlito"/>
                          <a:hlinkClick r:id="rId1"/>
                        </a:rPr>
                        <a:t>.3</a:t>
                      </a:r>
                      <a:r>
                        <a:rPr lang="en-US" sz="2400" b="1" u="heavy" dirty="0">
                          <a:solidFill>
                            <a:srgbClr val="004D7F"/>
                          </a:solidFill>
                          <a:uFill>
                            <a:solidFill>
                              <a:srgbClr val="004D7F"/>
                            </a:solidFill>
                          </a:uFill>
                          <a:latin typeface="Carlito"/>
                          <a:cs typeface="Carlito"/>
                          <a:hlinkClick r:id="rId1"/>
                        </a:rPr>
                        <a:t>1</a:t>
                      </a:r>
                      <a:r>
                        <a:rPr sz="2400" b="1" u="heavy" dirty="0">
                          <a:solidFill>
                            <a:srgbClr val="004D7F"/>
                          </a:solidFill>
                          <a:uFill>
                            <a:solidFill>
                              <a:srgbClr val="004D7F"/>
                            </a:solidFill>
                          </a:uFill>
                          <a:latin typeface="Carlito"/>
                          <a:cs typeface="Carlito"/>
                          <a:hlinkClick r:id="rId1"/>
                        </a:rPr>
                        <a:t>.</a:t>
                      </a:r>
                      <a:r>
                        <a:rPr lang="en-US" sz="2400" b="1" u="heavy" dirty="0">
                          <a:solidFill>
                            <a:srgbClr val="004D7F"/>
                          </a:solidFill>
                          <a:uFill>
                            <a:solidFill>
                              <a:srgbClr val="004D7F"/>
                            </a:solidFill>
                          </a:uFill>
                          <a:latin typeface="Carlito"/>
                          <a:cs typeface="Carlito"/>
                          <a:hlinkClick r:id="rId1"/>
                        </a:rPr>
                        <a:t>180</a:t>
                      </a:r>
                      <a:r>
                        <a:rPr sz="2400" b="1" u="heavy" dirty="0">
                          <a:solidFill>
                            <a:srgbClr val="004D7F"/>
                          </a:solidFill>
                          <a:uFill>
                            <a:solidFill>
                              <a:srgbClr val="004D7F"/>
                            </a:solidFill>
                          </a:uFill>
                          <a:latin typeface="Carlito"/>
                          <a:cs typeface="Carlito"/>
                          <a:hlinkClick r:id="rId1"/>
                        </a:rPr>
                        <a:t>/cart/cart.php</a:t>
                      </a:r>
                      <a:endParaRPr sz="2400" b="1">
                        <a:latin typeface="Carlito"/>
                        <a:cs typeface="Carlito"/>
                      </a:endParaRPr>
                    </a:p>
                    <a:p>
                      <a:pPr>
                        <a:lnSpc>
                          <a:spcPct val="100000"/>
                        </a:lnSpc>
                        <a:spcBef>
                          <a:spcPts val="50"/>
                        </a:spcBef>
                        <a:buFont typeface="Arial"/>
                        <a:buChar char="•"/>
                      </a:pPr>
                      <a:endParaRPr sz="2400" b="1">
                        <a:latin typeface="Times New Roman"/>
                        <a:cs typeface="Times New Roman"/>
                      </a:endParaRPr>
                    </a:p>
                    <a:p>
                      <a:pPr marL="39370">
                        <a:lnSpc>
                          <a:spcPct val="100000"/>
                        </a:lnSpc>
                      </a:pPr>
                      <a:r>
                        <a:rPr sz="2400" b="1" dirty="0">
                          <a:latin typeface="Carlito"/>
                          <a:cs typeface="Carlito"/>
                        </a:rPr>
                        <a:t>Affected </a:t>
                      </a:r>
                      <a:r>
                        <a:rPr sz="2400" b="1" spc="-10" dirty="0">
                          <a:latin typeface="Carlito"/>
                          <a:cs typeface="Carlito"/>
                        </a:rPr>
                        <a:t>Parameters</a:t>
                      </a:r>
                      <a:r>
                        <a:rPr sz="2400" b="1" spc="5" dirty="0">
                          <a:latin typeface="Carlito"/>
                          <a:cs typeface="Carlito"/>
                        </a:rPr>
                        <a:t> :</a:t>
                      </a:r>
                      <a:endParaRPr sz="2400" b="1">
                        <a:latin typeface="Carlito"/>
                        <a:cs typeface="Carlito"/>
                      </a:endParaRPr>
                    </a:p>
                    <a:p>
                      <a:pPr marL="274955" indent="-236220">
                        <a:lnSpc>
                          <a:spcPct val="100000"/>
                        </a:lnSpc>
                        <a:spcBef>
                          <a:spcPts val="190"/>
                        </a:spcBef>
                        <a:buFont typeface="Arial"/>
                        <a:buChar char="•"/>
                        <a:tabLst>
                          <a:tab pos="275590" algn="l"/>
                        </a:tabLst>
                      </a:pPr>
                      <a:r>
                        <a:rPr sz="2400" b="1" spc="-5" dirty="0">
                          <a:latin typeface="Carlito"/>
                          <a:cs typeface="Carlito"/>
                        </a:rPr>
                        <a:t>Remove </a:t>
                      </a:r>
                      <a:r>
                        <a:rPr sz="2400" b="1" spc="5" dirty="0">
                          <a:latin typeface="Carlito"/>
                          <a:cs typeface="Carlito"/>
                        </a:rPr>
                        <a:t>option (POST</a:t>
                      </a:r>
                      <a:r>
                        <a:rPr sz="2400" b="1" spc="10" dirty="0">
                          <a:latin typeface="Carlito"/>
                          <a:cs typeface="Carlito"/>
                        </a:rPr>
                        <a:t> </a:t>
                      </a:r>
                      <a:r>
                        <a:rPr sz="2400" b="1" spc="-5" dirty="0">
                          <a:latin typeface="Carlito"/>
                          <a:cs typeface="Carlito"/>
                        </a:rPr>
                        <a:t>parameter)</a:t>
                      </a:r>
                      <a:endParaRPr sz="2400" b="1">
                        <a:latin typeface="Carlito"/>
                        <a:cs typeface="Carlito"/>
                      </a:endParaRPr>
                    </a:p>
                    <a:p>
                      <a:pPr>
                        <a:lnSpc>
                          <a:spcPct val="100000"/>
                        </a:lnSpc>
                        <a:spcBef>
                          <a:spcPts val="50"/>
                        </a:spcBef>
                        <a:buFont typeface="Arial"/>
                        <a:buChar char="•"/>
                      </a:pPr>
                      <a:endParaRPr sz="2400" b="1">
                        <a:latin typeface="Times New Roman"/>
                        <a:cs typeface="Times New Roman"/>
                      </a:endParaRPr>
                    </a:p>
                    <a:p>
                      <a:pPr marL="39370">
                        <a:lnSpc>
                          <a:spcPct val="100000"/>
                        </a:lnSpc>
                      </a:pPr>
                      <a:r>
                        <a:rPr sz="2400" b="1" dirty="0">
                          <a:latin typeface="Carlito"/>
                          <a:cs typeface="Carlito"/>
                        </a:rPr>
                        <a:t>Affected </a:t>
                      </a:r>
                      <a:r>
                        <a:rPr sz="2400" b="1" spc="10" dirty="0">
                          <a:latin typeface="Carlito"/>
                          <a:cs typeface="Carlito"/>
                        </a:rPr>
                        <a:t>URL</a:t>
                      </a:r>
                      <a:r>
                        <a:rPr sz="2400" b="1" spc="5" dirty="0">
                          <a:latin typeface="Carlito"/>
                          <a:cs typeface="Carlito"/>
                        </a:rPr>
                        <a:t> :</a:t>
                      </a:r>
                      <a:endParaRPr sz="2400" b="1">
                        <a:latin typeface="Carlito"/>
                        <a:cs typeface="Carlito"/>
                      </a:endParaRPr>
                    </a:p>
                    <a:p>
                      <a:pPr marL="274955" indent="-236220">
                        <a:lnSpc>
                          <a:spcPct val="100000"/>
                        </a:lnSpc>
                        <a:spcBef>
                          <a:spcPts val="195"/>
                        </a:spcBef>
                        <a:buClr>
                          <a:srgbClr val="000000"/>
                        </a:buClr>
                        <a:buFont typeface="Arial"/>
                        <a:buChar char="•"/>
                        <a:tabLst>
                          <a:tab pos="275590" algn="l"/>
                        </a:tabLst>
                      </a:pPr>
                      <a:r>
                        <a:rPr sz="2400" b="1" u="heavy" dirty="0">
                          <a:solidFill>
                            <a:srgbClr val="004D7F"/>
                          </a:solidFill>
                          <a:uFill>
                            <a:solidFill>
                              <a:srgbClr val="004D7F"/>
                            </a:solidFill>
                          </a:uFill>
                          <a:latin typeface="Carlito"/>
                          <a:cs typeface="Carlito"/>
                          <a:hlinkClick r:id="rId1"/>
                        </a:rPr>
                        <a:t>http://13.23</a:t>
                      </a:r>
                      <a:r>
                        <a:rPr lang="en-US" sz="2400" b="1" u="heavy" dirty="0">
                          <a:solidFill>
                            <a:srgbClr val="004D7F"/>
                          </a:solidFill>
                          <a:uFill>
                            <a:solidFill>
                              <a:srgbClr val="004D7F"/>
                            </a:solidFill>
                          </a:uFill>
                          <a:latin typeface="Carlito"/>
                          <a:cs typeface="Carlito"/>
                          <a:hlinkClick r:id="rId1"/>
                        </a:rPr>
                        <a:t>5.31.180</a:t>
                      </a:r>
                      <a:r>
                        <a:rPr sz="2400" b="1" u="heavy" dirty="0">
                          <a:solidFill>
                            <a:srgbClr val="004D7F"/>
                          </a:solidFill>
                          <a:uFill>
                            <a:solidFill>
                              <a:srgbClr val="004D7F"/>
                            </a:solidFill>
                          </a:uFill>
                          <a:latin typeface="Carlito"/>
                          <a:cs typeface="Carlito"/>
                          <a:hlinkClick r:id="rId1"/>
                        </a:rPr>
                        <a:t>/cart/cart.php</a:t>
                      </a:r>
                      <a:endParaRPr sz="2400" b="1">
                        <a:latin typeface="Carlito"/>
                        <a:cs typeface="Carlito"/>
                      </a:endParaRPr>
                    </a:p>
                    <a:p>
                      <a:pPr>
                        <a:lnSpc>
                          <a:spcPct val="100000"/>
                        </a:lnSpc>
                        <a:spcBef>
                          <a:spcPts val="45"/>
                        </a:spcBef>
                        <a:buFont typeface="Arial"/>
                        <a:buChar char="•"/>
                      </a:pPr>
                      <a:endParaRPr sz="2400" b="1">
                        <a:latin typeface="Times New Roman"/>
                        <a:cs typeface="Times New Roman"/>
                      </a:endParaRPr>
                    </a:p>
                    <a:p>
                      <a:pPr marL="39370">
                        <a:lnSpc>
                          <a:spcPct val="100000"/>
                        </a:lnSpc>
                      </a:pPr>
                      <a:r>
                        <a:rPr sz="2400" b="1" dirty="0">
                          <a:latin typeface="Carlito"/>
                          <a:cs typeface="Carlito"/>
                        </a:rPr>
                        <a:t>Affected </a:t>
                      </a:r>
                      <a:r>
                        <a:rPr sz="2400" b="1" spc="-10" dirty="0">
                          <a:latin typeface="Carlito"/>
                          <a:cs typeface="Carlito"/>
                        </a:rPr>
                        <a:t>Parameters</a:t>
                      </a:r>
                      <a:r>
                        <a:rPr sz="2400" b="1" spc="5" dirty="0">
                          <a:latin typeface="Carlito"/>
                          <a:cs typeface="Carlito"/>
                        </a:rPr>
                        <a:t> :</a:t>
                      </a:r>
                      <a:endParaRPr sz="2400" b="1">
                        <a:latin typeface="Carlito"/>
                        <a:cs typeface="Carlito"/>
                      </a:endParaRPr>
                    </a:p>
                    <a:p>
                      <a:pPr marL="274955" indent="-236220">
                        <a:lnSpc>
                          <a:spcPct val="100000"/>
                        </a:lnSpc>
                        <a:spcBef>
                          <a:spcPts val="195"/>
                        </a:spcBef>
                        <a:buFont typeface="Arial"/>
                        <a:buChar char="•"/>
                        <a:tabLst>
                          <a:tab pos="275590" algn="l"/>
                        </a:tabLst>
                      </a:pPr>
                      <a:r>
                        <a:rPr sz="2400" b="1" spc="5" dirty="0">
                          <a:latin typeface="Carlito"/>
                          <a:cs typeface="Carlito"/>
                        </a:rPr>
                        <a:t>Confirm </a:t>
                      </a:r>
                      <a:r>
                        <a:rPr sz="2400" b="1" dirty="0">
                          <a:latin typeface="Carlito"/>
                          <a:cs typeface="Carlito"/>
                        </a:rPr>
                        <a:t>order </a:t>
                      </a:r>
                      <a:r>
                        <a:rPr sz="2400" b="1" spc="5" dirty="0">
                          <a:latin typeface="Carlito"/>
                          <a:cs typeface="Carlito"/>
                        </a:rPr>
                        <a:t>option (POST </a:t>
                      </a:r>
                      <a:r>
                        <a:rPr sz="2400" b="1" spc="-5" dirty="0">
                          <a:latin typeface="Carlito"/>
                          <a:cs typeface="Carlito"/>
                        </a:rPr>
                        <a:t>parameter)</a:t>
                      </a:r>
                      <a:endParaRPr sz="2400" b="1">
                        <a:latin typeface="Carlito"/>
                        <a:cs typeface="Carlito"/>
                      </a:endParaRPr>
                    </a:p>
                  </a:txBody>
                  <a:tcPr marL="0" marR="0" marT="1212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true"/>
          </p:cNvSpPr>
          <p:nvPr>
            <p:ph type="title"/>
          </p:nvPr>
        </p:nvSpPr>
        <p:spPr>
          <a:xfrm>
            <a:off x="337820" y="284480"/>
            <a:ext cx="10180320" cy="788035"/>
          </a:xfrm>
        </p:spPr>
        <p:txBody>
          <a:bodyPr>
            <a:normAutofit/>
          </a:bodyPr>
          <a:p>
            <a:r>
              <a:rPr lang="en-US" sz="4000" dirty="0"/>
              <a:t>Vulnerabilities</a:t>
            </a:r>
            <a:endParaRPr lang="en-IN" sz="4000" dirty="0"/>
          </a:p>
        </p:txBody>
      </p:sp>
      <p:graphicFrame>
        <p:nvGraphicFramePr>
          <p:cNvPr id="5" name="Table 5"/>
          <p:cNvGraphicFramePr>
            <a:graphicFrameLocks noGrp="true"/>
          </p:cNvGraphicFramePr>
          <p:nvPr/>
        </p:nvGraphicFramePr>
        <p:xfrm>
          <a:off x="1969135" y="1080135"/>
          <a:ext cx="8190865" cy="4949190"/>
        </p:xfrm>
        <a:graphic>
          <a:graphicData uri="http://schemas.openxmlformats.org/drawingml/2006/table">
            <a:tbl>
              <a:tblPr firstRow="true" bandRow="true">
                <a:tableStyleId>{5C22544A-7EE6-4342-B048-85BDC9FD1C3A}</a:tableStyleId>
              </a:tblPr>
              <a:tblGrid>
                <a:gridCol w="641985"/>
                <a:gridCol w="1797050"/>
                <a:gridCol w="4756150"/>
                <a:gridCol w="995680"/>
              </a:tblGrid>
              <a:tr h="365760">
                <a:tc>
                  <a:txBody>
                    <a:bodyPr/>
                    <a:p>
                      <a:pPr algn="ctr"/>
                      <a:r>
                        <a:rPr lang="en-US" dirty="0">
                          <a:latin typeface="+mj-lt"/>
                        </a:rPr>
                        <a:t>No.</a:t>
                      </a:r>
                      <a:endParaRPr lang="en-IN" dirty="0">
                        <a:latin typeface="+mj-lt"/>
                      </a:endParaRPr>
                    </a:p>
                  </a:txBody>
                  <a:tcPr/>
                </a:tc>
                <a:tc>
                  <a:txBody>
                    <a:bodyPr/>
                    <a:p>
                      <a:pPr algn="ctr"/>
                      <a:r>
                        <a:rPr lang="en-US" dirty="0">
                          <a:latin typeface="+mj-lt"/>
                        </a:rPr>
                        <a:t>Severity</a:t>
                      </a:r>
                      <a:endParaRPr lang="en-IN" dirty="0">
                        <a:latin typeface="+mj-lt"/>
                      </a:endParaRPr>
                    </a:p>
                  </a:txBody>
                  <a:tcPr/>
                </a:tc>
                <a:tc>
                  <a:txBody>
                    <a:bodyPr/>
                    <a:p>
                      <a:pPr algn="ctr"/>
                      <a:r>
                        <a:rPr lang="en-US" dirty="0">
                          <a:latin typeface="+mj-lt"/>
                        </a:rPr>
                        <a:t>Vulnerability</a:t>
                      </a:r>
                      <a:endParaRPr lang="en-IN" dirty="0">
                        <a:latin typeface="+mj-lt"/>
                      </a:endParaRPr>
                    </a:p>
                  </a:txBody>
                  <a:tcPr/>
                </a:tc>
                <a:tc>
                  <a:txBody>
                    <a:bodyPr/>
                    <a:p>
                      <a:pPr algn="ctr"/>
                      <a:r>
                        <a:rPr lang="en-US" dirty="0">
                          <a:latin typeface="+mj-lt"/>
                        </a:rPr>
                        <a:t>Count</a:t>
                      </a:r>
                      <a:endParaRPr lang="en-IN" dirty="0">
                        <a:latin typeface="+mj-lt"/>
                      </a:endParaRPr>
                    </a:p>
                  </a:txBody>
                  <a:tcPr/>
                </a:tc>
              </a:tr>
              <a:tr h="321310">
                <a:tc>
                  <a:txBody>
                    <a:bodyPr/>
                    <a:p>
                      <a:pPr algn="ctr"/>
                      <a:r>
                        <a:rPr lang="en-US" sz="1400" b="0" dirty="0"/>
                        <a:t>1</a:t>
                      </a:r>
                      <a:endParaRPr lang="en-IN" sz="1400" b="0" dirty="0"/>
                    </a:p>
                  </a:txBody>
                  <a:tcPr/>
                </a:tc>
                <a:tc>
                  <a:txBody>
                    <a:bodyPr/>
                    <a:p>
                      <a:pPr algn="ctr"/>
                      <a:r>
                        <a:rPr lang="en-US" sz="1400" b="0" dirty="0"/>
                        <a:t>Critical</a:t>
                      </a:r>
                      <a:endParaRPr lang="en-IN" sz="1400" b="0" dirty="0"/>
                    </a:p>
                  </a:txBody>
                  <a:tcPr/>
                </a:tc>
                <a:tc>
                  <a:txBody>
                    <a:bodyPr/>
                    <a:p>
                      <a:pPr algn="l"/>
                      <a:r>
                        <a:rPr lang="en-US" sz="1400" b="0" dirty="0"/>
                        <a:t>SQL Injection</a:t>
                      </a:r>
                      <a:endParaRPr lang="en-IN" sz="1400" b="0" dirty="0"/>
                    </a:p>
                  </a:txBody>
                  <a:tcPr/>
                </a:tc>
                <a:tc>
                  <a:txBody>
                    <a:bodyPr/>
                    <a:p>
                      <a:pPr algn="ctr"/>
                      <a:r>
                        <a:rPr lang="" altLang="en-US" sz="1400" b="0" dirty="0"/>
                        <a:t>1</a:t>
                      </a:r>
                      <a:endParaRPr lang="" altLang="en-US" sz="1400" b="0" dirty="0"/>
                    </a:p>
                  </a:txBody>
                  <a:tcPr/>
                </a:tc>
              </a:tr>
              <a:tr h="320675">
                <a:tc>
                  <a:txBody>
                    <a:bodyPr/>
                    <a:p>
                      <a:pPr algn="ctr"/>
                      <a:r>
                        <a:rPr lang="en-US" sz="1400" b="0" dirty="0"/>
                        <a:t>2</a:t>
                      </a:r>
                      <a:endParaRPr lang="en-IN" sz="1400" b="0" dirty="0"/>
                    </a:p>
                  </a:txBody>
                  <a:tcPr/>
                </a:tc>
                <a:tc>
                  <a:txBody>
                    <a:bodyPr/>
                    <a:p>
                      <a:pPr algn="ctr"/>
                      <a:r>
                        <a:rPr lang="en-US" sz="1400" b="0" dirty="0"/>
                        <a:t>Critical</a:t>
                      </a:r>
                      <a:endParaRPr lang="en-IN" sz="1400" b="0" dirty="0"/>
                    </a:p>
                  </a:txBody>
                  <a:tcPr/>
                </a:tc>
                <a:tc>
                  <a:txBody>
                    <a:bodyPr/>
                    <a:p>
                      <a:pPr algn="l"/>
                      <a:r>
                        <a:rPr lang="en-US" sz="1400" b="0" dirty="0" err="1"/>
                        <a:t>Arbitary</a:t>
                      </a:r>
                      <a:r>
                        <a:rPr lang="en-US" sz="1400" b="0" dirty="0"/>
                        <a:t> File Upload</a:t>
                      </a:r>
                      <a:r>
                        <a:rPr lang="" altLang="en-US" sz="1400" b="0" dirty="0"/>
                        <a:t> &amp;  Local File inclusion</a:t>
                      </a:r>
                      <a:endParaRPr lang="" altLang="en-US" sz="1400" b="0" dirty="0"/>
                    </a:p>
                  </a:txBody>
                  <a:tcPr/>
                </a:tc>
                <a:tc>
                  <a:txBody>
                    <a:bodyPr/>
                    <a:p>
                      <a:pPr algn="ctr"/>
                      <a:r>
                        <a:rPr lang="" altLang="en-US" sz="1400" b="0" dirty="0"/>
                        <a:t>3</a:t>
                      </a:r>
                      <a:endParaRPr lang="" altLang="en-US" sz="1400" b="0" dirty="0"/>
                    </a:p>
                  </a:txBody>
                  <a:tcPr/>
                </a:tc>
              </a:tr>
              <a:tr h="321310">
                <a:tc>
                  <a:txBody>
                    <a:bodyPr/>
                    <a:p>
                      <a:pPr algn="ctr"/>
                      <a:r>
                        <a:rPr lang="en-US" sz="1400" b="0" dirty="0"/>
                        <a:t>3</a:t>
                      </a:r>
                      <a:endParaRPr lang="en-IN" sz="1400" b="0" dirty="0"/>
                    </a:p>
                  </a:txBody>
                  <a:tcPr/>
                </a:tc>
                <a:tc>
                  <a:txBody>
                    <a:bodyPr/>
                    <a:p>
                      <a:pPr algn="ctr"/>
                      <a:r>
                        <a:rPr lang="en-US" sz="1400" b="0" dirty="0"/>
                        <a:t>Critical</a:t>
                      </a:r>
                      <a:endParaRPr lang="en-IN" sz="1400" b="0" dirty="0"/>
                    </a:p>
                  </a:txBody>
                  <a:tcPr/>
                </a:tc>
                <a:tc>
                  <a:txBody>
                    <a:bodyPr/>
                    <a:p>
                      <a:pPr algn="l"/>
                      <a:r>
                        <a:rPr lang="en-US" sz="1400" b="0" dirty="0"/>
                        <a:t>Access to admin panel</a:t>
                      </a:r>
                      <a:endParaRPr lang="en-IN" sz="1400" b="0" dirty="0"/>
                    </a:p>
                  </a:txBody>
                  <a:tcPr/>
                </a:tc>
                <a:tc>
                  <a:txBody>
                    <a:bodyPr/>
                    <a:p>
                      <a:pPr algn="ctr"/>
                      <a:r>
                        <a:rPr lang="en-US" altLang="en-IN" sz="1400" b="0" dirty="0"/>
                        <a:t>1</a:t>
                      </a:r>
                      <a:endParaRPr lang="en-US" altLang="en-IN" sz="1400" b="0" dirty="0"/>
                    </a:p>
                  </a:txBody>
                  <a:tcPr/>
                </a:tc>
              </a:tr>
              <a:tr h="320675">
                <a:tc>
                  <a:txBody>
                    <a:bodyPr/>
                    <a:p>
                      <a:pPr algn="ctr"/>
                      <a:r>
                        <a:rPr lang="en-US" sz="1400" b="0" dirty="0"/>
                        <a:t>4 </a:t>
                      </a:r>
                      <a:endParaRPr lang="en-IN" sz="1400" b="0" dirty="0"/>
                    </a:p>
                  </a:txBody>
                  <a:tcPr/>
                </a:tc>
                <a:tc>
                  <a:txBody>
                    <a:bodyPr/>
                    <a:p>
                      <a:pPr algn="ctr"/>
                      <a:r>
                        <a:rPr lang="en-US" sz="1400" b="0" dirty="0"/>
                        <a:t>Critical</a:t>
                      </a:r>
                      <a:endParaRPr lang="en-IN" sz="1400" b="0" dirty="0"/>
                    </a:p>
                  </a:txBody>
                  <a:tcPr/>
                </a:tc>
                <a:tc>
                  <a:txBody>
                    <a:bodyPr/>
                    <a:p>
                      <a:pPr algn="l"/>
                      <a:r>
                        <a:rPr lang="en-US" altLang="en-IN" sz="1400" b="0" dirty="0"/>
                        <a:t>Access via OTP bypass</a:t>
                      </a:r>
                      <a:endParaRPr lang="en-US" altLang="en-IN" sz="1400" b="0" dirty="0"/>
                    </a:p>
                  </a:txBody>
                  <a:tcPr/>
                </a:tc>
                <a:tc>
                  <a:txBody>
                    <a:bodyPr/>
                    <a:p>
                      <a:pPr algn="ctr"/>
                      <a:r>
                        <a:rPr lang="en-US" altLang="en-IN" sz="1400" b="0" dirty="0"/>
                        <a:t>2</a:t>
                      </a:r>
                      <a:endParaRPr lang="en-US" altLang="en-IN" sz="1400" b="0" dirty="0"/>
                    </a:p>
                  </a:txBody>
                  <a:tcPr/>
                </a:tc>
              </a:tr>
              <a:tr h="320675">
                <a:tc>
                  <a:txBody>
                    <a:bodyPr/>
                    <a:p>
                      <a:pPr algn="ctr"/>
                      <a:r>
                        <a:rPr lang="en-US" sz="1400" b="0" dirty="0"/>
                        <a:t>5</a:t>
                      </a:r>
                      <a:endParaRPr lang="en-IN" sz="1400" b="0" dirty="0"/>
                    </a:p>
                  </a:txBody>
                  <a:tcPr/>
                </a:tc>
                <a:tc>
                  <a:txBody>
                    <a:bodyPr/>
                    <a:p>
                      <a:pPr algn="ctr"/>
                      <a:r>
                        <a:rPr lang="en-US" sz="1400" b="0" dirty="0"/>
                        <a:t>Critical</a:t>
                      </a:r>
                      <a:endParaRPr lang="en-IN" sz="1400" b="0" dirty="0"/>
                    </a:p>
                  </a:txBody>
                  <a:tcPr/>
                </a:tc>
                <a:tc>
                  <a:txBody>
                    <a:bodyPr/>
                    <a:p>
                      <a:pPr algn="l"/>
                      <a:r>
                        <a:rPr lang="en-US" altLang="en-IN" sz="1400" b="0" dirty="0"/>
                        <a:t>Unauthorized access to customer details</a:t>
                      </a:r>
                      <a:endParaRPr lang="en-US" altLang="en-IN" sz="1400" b="0" dirty="0"/>
                    </a:p>
                  </a:txBody>
                  <a:tcPr/>
                </a:tc>
                <a:tc>
                  <a:txBody>
                    <a:bodyPr/>
                    <a:p>
                      <a:pPr algn="ctr"/>
                      <a:r>
                        <a:rPr lang="en-US" altLang="en-US" sz="1400" b="0" dirty="0"/>
                        <a:t>5</a:t>
                      </a:r>
                      <a:endParaRPr lang="en-US" altLang="en-US" sz="1400" b="0" dirty="0"/>
                    </a:p>
                  </a:txBody>
                  <a:tcPr/>
                </a:tc>
              </a:tr>
              <a:tr h="321310">
                <a:tc>
                  <a:txBody>
                    <a:bodyPr/>
                    <a:p>
                      <a:pPr algn="ctr"/>
                      <a:r>
                        <a:rPr lang="en-US" sz="1400" b="0" dirty="0"/>
                        <a:t>6</a:t>
                      </a:r>
                      <a:endParaRPr lang="en-IN" sz="1400" b="0" dirty="0"/>
                    </a:p>
                  </a:txBody>
                  <a:tcPr/>
                </a:tc>
                <a:tc>
                  <a:txBody>
                    <a:bodyPr/>
                    <a:p>
                      <a:pPr algn="ctr"/>
                      <a:r>
                        <a:rPr lang="en-US" sz="1400" b="0" dirty="0"/>
                        <a:t>Critical</a:t>
                      </a:r>
                      <a:endParaRPr lang="en-IN" sz="1400" b="0" dirty="0"/>
                    </a:p>
                  </a:txBody>
                  <a:tcPr/>
                </a:tc>
                <a:tc>
                  <a:txBody>
                    <a:bodyPr/>
                    <a:p>
                      <a:pPr algn="l"/>
                      <a:r>
                        <a:rPr lang="en-US" altLang="en-IN" sz="1400" b="0" dirty="0"/>
                        <a:t>Command execution</a:t>
                      </a:r>
                      <a:endParaRPr lang="en-US" altLang="en-IN" sz="1400" b="0" dirty="0"/>
                    </a:p>
                  </a:txBody>
                  <a:tcPr/>
                </a:tc>
                <a:tc>
                  <a:txBody>
                    <a:bodyPr/>
                    <a:p>
                      <a:pPr algn="ctr"/>
                      <a:r>
                        <a:rPr lang="en-US" altLang="en-IN" sz="1400" b="0" dirty="0"/>
                        <a:t>2</a:t>
                      </a:r>
                      <a:endParaRPr lang="en-US" altLang="en-IN" sz="1400" b="0" dirty="0"/>
                    </a:p>
                  </a:txBody>
                  <a:tcPr/>
                </a:tc>
              </a:tr>
              <a:tr h="320675">
                <a:tc>
                  <a:txBody>
                    <a:bodyPr/>
                    <a:p>
                      <a:pPr algn="ctr"/>
                      <a:r>
                        <a:rPr lang="en-US" sz="1400" b="0" dirty="0"/>
                        <a:t>7</a:t>
                      </a:r>
                      <a:endParaRPr lang="en-IN" sz="1400" b="0" dirty="0"/>
                    </a:p>
                  </a:txBody>
                  <a:tcPr/>
                </a:tc>
                <a:tc>
                  <a:txBody>
                    <a:bodyPr/>
                    <a:p>
                      <a:pPr algn="ctr"/>
                      <a:r>
                        <a:rPr lang="en-US" sz="1400" b="0" dirty="0"/>
                        <a:t>Critical</a:t>
                      </a:r>
                      <a:endParaRPr lang="en-IN" sz="1400" b="0" dirty="0"/>
                    </a:p>
                  </a:txBody>
                  <a:tcPr/>
                </a:tc>
                <a:tc>
                  <a:txBody>
                    <a:bodyPr/>
                    <a:p>
                      <a:pPr algn="l"/>
                      <a:r>
                        <a:rPr lang="en-US" altLang="en-IN" sz="1400" b="0" dirty="0"/>
                        <a:t>Force browsing</a:t>
                      </a:r>
                      <a:endParaRPr lang="en-US" altLang="en-IN" sz="1400" b="0" dirty="0"/>
                    </a:p>
                  </a:txBody>
                  <a:tcPr/>
                </a:tc>
                <a:tc>
                  <a:txBody>
                    <a:bodyPr/>
                    <a:p>
                      <a:pPr algn="ctr"/>
                      <a:r>
                        <a:rPr lang="en-US" sz="1400" b="0" dirty="0"/>
                        <a:t>1</a:t>
                      </a:r>
                      <a:endParaRPr lang="en-IN" sz="1400" b="0" dirty="0"/>
                    </a:p>
                  </a:txBody>
                  <a:tcPr/>
                </a:tc>
              </a:tr>
              <a:tr h="321310">
                <a:tc>
                  <a:txBody>
                    <a:bodyPr/>
                    <a:p>
                      <a:pPr algn="ctr"/>
                      <a:r>
                        <a:rPr lang="en-US" sz="1400" b="0" dirty="0"/>
                        <a:t>8</a:t>
                      </a:r>
                      <a:endParaRPr lang="en-IN" sz="1400" b="0" dirty="0"/>
                    </a:p>
                  </a:txBody>
                  <a:tcPr/>
                </a:tc>
                <a:tc>
                  <a:txBody>
                    <a:bodyPr/>
                    <a:p>
                      <a:pPr algn="ctr"/>
                      <a:r>
                        <a:rPr lang="en-US" sz="1400" b="0" dirty="0"/>
                        <a:t>Severe</a:t>
                      </a:r>
                      <a:endParaRPr lang="en-IN" sz="1400" b="0" dirty="0"/>
                    </a:p>
                  </a:txBody>
                  <a:tcPr/>
                </a:tc>
                <a:tc>
                  <a:txBody>
                    <a:bodyPr/>
                    <a:p>
                      <a:pPr algn="l"/>
                      <a:r>
                        <a:rPr lang="en-US" altLang="en-IN" sz="1400" b="0" dirty="0"/>
                        <a:t>Cross site scripting</a:t>
                      </a:r>
                      <a:endParaRPr lang="en-US" altLang="en-IN" sz="1400" b="0" dirty="0"/>
                    </a:p>
                  </a:txBody>
                  <a:tcPr/>
                </a:tc>
                <a:tc>
                  <a:txBody>
                    <a:bodyPr/>
                    <a:p>
                      <a:pPr algn="ctr"/>
                      <a:r>
                        <a:rPr lang="en-US" altLang="en-IN" sz="1400" b="0" dirty="0"/>
                        <a:t>4</a:t>
                      </a:r>
                      <a:endParaRPr lang="en-US" altLang="en-IN" sz="1400" b="0" dirty="0"/>
                    </a:p>
                  </a:txBody>
                  <a:tcPr/>
                </a:tc>
              </a:tr>
              <a:tr h="320675">
                <a:tc>
                  <a:txBody>
                    <a:bodyPr/>
                    <a:p>
                      <a:pPr algn="ctr"/>
                      <a:r>
                        <a:rPr lang="en-US" sz="1400" b="0" dirty="0"/>
                        <a:t>9</a:t>
                      </a:r>
                      <a:endParaRPr lang="en-IN" sz="1400" b="0" dirty="0"/>
                    </a:p>
                  </a:txBody>
                  <a:tcPr/>
                </a:tc>
                <a:tc>
                  <a:txBody>
                    <a:bodyPr/>
                    <a:p>
                      <a:pPr algn="ctr"/>
                      <a:r>
                        <a:rPr lang="en-US" sz="1400" b="0" dirty="0"/>
                        <a:t>Severe</a:t>
                      </a:r>
                      <a:endParaRPr lang="en-IN" sz="1400" b="0" dirty="0"/>
                    </a:p>
                  </a:txBody>
                  <a:tcPr/>
                </a:tc>
                <a:tc>
                  <a:txBody>
                    <a:bodyPr/>
                    <a:p>
                      <a:pPr algn="l"/>
                      <a:r>
                        <a:rPr lang="en-US" altLang="en-IN" sz="1400" b="0" dirty="0"/>
                        <a:t>Crypto Configuration flaw</a:t>
                      </a:r>
                      <a:endParaRPr lang="en-US" altLang="en-IN" sz="1400" b="0" dirty="0"/>
                    </a:p>
                  </a:txBody>
                  <a:tcPr/>
                </a:tc>
                <a:tc>
                  <a:txBody>
                    <a:bodyPr/>
                    <a:p>
                      <a:pPr algn="ctr"/>
                      <a:r>
                        <a:rPr lang="en-US" altLang="en-IN" sz="1400" b="0" dirty="0"/>
                        <a:t>1</a:t>
                      </a:r>
                      <a:endParaRPr lang="en-US" altLang="en-IN" sz="1400" b="0" dirty="0"/>
                    </a:p>
                  </a:txBody>
                  <a:tcPr/>
                </a:tc>
              </a:tr>
              <a:tr h="320675">
                <a:tc>
                  <a:txBody>
                    <a:bodyPr/>
                    <a:p>
                      <a:pPr algn="ctr"/>
                      <a:r>
                        <a:rPr lang="en-US" sz="1400" b="0" dirty="0"/>
                        <a:t>10</a:t>
                      </a:r>
                      <a:endParaRPr lang="en-IN" sz="1400" b="0" dirty="0"/>
                    </a:p>
                  </a:txBody>
                  <a:tcPr/>
                </a:tc>
                <a:tc>
                  <a:txBody>
                    <a:bodyPr/>
                    <a:p>
                      <a:pPr algn="ctr"/>
                      <a:r>
                        <a:rPr lang="en-US" sz="1400" b="0" dirty="0"/>
                        <a:t>Severe</a:t>
                      </a:r>
                      <a:endParaRPr lang="en-IN" sz="1400" b="0" dirty="0"/>
                    </a:p>
                  </a:txBody>
                  <a:tcPr/>
                </a:tc>
                <a:tc>
                  <a:txBody>
                    <a:bodyPr/>
                    <a:p>
                      <a:pPr algn="l"/>
                      <a:r>
                        <a:rPr lang="en-US" sz="1400" b="0" dirty="0"/>
                        <a:t>C</a:t>
                      </a:r>
                      <a:r>
                        <a:rPr lang="en-US" altLang="en-US" sz="1400" b="0" dirty="0"/>
                        <a:t>ommon Passwords</a:t>
                      </a:r>
                      <a:endParaRPr lang="en-US" altLang="en-US" sz="1400" b="0" dirty="0"/>
                    </a:p>
                  </a:txBody>
                  <a:tcPr/>
                </a:tc>
                <a:tc>
                  <a:txBody>
                    <a:bodyPr/>
                    <a:p>
                      <a:pPr algn="ctr"/>
                      <a:r>
                        <a:rPr lang="en-US" altLang="en-IN" sz="1400" b="0" dirty="0"/>
                        <a:t>2</a:t>
                      </a:r>
                      <a:endParaRPr lang="en-US" altLang="en-IN" sz="1400" b="0" dirty="0"/>
                    </a:p>
                  </a:txBody>
                  <a:tcPr/>
                </a:tc>
              </a:tr>
              <a:tr h="321310">
                <a:tc>
                  <a:txBody>
                    <a:bodyPr/>
                    <a:p>
                      <a:pPr algn="ctr"/>
                      <a:r>
                        <a:rPr lang="en-US" sz="1400" b="0" dirty="0"/>
                        <a:t>11</a:t>
                      </a:r>
                      <a:endParaRPr lang="en-IN" sz="1400" b="0" dirty="0"/>
                    </a:p>
                  </a:txBody>
                  <a:tcPr/>
                </a:tc>
                <a:tc>
                  <a:txBody>
                    <a:bodyPr/>
                    <a:p>
                      <a:pPr algn="ctr"/>
                      <a:r>
                        <a:rPr lang="en-US" sz="1400" b="0" dirty="0"/>
                        <a:t>Severe</a:t>
                      </a:r>
                      <a:endParaRPr lang="en-IN" sz="1400" b="0" dirty="0"/>
                    </a:p>
                  </a:txBody>
                  <a:tcPr/>
                </a:tc>
                <a:tc>
                  <a:txBody>
                    <a:bodyPr/>
                    <a:p>
                      <a:pPr algn="l"/>
                      <a:r>
                        <a:rPr lang="en-US" sz="1400" b="0" dirty="0"/>
                        <a:t>Rate Limiting Flaw</a:t>
                      </a:r>
                      <a:endParaRPr lang="en-IN" sz="1400" b="0" dirty="0"/>
                    </a:p>
                  </a:txBody>
                  <a:tcPr/>
                </a:tc>
                <a:tc>
                  <a:txBody>
                    <a:bodyPr/>
                    <a:p>
                      <a:pPr algn="ctr"/>
                      <a:r>
                        <a:rPr lang="en-US" sz="1400" b="0" dirty="0"/>
                        <a:t>4</a:t>
                      </a:r>
                      <a:endParaRPr lang="en-IN" sz="1400" b="0" dirty="0"/>
                    </a:p>
                  </a:txBody>
                  <a:tcPr/>
                </a:tc>
              </a:tr>
              <a:tr h="321310">
                <a:tc>
                  <a:txBody>
                    <a:bodyPr/>
                    <a:p>
                      <a:pPr algn="ctr"/>
                      <a:r>
                        <a:rPr lang="en-US" sz="1400" b="0" dirty="0"/>
                        <a:t>12</a:t>
                      </a:r>
                      <a:endParaRPr lang="en-IN" sz="1400" b="0" dirty="0"/>
                    </a:p>
                  </a:txBody>
                  <a:tcPr/>
                </a:tc>
                <a:tc>
                  <a:txBody>
                    <a:bodyPr/>
                    <a:p>
                      <a:pPr algn="ctr"/>
                      <a:r>
                        <a:rPr lang="en-US" sz="1400" b="0" dirty="0"/>
                        <a:t>Severe</a:t>
                      </a:r>
                      <a:endParaRPr lang="en-IN" sz="1400" b="0" dirty="0"/>
                    </a:p>
                  </a:txBody>
                  <a:tcPr/>
                </a:tc>
                <a:tc>
                  <a:txBody>
                    <a:bodyPr/>
                    <a:p>
                      <a:pPr algn="l"/>
                      <a:r>
                        <a:rPr lang="en-US" sz="1400" b="0" dirty="0"/>
                        <a:t>Open Redirection</a:t>
                      </a:r>
                      <a:endParaRPr lang="en-IN" sz="1400" b="0" dirty="0"/>
                    </a:p>
                  </a:txBody>
                  <a:tcPr/>
                </a:tc>
                <a:tc>
                  <a:txBody>
                    <a:bodyPr/>
                    <a:p>
                      <a:pPr algn="ctr"/>
                      <a:r>
                        <a:rPr lang="en-US" altLang="en-IN" sz="1400" b="0" dirty="0"/>
                        <a:t>3</a:t>
                      </a:r>
                      <a:endParaRPr lang="en-US" altLang="en-IN" sz="1400" b="0" dirty="0"/>
                    </a:p>
                  </a:txBody>
                  <a:tcPr/>
                </a:tc>
              </a:tr>
              <a:tr h="731520">
                <a:tc>
                  <a:txBody>
                    <a:bodyPr/>
                    <a:p>
                      <a:pPr algn="ctr"/>
                      <a:r>
                        <a:rPr lang="en-US" sz="1400" b="0" dirty="0"/>
                        <a:t>13</a:t>
                      </a:r>
                      <a:endParaRPr lang="en-IN" sz="1400" b="0" dirty="0"/>
                    </a:p>
                  </a:txBody>
                  <a:tcPr/>
                </a:tc>
                <a:tc>
                  <a:txBody>
                    <a:bodyPr/>
                    <a:p>
                      <a:pPr algn="ctr"/>
                      <a:r>
                        <a:rPr lang="en-US" sz="1400" b="0" dirty="0"/>
                        <a:t>Severe</a:t>
                      </a:r>
                      <a:endParaRPr lang="en-IN" sz="1400" b="0" dirty="0"/>
                    </a:p>
                  </a:txBody>
                  <a:tcPr/>
                </a:tc>
                <a:tc>
                  <a:txBody>
                    <a:bodyPr/>
                    <a:p>
                      <a:pPr algn="l"/>
                      <a:r>
                        <a:rPr lang="en-US" altLang="en-IN" sz="1400" b="0" dirty="0"/>
                        <a:t>Cross site request forgery</a:t>
                      </a:r>
                      <a:endParaRPr lang="en-US" altLang="en-IN" sz="1400" b="0" dirty="0"/>
                    </a:p>
                  </a:txBody>
                  <a:tcPr/>
                </a:tc>
                <a:tc>
                  <a:txBody>
                    <a:bodyPr/>
                    <a:p>
                      <a:pPr algn="ctr"/>
                      <a:r>
                        <a:rPr lang="en-US" altLang="en-IN" sz="1400" b="0" dirty="0"/>
                        <a:t>3</a:t>
                      </a:r>
                      <a:endParaRPr lang="en-US" altLang="en-IN" sz="1400" b="0" dirty="0"/>
                    </a:p>
                    <a:p>
                      <a:pPr algn="ctr"/>
                      <a:endParaRPr lang="en-US" altLang="en-IN" sz="1400" b="0" dirty="0"/>
                    </a:p>
                    <a:p>
                      <a:pPr algn="ctr"/>
                      <a:endParaRPr lang="en-US" altLang="en-IN" sz="1400" b="0" dirty="0"/>
                    </a:p>
                  </a:txBody>
                  <a:tcPr/>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true"/>
          <p:nvPr/>
        </p:nvSpPr>
        <p:spPr>
          <a:xfrm>
            <a:off x="304800" y="219075"/>
            <a:ext cx="3848100" cy="460375"/>
          </a:xfrm>
          <a:prstGeom prst="rect">
            <a:avLst/>
          </a:prstGeom>
          <a:noFill/>
        </p:spPr>
        <p:txBody>
          <a:bodyPr wrap="square" rtlCol="0">
            <a:spAutoFit/>
          </a:bodyPr>
          <a:p>
            <a:r>
              <a:rPr lang="en-US" altLang="en-US" sz="2400" b="1"/>
              <a:t>IDOR</a:t>
            </a:r>
            <a:endParaRPr lang="en-US" altLang="en-US" sz="2400" b="1"/>
          </a:p>
        </p:txBody>
      </p:sp>
      <p:sp>
        <p:nvSpPr>
          <p:cNvPr id="6" name="Text Box 5"/>
          <p:cNvSpPr txBox="true"/>
          <p:nvPr/>
        </p:nvSpPr>
        <p:spPr>
          <a:xfrm>
            <a:off x="400050" y="752475"/>
            <a:ext cx="4781550" cy="368300"/>
          </a:xfrm>
          <a:prstGeom prst="rect">
            <a:avLst/>
          </a:prstGeom>
          <a:noFill/>
        </p:spPr>
        <p:txBody>
          <a:bodyPr wrap="square" rtlCol="0">
            <a:spAutoFit/>
          </a:bodyPr>
          <a:p>
            <a:r>
              <a:rPr lang="en-US" altLang="en-US" b="1"/>
              <a:t>proof of concept(PoC)</a:t>
            </a:r>
            <a:endParaRPr lang="en-US" altLang="en-US" b="1"/>
          </a:p>
        </p:txBody>
      </p:sp>
      <p:pic>
        <p:nvPicPr>
          <p:cNvPr id="7" name="Picture 6" descr="00"/>
          <p:cNvPicPr>
            <a:picLocks noChangeAspect="true"/>
          </p:cNvPicPr>
          <p:nvPr/>
        </p:nvPicPr>
        <p:blipFill>
          <a:blip r:embed="rId1"/>
          <a:stretch>
            <a:fillRect/>
          </a:stretch>
        </p:blipFill>
        <p:spPr>
          <a:xfrm>
            <a:off x="781050" y="1120775"/>
            <a:ext cx="10114915" cy="2918460"/>
          </a:xfrm>
          <a:prstGeom prst="rect">
            <a:avLst/>
          </a:prstGeom>
        </p:spPr>
      </p:pic>
      <p:pic>
        <p:nvPicPr>
          <p:cNvPr id="8" name="Picture 7" descr="01"/>
          <p:cNvPicPr>
            <a:picLocks noChangeAspect="true"/>
          </p:cNvPicPr>
          <p:nvPr/>
        </p:nvPicPr>
        <p:blipFill>
          <a:blip r:embed="rId2"/>
          <a:stretch>
            <a:fillRect/>
          </a:stretch>
        </p:blipFill>
        <p:spPr>
          <a:xfrm>
            <a:off x="781050" y="3165475"/>
            <a:ext cx="10115550" cy="362521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true"/>
          <p:nvPr/>
        </p:nvSpPr>
        <p:spPr>
          <a:xfrm>
            <a:off x="95250" y="47625"/>
            <a:ext cx="6324600" cy="460375"/>
          </a:xfrm>
          <a:prstGeom prst="rect">
            <a:avLst/>
          </a:prstGeom>
          <a:noFill/>
        </p:spPr>
        <p:txBody>
          <a:bodyPr wrap="square" rtlCol="0">
            <a:spAutoFit/>
          </a:bodyPr>
          <a:p>
            <a:r>
              <a:rPr lang="en-US" altLang="en-US" sz="2400" b="1"/>
              <a:t>Observation</a:t>
            </a:r>
            <a:endParaRPr lang="en-US" altLang="en-US" sz="2400" b="1"/>
          </a:p>
        </p:txBody>
      </p:sp>
      <p:sp>
        <p:nvSpPr>
          <p:cNvPr id="5" name="Text Box 4"/>
          <p:cNvSpPr txBox="true"/>
          <p:nvPr/>
        </p:nvSpPr>
        <p:spPr>
          <a:xfrm>
            <a:off x="476250" y="508000"/>
            <a:ext cx="10991850" cy="645160"/>
          </a:xfrm>
          <a:prstGeom prst="rect">
            <a:avLst/>
          </a:prstGeom>
          <a:noFill/>
        </p:spPr>
        <p:txBody>
          <a:bodyPr wrap="square" rtlCol="0">
            <a:spAutoFit/>
          </a:bodyPr>
          <a:p>
            <a:r>
              <a:rPr lang="en-US" b="1"/>
              <a:t>Navigate to http://13.23</a:t>
            </a:r>
            <a:r>
              <a:rPr lang="en-US" altLang="en-US" b="1"/>
              <a:t>5</a:t>
            </a:r>
            <a:r>
              <a:rPr lang="en-US" b="1"/>
              <a:t>.</a:t>
            </a:r>
            <a:r>
              <a:rPr lang="en-US" altLang="en-US" b="1"/>
              <a:t>31</a:t>
            </a:r>
            <a:r>
              <a:rPr lang="en-US" b="1"/>
              <a:t>.1</a:t>
            </a:r>
            <a:r>
              <a:rPr lang="en-US" altLang="en-US" b="1"/>
              <a:t>80</a:t>
            </a:r>
            <a:r>
              <a:rPr lang="en-US" b="1"/>
              <a:t>/login/customer.php. </a:t>
            </a:r>
            <a:endParaRPr lang="en-US" b="1"/>
          </a:p>
          <a:p>
            <a:r>
              <a:rPr lang="en-US" b="1"/>
              <a:t>Copy any of the CUSTOMERS OF THE MONTH’s</a:t>
            </a:r>
            <a:r>
              <a:rPr lang="en-US" altLang="en-US" b="1"/>
              <a:t> </a:t>
            </a:r>
            <a:r>
              <a:rPr lang="en-US" b="1"/>
              <a:t>username.</a:t>
            </a:r>
            <a:endParaRPr lang="en-US" b="1"/>
          </a:p>
        </p:txBody>
      </p:sp>
      <p:pic>
        <p:nvPicPr>
          <p:cNvPr id="6" name="Picture 5" descr="1"/>
          <p:cNvPicPr>
            <a:picLocks noChangeAspect="true"/>
          </p:cNvPicPr>
          <p:nvPr/>
        </p:nvPicPr>
        <p:blipFill>
          <a:blip r:embed="rId1"/>
          <a:stretch>
            <a:fillRect/>
          </a:stretch>
        </p:blipFill>
        <p:spPr>
          <a:xfrm>
            <a:off x="1066800" y="1410335"/>
            <a:ext cx="10058400" cy="487553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true"/>
          <p:nvPr/>
        </p:nvSpPr>
        <p:spPr>
          <a:xfrm>
            <a:off x="95250" y="66675"/>
            <a:ext cx="4781550" cy="460375"/>
          </a:xfrm>
          <a:prstGeom prst="rect">
            <a:avLst/>
          </a:prstGeom>
          <a:noFill/>
        </p:spPr>
        <p:txBody>
          <a:bodyPr wrap="square" rtlCol="0">
            <a:spAutoFit/>
          </a:bodyPr>
          <a:p>
            <a:r>
              <a:rPr lang="en-US" altLang="en-US" sz="2400" b="1"/>
              <a:t>Observation</a:t>
            </a:r>
            <a:endParaRPr lang="en-US" altLang="en-US" sz="2400" b="1"/>
          </a:p>
        </p:txBody>
      </p:sp>
      <p:sp>
        <p:nvSpPr>
          <p:cNvPr id="5" name="Text Box 4"/>
          <p:cNvSpPr txBox="true"/>
          <p:nvPr/>
        </p:nvSpPr>
        <p:spPr>
          <a:xfrm>
            <a:off x="571500" y="619125"/>
            <a:ext cx="11487150" cy="922020"/>
          </a:xfrm>
          <a:prstGeom prst="rect">
            <a:avLst/>
          </a:prstGeom>
          <a:noFill/>
        </p:spPr>
        <p:txBody>
          <a:bodyPr wrap="square" rtlCol="0">
            <a:spAutoFit/>
          </a:bodyPr>
          <a:p>
            <a:r>
              <a:rPr lang="en-US" altLang="en-US" b="1"/>
              <a:t> </a:t>
            </a:r>
            <a:r>
              <a:rPr lang="en-US" b="1"/>
              <a:t>Navigate to http://13.23</a:t>
            </a:r>
            <a:r>
              <a:rPr lang="en-US" altLang="en-US" b="1"/>
              <a:t>5</a:t>
            </a:r>
            <a:r>
              <a:rPr lang="en-US" b="1"/>
              <a:t>.</a:t>
            </a:r>
            <a:r>
              <a:rPr lang="en-US" altLang="en-US" b="1"/>
              <a:t>31</a:t>
            </a:r>
            <a:r>
              <a:rPr lang="en-US" b="1"/>
              <a:t>.1</a:t>
            </a:r>
            <a:r>
              <a:rPr lang="en-US" altLang="en-US" b="1"/>
              <a:t>80</a:t>
            </a:r>
            <a:r>
              <a:rPr lang="en-US" b="1"/>
              <a:t>/reset_password/customer.php .</a:t>
            </a:r>
            <a:endParaRPr lang="en-US" b="1"/>
          </a:p>
          <a:p>
            <a:r>
              <a:rPr lang="en-US" altLang="en-US" b="1"/>
              <a:t> </a:t>
            </a:r>
            <a:r>
              <a:rPr lang="en-US" b="1"/>
              <a:t>Paste the copied username and click on Reset Password button. You will be </a:t>
            </a:r>
            <a:r>
              <a:rPr lang="en-US" altLang="en-US" b="1"/>
              <a:t>      </a:t>
            </a:r>
            <a:r>
              <a:rPr lang="en-US" b="1"/>
              <a:t>redirected to the</a:t>
            </a:r>
            <a:r>
              <a:rPr lang="en-US" altLang="en-US" b="1"/>
              <a:t> </a:t>
            </a:r>
            <a:r>
              <a:rPr lang="en-US" b="1"/>
              <a:t>following page . Hit send.</a:t>
            </a:r>
            <a:endParaRPr lang="en-US" b="1"/>
          </a:p>
        </p:txBody>
      </p:sp>
      <p:pic>
        <p:nvPicPr>
          <p:cNvPr id="6" name="Picture 5" descr="2"/>
          <p:cNvPicPr>
            <a:picLocks noChangeAspect="true"/>
          </p:cNvPicPr>
          <p:nvPr/>
        </p:nvPicPr>
        <p:blipFill>
          <a:blip r:embed="rId1"/>
          <a:stretch>
            <a:fillRect/>
          </a:stretch>
        </p:blipFill>
        <p:spPr>
          <a:xfrm>
            <a:off x="838200" y="1696085"/>
            <a:ext cx="10058400" cy="487553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true"/>
          <p:nvPr/>
        </p:nvSpPr>
        <p:spPr>
          <a:xfrm>
            <a:off x="114300" y="104775"/>
            <a:ext cx="9906000" cy="460375"/>
          </a:xfrm>
          <a:prstGeom prst="rect">
            <a:avLst/>
          </a:prstGeom>
          <a:noFill/>
        </p:spPr>
        <p:txBody>
          <a:bodyPr wrap="square" rtlCol="0">
            <a:spAutoFit/>
          </a:bodyPr>
          <a:p>
            <a:r>
              <a:rPr lang="en-US" altLang="en-US" sz="2400" b="1"/>
              <a:t>Proof of concept(PoC)</a:t>
            </a:r>
            <a:endParaRPr lang="en-US" altLang="en-US" sz="2400" b="1"/>
          </a:p>
        </p:txBody>
      </p:sp>
      <p:sp>
        <p:nvSpPr>
          <p:cNvPr id="5" name="Text Box 4"/>
          <p:cNvSpPr txBox="true"/>
          <p:nvPr/>
        </p:nvSpPr>
        <p:spPr>
          <a:xfrm>
            <a:off x="209550" y="565150"/>
            <a:ext cx="9810750" cy="922020"/>
          </a:xfrm>
          <a:prstGeom prst="rect">
            <a:avLst/>
          </a:prstGeom>
          <a:noFill/>
        </p:spPr>
        <p:txBody>
          <a:bodyPr wrap="square" rtlCol="0">
            <a:spAutoFit/>
          </a:bodyPr>
          <a:p>
            <a:r>
              <a:rPr lang="en-US" b="1"/>
              <a:t>Attacker can change the details and password of the customer easily and can place orders on</a:t>
            </a:r>
            <a:endParaRPr lang="en-US" b="1"/>
          </a:p>
          <a:p>
            <a:r>
              <a:rPr lang="en-US" b="1"/>
              <a:t>user’s behalf.</a:t>
            </a:r>
            <a:endParaRPr lang="en-US" b="1"/>
          </a:p>
        </p:txBody>
      </p:sp>
      <p:pic>
        <p:nvPicPr>
          <p:cNvPr id="6" name="Picture 5" descr="5"/>
          <p:cNvPicPr>
            <a:picLocks noChangeAspect="true"/>
          </p:cNvPicPr>
          <p:nvPr/>
        </p:nvPicPr>
        <p:blipFill>
          <a:blip r:embed="rId1"/>
          <a:stretch>
            <a:fillRect/>
          </a:stretch>
        </p:blipFill>
        <p:spPr>
          <a:xfrm>
            <a:off x="209550" y="1711960"/>
            <a:ext cx="5796280" cy="3076575"/>
          </a:xfrm>
          <a:prstGeom prst="rect">
            <a:avLst/>
          </a:prstGeom>
        </p:spPr>
      </p:pic>
      <p:pic>
        <p:nvPicPr>
          <p:cNvPr id="7" name="Picture 6" descr="6"/>
          <p:cNvPicPr>
            <a:picLocks noChangeAspect="true"/>
          </p:cNvPicPr>
          <p:nvPr/>
        </p:nvPicPr>
        <p:blipFill>
          <a:blip r:embed="rId2"/>
          <a:stretch>
            <a:fillRect/>
          </a:stretch>
        </p:blipFill>
        <p:spPr>
          <a:xfrm>
            <a:off x="5930900" y="1711960"/>
            <a:ext cx="5796280" cy="307721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true"/>
          <p:nvPr/>
        </p:nvSpPr>
        <p:spPr>
          <a:xfrm>
            <a:off x="971550" y="371475"/>
            <a:ext cx="6800850" cy="460375"/>
          </a:xfrm>
          <a:prstGeom prst="rect">
            <a:avLst/>
          </a:prstGeom>
          <a:noFill/>
        </p:spPr>
        <p:txBody>
          <a:bodyPr wrap="square" rtlCol="0">
            <a:spAutoFit/>
          </a:bodyPr>
          <a:p>
            <a:r>
              <a:rPr lang="en-US" altLang="en-US" sz="2400" b="1"/>
              <a:t>Recommandations</a:t>
            </a:r>
            <a:endParaRPr lang="en-US" altLang="en-US" sz="2400" b="1"/>
          </a:p>
        </p:txBody>
      </p:sp>
      <p:sp>
        <p:nvSpPr>
          <p:cNvPr id="7" name="Text Box 6"/>
          <p:cNvSpPr txBox="true"/>
          <p:nvPr/>
        </p:nvSpPr>
        <p:spPr>
          <a:xfrm>
            <a:off x="1276985" y="1152525"/>
            <a:ext cx="9410065" cy="2030095"/>
          </a:xfrm>
          <a:prstGeom prst="rect">
            <a:avLst/>
          </a:prstGeom>
          <a:noFill/>
        </p:spPr>
        <p:txBody>
          <a:bodyPr wrap="square" rtlCol="0">
            <a:spAutoFit/>
          </a:bodyPr>
          <a:p>
            <a:r>
              <a:rPr lang="en-US" altLang="en-US" b="1"/>
              <a:t>1.</a:t>
            </a:r>
            <a:r>
              <a:rPr lang="en-US" b="1"/>
              <a:t>Implement an Anti-CSRF Token.</a:t>
            </a:r>
            <a:endParaRPr lang="en-US" b="1"/>
          </a:p>
          <a:p>
            <a:r>
              <a:rPr lang="en-US" altLang="en-US" b="1"/>
              <a:t>2.</a:t>
            </a:r>
            <a:r>
              <a:rPr lang="en-US" b="1"/>
              <a:t>Do not show the customers of the month on the login page.</a:t>
            </a:r>
            <a:endParaRPr lang="en-US" b="1"/>
          </a:p>
          <a:p>
            <a:r>
              <a:rPr lang="en-US" altLang="en-US" b="1"/>
              <a:t>3.</a:t>
            </a:r>
            <a:r>
              <a:rPr lang="en-US" b="1"/>
              <a:t>Use the SameSite Flag in Cookies.</a:t>
            </a:r>
            <a:endParaRPr lang="en-US" b="1"/>
          </a:p>
          <a:p>
            <a:r>
              <a:rPr lang="en-US" altLang="en-US" b="1"/>
              <a:t>4.</a:t>
            </a:r>
            <a:r>
              <a:rPr lang="en-US" b="1"/>
              <a:t>Check the source of request made.</a:t>
            </a:r>
            <a:endParaRPr lang="en-US" b="1"/>
          </a:p>
          <a:p>
            <a:r>
              <a:rPr lang="en-US" altLang="en-US" b="1"/>
              <a:t>5.</a:t>
            </a:r>
            <a:r>
              <a:rPr lang="en-US" b="1"/>
              <a:t>Take some extra keys or tokens from the user before processing an</a:t>
            </a:r>
            <a:r>
              <a:rPr lang="en-US" altLang="en-US" b="1"/>
              <a:t> i</a:t>
            </a:r>
            <a:r>
              <a:rPr lang="en-US" b="1"/>
              <a:t>mportant request.</a:t>
            </a:r>
            <a:endParaRPr lang="en-US" b="1"/>
          </a:p>
          <a:p>
            <a:r>
              <a:rPr lang="en-US" altLang="en-US" b="1"/>
              <a:t>6.</a:t>
            </a:r>
            <a:r>
              <a:rPr lang="en-US" b="1"/>
              <a:t>Use 2 factor confirmations like otp , etc. for critical requests.</a:t>
            </a:r>
            <a:endParaRPr lang="en-US" b="1"/>
          </a:p>
        </p:txBody>
      </p:sp>
      <p:sp>
        <p:nvSpPr>
          <p:cNvPr id="8" name="Text Box 7"/>
          <p:cNvSpPr txBox="true"/>
          <p:nvPr/>
        </p:nvSpPr>
        <p:spPr>
          <a:xfrm>
            <a:off x="1257300" y="3819525"/>
            <a:ext cx="4267200" cy="460375"/>
          </a:xfrm>
          <a:prstGeom prst="rect">
            <a:avLst/>
          </a:prstGeom>
          <a:noFill/>
        </p:spPr>
        <p:txBody>
          <a:bodyPr wrap="square" rtlCol="0">
            <a:spAutoFit/>
          </a:bodyPr>
          <a:p>
            <a:r>
              <a:rPr lang="en-US" altLang="en-US" sz="2400" b="1"/>
              <a:t>References</a:t>
            </a:r>
            <a:endParaRPr lang="en-US" altLang="en-US" sz="2400" b="1"/>
          </a:p>
        </p:txBody>
      </p:sp>
      <p:sp>
        <p:nvSpPr>
          <p:cNvPr id="9" name="Text Box 8"/>
          <p:cNvSpPr txBox="true"/>
          <p:nvPr/>
        </p:nvSpPr>
        <p:spPr>
          <a:xfrm>
            <a:off x="1485900" y="4524375"/>
            <a:ext cx="10306050" cy="1198880"/>
          </a:xfrm>
          <a:prstGeom prst="rect">
            <a:avLst/>
          </a:prstGeom>
          <a:noFill/>
        </p:spPr>
        <p:txBody>
          <a:bodyPr wrap="square" rtlCol="0">
            <a:spAutoFit/>
          </a:bodyPr>
          <a:p>
            <a:r>
              <a:rPr lang="en-US" b="1"/>
              <a:t>https://www.netsparker.com/blog/web-security/csrf-cross-site-request-forgery/</a:t>
            </a:r>
            <a:endParaRPr lang="en-US" b="1"/>
          </a:p>
          <a:p>
            <a:r>
              <a:rPr lang="en-US" b="1"/>
              <a:t>https://digitalguardian.com/blog/how-secure-personally-identifiable-information-against-loss-or-compromise</a:t>
            </a:r>
            <a:endParaRPr lang="en-US" b="1"/>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true"/>
          <p:nvPr/>
        </p:nvSpPr>
        <p:spPr>
          <a:xfrm>
            <a:off x="171450" y="200025"/>
            <a:ext cx="7372350" cy="460375"/>
          </a:xfrm>
          <a:prstGeom prst="rect">
            <a:avLst/>
          </a:prstGeom>
          <a:noFill/>
        </p:spPr>
        <p:txBody>
          <a:bodyPr wrap="square" rtlCol="0">
            <a:spAutoFit/>
          </a:bodyPr>
          <a:p>
            <a:r>
              <a:rPr lang="en-US" altLang="en-US" sz="2400" b="1"/>
              <a:t>6.Command execution</a:t>
            </a:r>
            <a:endParaRPr lang="en-US" altLang="en-US" sz="2400" b="1"/>
          </a:p>
        </p:txBody>
      </p:sp>
      <p:graphicFrame>
        <p:nvGraphicFramePr>
          <p:cNvPr id="5" name="object 3"/>
          <p:cNvGraphicFramePr>
            <a:graphicFrameLocks noGrp="true"/>
          </p:cNvGraphicFramePr>
          <p:nvPr/>
        </p:nvGraphicFramePr>
        <p:xfrm>
          <a:off x="171450" y="1097915"/>
          <a:ext cx="11346180" cy="5234940"/>
        </p:xfrm>
        <a:graphic>
          <a:graphicData uri="http://schemas.openxmlformats.org/drawingml/2006/table">
            <a:tbl>
              <a:tblPr firstRow="true" bandRow="true">
                <a:tableStyleId>{2D5ABB26-0587-4C30-8999-92F81FD0307C}</a:tableStyleId>
              </a:tblPr>
              <a:tblGrid>
                <a:gridCol w="2799715"/>
                <a:gridCol w="8546465"/>
              </a:tblGrid>
              <a:tr h="645160">
                <a:tc gridSpan="2">
                  <a:txBody>
                    <a:bodyPr/>
                    <a:p>
                      <a:pPr>
                        <a:lnSpc>
                          <a:spcPct val="100000"/>
                        </a:lnSpc>
                      </a:pPr>
                      <a:endParaRPr sz="2700" b="1">
                        <a:latin typeface="Times New Roman"/>
                        <a:cs typeface="Times New Roman"/>
                      </a:endParaRPr>
                    </a:p>
                  </a:txBody>
                  <a:tcPr marL="0" marR="0" marT="0" marB="0">
                    <a:lnB w="12700">
                      <a:solidFill>
                        <a:srgbClr val="000000"/>
                      </a:solidFill>
                      <a:prstDash val="solid"/>
                    </a:lnB>
                    <a:solidFill>
                      <a:srgbClr val="5B9BD5"/>
                    </a:solidFill>
                  </a:tcPr>
                </a:tc>
                <a:tc hMerge="true">
                  <a:tcPr marL="0" marR="0" marT="0" marB="0"/>
                </a:tc>
              </a:tr>
              <a:tr h="4589780">
                <a:tc>
                  <a:txBody>
                    <a:bodyPr/>
                    <a:p>
                      <a:pPr>
                        <a:lnSpc>
                          <a:spcPct val="100000"/>
                        </a:lnSpc>
                      </a:pPr>
                      <a:endParaRPr sz="2000" b="1">
                        <a:latin typeface="Times New Roman"/>
                        <a:cs typeface="Times New Roman"/>
                      </a:endParaRPr>
                    </a:p>
                    <a:p>
                      <a:pPr>
                        <a:lnSpc>
                          <a:spcPct val="100000"/>
                        </a:lnSpc>
                      </a:pPr>
                      <a:endParaRPr sz="2000" b="1">
                        <a:latin typeface="Times New Roman"/>
                        <a:cs typeface="Times New Roman"/>
                      </a:endParaRPr>
                    </a:p>
                    <a:p>
                      <a:pPr>
                        <a:lnSpc>
                          <a:spcPct val="100000"/>
                        </a:lnSpc>
                      </a:pPr>
                      <a:endParaRPr sz="2000" b="1">
                        <a:latin typeface="Times New Roman"/>
                        <a:cs typeface="Times New Roman"/>
                      </a:endParaRPr>
                    </a:p>
                    <a:p>
                      <a:pPr>
                        <a:lnSpc>
                          <a:spcPct val="100000"/>
                        </a:lnSpc>
                      </a:pPr>
                      <a:endParaRPr sz="2000" b="1">
                        <a:latin typeface="Times New Roman"/>
                        <a:cs typeface="Times New Roman"/>
                      </a:endParaRPr>
                    </a:p>
                    <a:p>
                      <a:pPr>
                        <a:lnSpc>
                          <a:spcPct val="100000"/>
                        </a:lnSpc>
                      </a:pPr>
                      <a:endParaRPr sz="2000" b="1">
                        <a:latin typeface="Times New Roman"/>
                        <a:cs typeface="Times New Roman"/>
                      </a:endParaRPr>
                    </a:p>
                    <a:p>
                      <a:pPr>
                        <a:lnSpc>
                          <a:spcPct val="100000"/>
                        </a:lnSpc>
                      </a:pPr>
                      <a:endParaRPr sz="2000" b="1">
                        <a:latin typeface="Times New Roman"/>
                        <a:cs typeface="Times New Roman"/>
                      </a:endParaRPr>
                    </a:p>
                    <a:p>
                      <a:pPr>
                        <a:lnSpc>
                          <a:spcPct val="100000"/>
                        </a:lnSpc>
                      </a:pPr>
                      <a:endParaRPr sz="2000" b="1">
                        <a:latin typeface="Times New Roman"/>
                        <a:cs typeface="Times New Roman"/>
                      </a:endParaRPr>
                    </a:p>
                    <a:p>
                      <a:pPr>
                        <a:lnSpc>
                          <a:spcPct val="100000"/>
                        </a:lnSpc>
                        <a:spcBef>
                          <a:spcPts val="40"/>
                        </a:spcBef>
                      </a:pPr>
                      <a:endParaRPr sz="2900" b="1">
                        <a:latin typeface="Times New Roman"/>
                        <a:cs typeface="Times New Roman"/>
                      </a:endParaRPr>
                    </a:p>
                    <a:p>
                      <a:pPr marL="1377315" marR="72390" indent="-1297305">
                        <a:lnSpc>
                          <a:spcPct val="102000"/>
                        </a:lnSpc>
                      </a:pPr>
                      <a:r>
                        <a:rPr sz="1950" b="1" spc="15" dirty="0">
                          <a:solidFill>
                            <a:srgbClr val="FFFFFF"/>
                          </a:solidFill>
                          <a:latin typeface="Carlito"/>
                          <a:cs typeface="Carlito"/>
                        </a:rPr>
                        <a:t>Command </a:t>
                      </a:r>
                      <a:r>
                        <a:rPr sz="1950" b="1" spc="5" dirty="0">
                          <a:solidFill>
                            <a:srgbClr val="FFFFFF"/>
                          </a:solidFill>
                          <a:latin typeface="Carlito"/>
                          <a:cs typeface="Carlito"/>
                        </a:rPr>
                        <a:t>Execution</a:t>
                      </a:r>
                      <a:r>
                        <a:rPr sz="1950" b="1" spc="-40" dirty="0">
                          <a:solidFill>
                            <a:srgbClr val="FFFFFF"/>
                          </a:solidFill>
                          <a:latin typeface="Carlito"/>
                          <a:cs typeface="Carlito"/>
                        </a:rPr>
                        <a:t> </a:t>
                      </a:r>
                      <a:r>
                        <a:rPr sz="1950" b="1" dirty="0">
                          <a:solidFill>
                            <a:srgbClr val="FFFFFF"/>
                          </a:solidFill>
                          <a:latin typeface="Carlito"/>
                          <a:cs typeface="Carlito"/>
                        </a:rPr>
                        <a:t>Vulnerability  </a:t>
                      </a:r>
                      <a:r>
                        <a:rPr sz="1950" b="1" spc="5" dirty="0">
                          <a:solidFill>
                            <a:srgbClr val="FFFFFF"/>
                          </a:solidFill>
                          <a:latin typeface="Carlito"/>
                          <a:cs typeface="Carlito"/>
                        </a:rPr>
                        <a:t>(Critical)</a:t>
                      </a:r>
                      <a:endParaRPr sz="1950" b="1">
                        <a:latin typeface="Carlito"/>
                        <a:cs typeface="Carlito"/>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00000"/>
                    </a:solidFill>
                  </a:tcPr>
                </a:tc>
                <a:tc>
                  <a:txBody>
                    <a:bodyPr/>
                    <a:p>
                      <a:pPr marL="39370">
                        <a:lnSpc>
                          <a:spcPts val="3095"/>
                        </a:lnSpc>
                      </a:pPr>
                      <a:r>
                        <a:rPr sz="2800" b="1" spc="-5" dirty="0">
                          <a:latin typeface="Carlito"/>
                          <a:cs typeface="Carlito"/>
                        </a:rPr>
                        <a:t>Below mentioned </a:t>
                      </a:r>
                      <a:r>
                        <a:rPr sz="2800" b="1" dirty="0">
                          <a:latin typeface="Carlito"/>
                          <a:cs typeface="Carlito"/>
                        </a:rPr>
                        <a:t>URLs is </a:t>
                      </a:r>
                      <a:r>
                        <a:rPr sz="2800" b="1" spc="-5" dirty="0">
                          <a:latin typeface="Carlito"/>
                          <a:cs typeface="Carlito"/>
                        </a:rPr>
                        <a:t>vulnerable </a:t>
                      </a:r>
                      <a:r>
                        <a:rPr sz="2800" b="1" spc="-15" dirty="0">
                          <a:latin typeface="Carlito"/>
                          <a:cs typeface="Carlito"/>
                        </a:rPr>
                        <a:t>to </a:t>
                      </a:r>
                      <a:r>
                        <a:rPr sz="2800" b="1" spc="-5" dirty="0">
                          <a:latin typeface="Carlito"/>
                          <a:cs typeface="Carlito"/>
                        </a:rPr>
                        <a:t>Command</a:t>
                      </a:r>
                      <a:r>
                        <a:rPr sz="2800" b="1" spc="30" dirty="0">
                          <a:latin typeface="Carlito"/>
                          <a:cs typeface="Carlito"/>
                        </a:rPr>
                        <a:t> </a:t>
                      </a:r>
                      <a:r>
                        <a:rPr sz="2800" b="1" spc="-10" dirty="0">
                          <a:latin typeface="Carlito"/>
                          <a:cs typeface="Carlito"/>
                        </a:rPr>
                        <a:t>Execution.</a:t>
                      </a:r>
                      <a:endParaRPr sz="2800" b="1">
                        <a:latin typeface="Carlito"/>
                        <a:cs typeface="Carlito"/>
                      </a:endParaRPr>
                    </a:p>
                    <a:p>
                      <a:pPr>
                        <a:lnSpc>
                          <a:spcPct val="100000"/>
                        </a:lnSpc>
                        <a:spcBef>
                          <a:spcPts val="15"/>
                        </a:spcBef>
                      </a:pPr>
                      <a:endParaRPr sz="2950" b="1">
                        <a:latin typeface="Times New Roman"/>
                        <a:cs typeface="Times New Roman"/>
                      </a:endParaRPr>
                    </a:p>
                    <a:p>
                      <a:pPr marL="39370">
                        <a:lnSpc>
                          <a:spcPct val="100000"/>
                        </a:lnSpc>
                        <a:spcBef>
                          <a:spcPts val="5"/>
                        </a:spcBef>
                      </a:pPr>
                      <a:r>
                        <a:rPr sz="2450" b="1" dirty="0">
                          <a:latin typeface="Carlito"/>
                          <a:cs typeface="Carlito"/>
                        </a:rPr>
                        <a:t>Affected </a:t>
                      </a:r>
                      <a:r>
                        <a:rPr sz="2450" b="1" spc="10" dirty="0">
                          <a:latin typeface="Carlito"/>
                          <a:cs typeface="Carlito"/>
                        </a:rPr>
                        <a:t>URL</a:t>
                      </a:r>
                      <a:r>
                        <a:rPr sz="2450" b="1" spc="5" dirty="0">
                          <a:latin typeface="Carlito"/>
                          <a:cs typeface="Carlito"/>
                        </a:rPr>
                        <a:t> :</a:t>
                      </a:r>
                      <a:endParaRPr sz="2450" b="1">
                        <a:latin typeface="Carlito"/>
                        <a:cs typeface="Carlito"/>
                      </a:endParaRPr>
                    </a:p>
                    <a:p>
                      <a:pPr marL="274955" indent="-236220">
                        <a:lnSpc>
                          <a:spcPct val="100000"/>
                        </a:lnSpc>
                        <a:spcBef>
                          <a:spcPts val="190"/>
                        </a:spcBef>
                        <a:buClr>
                          <a:srgbClr val="000000"/>
                        </a:buClr>
                        <a:buFont typeface="Arial"/>
                        <a:buChar char="•"/>
                        <a:tabLst>
                          <a:tab pos="275590" algn="l"/>
                        </a:tabLst>
                      </a:pPr>
                      <a:r>
                        <a:rPr sz="2450" b="1" u="heavy" dirty="0">
                          <a:solidFill>
                            <a:srgbClr val="004D7F"/>
                          </a:solidFill>
                          <a:uFill>
                            <a:solidFill>
                              <a:srgbClr val="004D7F"/>
                            </a:solidFill>
                          </a:uFill>
                          <a:latin typeface="Carlito"/>
                          <a:cs typeface="Carlito"/>
                          <a:hlinkClick r:id="rId1"/>
                        </a:rPr>
                        <a:t>http://13.23</a:t>
                      </a:r>
                      <a:r>
                        <a:rPr lang="en-US" sz="2450" b="1" u="heavy" dirty="0">
                          <a:solidFill>
                            <a:srgbClr val="004D7F"/>
                          </a:solidFill>
                          <a:uFill>
                            <a:solidFill>
                              <a:srgbClr val="004D7F"/>
                            </a:solidFill>
                          </a:uFill>
                          <a:latin typeface="Carlito"/>
                          <a:cs typeface="Carlito"/>
                          <a:hlinkClick r:id="rId1"/>
                        </a:rPr>
                        <a:t>5.31.180</a:t>
                      </a:r>
                      <a:r>
                        <a:rPr sz="2450" b="1" u="heavy" dirty="0">
                          <a:solidFill>
                            <a:srgbClr val="004D7F"/>
                          </a:solidFill>
                          <a:uFill>
                            <a:solidFill>
                              <a:srgbClr val="004D7F"/>
                            </a:solidFill>
                          </a:uFill>
                          <a:latin typeface="Carlito"/>
                          <a:cs typeface="Carlito"/>
                          <a:hlinkClick r:id="rId1"/>
                        </a:rPr>
                        <a:t>/admin31/console.php</a:t>
                      </a:r>
                      <a:endParaRPr sz="2450" b="1">
                        <a:latin typeface="Carlito"/>
                        <a:cs typeface="Carlito"/>
                      </a:endParaRPr>
                    </a:p>
                    <a:p>
                      <a:pPr marL="274955" marR="81915" indent="-236220">
                        <a:lnSpc>
                          <a:spcPts val="3130"/>
                        </a:lnSpc>
                        <a:spcBef>
                          <a:spcPts val="140"/>
                        </a:spcBef>
                        <a:buFont typeface="Arial"/>
                        <a:buChar char="•"/>
                        <a:tabLst>
                          <a:tab pos="275590" algn="l"/>
                          <a:tab pos="8439150" algn="l"/>
                        </a:tabLst>
                      </a:pPr>
                      <a:r>
                        <a:rPr sz="2450" b="1" spc="5" dirty="0">
                          <a:latin typeface="Carlito"/>
                          <a:cs typeface="Carlito"/>
                        </a:rPr>
                        <a:t>Shell </a:t>
                      </a:r>
                      <a:r>
                        <a:rPr sz="2450" b="1" dirty="0">
                          <a:latin typeface="Carlito"/>
                          <a:cs typeface="Carlito"/>
                        </a:rPr>
                        <a:t>can </a:t>
                      </a:r>
                      <a:r>
                        <a:rPr sz="2450" b="1" spc="10" dirty="0">
                          <a:latin typeface="Carlito"/>
                          <a:cs typeface="Carlito"/>
                        </a:rPr>
                        <a:t>be uploaded </a:t>
                      </a:r>
                      <a:r>
                        <a:rPr sz="2450" b="1" spc="-5" dirty="0">
                          <a:latin typeface="Carlito"/>
                          <a:cs typeface="Carlito"/>
                        </a:rPr>
                        <a:t>at </a:t>
                      </a:r>
                      <a:r>
                        <a:rPr sz="2450" b="1" spc="5" dirty="0">
                          <a:latin typeface="Carlito"/>
                          <a:cs typeface="Carlito"/>
                        </a:rPr>
                        <a:t>files </a:t>
                      </a:r>
                      <a:r>
                        <a:rPr sz="2450" b="1" spc="-5" dirty="0">
                          <a:latin typeface="Carlito"/>
                          <a:cs typeface="Carlito"/>
                        </a:rPr>
                        <a:t>tab to </a:t>
                      </a:r>
                      <a:r>
                        <a:rPr sz="2450" b="1" spc="5" dirty="0">
                          <a:latin typeface="Carlito"/>
                          <a:cs typeface="Carlito"/>
                        </a:rPr>
                        <a:t>access </a:t>
                      </a:r>
                      <a:r>
                        <a:rPr sz="2450" b="1" spc="10" dirty="0">
                          <a:latin typeface="Carlito"/>
                          <a:cs typeface="Carlito"/>
                        </a:rPr>
                        <a:t>the </a:t>
                      </a:r>
                      <a:r>
                        <a:rPr sz="2450" b="1" spc="5" dirty="0">
                          <a:latin typeface="Carlito"/>
                          <a:cs typeface="Carlito"/>
                        </a:rPr>
                        <a:t>server</a:t>
                      </a:r>
                      <a:r>
                        <a:rPr sz="2450" b="1" spc="135" dirty="0">
                          <a:latin typeface="Carlito"/>
                          <a:cs typeface="Carlito"/>
                        </a:rPr>
                        <a:t> </a:t>
                      </a:r>
                      <a:r>
                        <a:rPr sz="2450" b="1" dirty="0">
                          <a:latin typeface="Carlito"/>
                          <a:cs typeface="Carlito"/>
                        </a:rPr>
                        <a:t>details</a:t>
                      </a:r>
                      <a:r>
                        <a:rPr sz="2450" b="1" spc="15" dirty="0">
                          <a:latin typeface="Carlito"/>
                          <a:cs typeface="Carlito"/>
                        </a:rPr>
                        <a:t> </a:t>
                      </a:r>
                      <a:r>
                        <a:rPr sz="2450" b="1" spc="-5" dirty="0">
                          <a:latin typeface="Carlito"/>
                          <a:cs typeface="Carlito"/>
                        </a:rPr>
                        <a:t>at	</a:t>
                      </a:r>
                      <a:r>
                        <a:rPr sz="2450" b="1" u="heavy" dirty="0">
                          <a:solidFill>
                            <a:srgbClr val="004D7F"/>
                          </a:solidFill>
                          <a:uFill>
                            <a:solidFill>
                              <a:srgbClr val="004D7F"/>
                            </a:solidFill>
                          </a:uFill>
                          <a:latin typeface="Carlito"/>
                          <a:cs typeface="Carlito"/>
                          <a:hlinkClick r:id="rId2"/>
                        </a:rPr>
                        <a:t>http://13.23</a:t>
                      </a:r>
                      <a:r>
                        <a:rPr lang="en-US" sz="2450" b="1" u="heavy" dirty="0">
                          <a:solidFill>
                            <a:srgbClr val="004D7F"/>
                          </a:solidFill>
                          <a:uFill>
                            <a:solidFill>
                              <a:srgbClr val="004D7F"/>
                            </a:solidFill>
                          </a:uFill>
                          <a:latin typeface="Carlito"/>
                          <a:cs typeface="Carlito"/>
                          <a:hlinkClick r:id="rId2"/>
                        </a:rPr>
                        <a:t>5.31.180</a:t>
                      </a:r>
                      <a:r>
                        <a:rPr sz="2450" b="1" u="heavy" dirty="0">
                          <a:solidFill>
                            <a:srgbClr val="004D7F"/>
                          </a:solidFill>
                          <a:uFill>
                            <a:solidFill>
                              <a:srgbClr val="004D7F"/>
                            </a:solidFill>
                          </a:uFill>
                          <a:latin typeface="Carlito"/>
                          <a:cs typeface="Carlito"/>
                          <a:hlinkClick r:id="rId2"/>
                        </a:rPr>
                        <a:t>/</a:t>
                      </a:r>
                      <a:r>
                        <a:rPr sz="2450" b="1" u="heavy" dirty="0">
                          <a:solidFill>
                            <a:srgbClr val="004D7F"/>
                          </a:solidFill>
                          <a:uFill>
                            <a:solidFill>
                              <a:srgbClr val="004D7F"/>
                            </a:solidFill>
                          </a:uFill>
                          <a:latin typeface="Carlito"/>
                          <a:cs typeface="Carlito"/>
                        </a:rPr>
                        <a:t>wondercms/</a:t>
                      </a:r>
                      <a:endParaRPr sz="2450" b="1">
                        <a:latin typeface="Carlito"/>
                        <a:cs typeface="Carlito"/>
                      </a:endParaRPr>
                    </a:p>
                    <a:p>
                      <a:pPr>
                        <a:lnSpc>
                          <a:spcPct val="100000"/>
                        </a:lnSpc>
                        <a:spcBef>
                          <a:spcPts val="30"/>
                        </a:spcBef>
                        <a:buFont typeface="Arial"/>
                        <a:buChar char="•"/>
                      </a:pPr>
                      <a:endParaRPr sz="2750" b="1">
                        <a:latin typeface="Times New Roman"/>
                        <a:cs typeface="Times New Roman"/>
                      </a:endParaRPr>
                    </a:p>
                    <a:p>
                      <a:pPr marL="39370">
                        <a:lnSpc>
                          <a:spcPct val="100000"/>
                        </a:lnSpc>
                      </a:pPr>
                      <a:r>
                        <a:rPr sz="2450" b="1" dirty="0">
                          <a:latin typeface="Carlito"/>
                          <a:cs typeface="Carlito"/>
                        </a:rPr>
                        <a:t>Affected </a:t>
                      </a:r>
                      <a:r>
                        <a:rPr sz="2450" b="1" spc="-10" dirty="0">
                          <a:latin typeface="Carlito"/>
                          <a:cs typeface="Carlito"/>
                        </a:rPr>
                        <a:t>Parameters</a:t>
                      </a:r>
                      <a:r>
                        <a:rPr sz="2450" b="1" spc="5" dirty="0">
                          <a:latin typeface="Carlito"/>
                          <a:cs typeface="Carlito"/>
                        </a:rPr>
                        <a:t> :</a:t>
                      </a:r>
                      <a:endParaRPr sz="2450" b="1">
                        <a:latin typeface="Carlito"/>
                        <a:cs typeface="Carlito"/>
                      </a:endParaRPr>
                    </a:p>
                    <a:p>
                      <a:pPr marL="274955" indent="-236220">
                        <a:lnSpc>
                          <a:spcPct val="100000"/>
                        </a:lnSpc>
                        <a:spcBef>
                          <a:spcPts val="195"/>
                        </a:spcBef>
                        <a:buFont typeface="Arial"/>
                        <a:buChar char="•"/>
                        <a:tabLst>
                          <a:tab pos="275590" algn="l"/>
                        </a:tabLst>
                      </a:pPr>
                      <a:r>
                        <a:rPr sz="2450" b="1" spc="10" dirty="0">
                          <a:latin typeface="Carlito"/>
                          <a:cs typeface="Carlito"/>
                        </a:rPr>
                        <a:t>Command </a:t>
                      </a:r>
                      <a:r>
                        <a:rPr sz="2450" b="1" spc="5" dirty="0">
                          <a:latin typeface="Carlito"/>
                          <a:cs typeface="Carlito"/>
                        </a:rPr>
                        <a:t>(POST</a:t>
                      </a:r>
                      <a:r>
                        <a:rPr sz="2450" b="1" spc="-5" dirty="0">
                          <a:latin typeface="Carlito"/>
                          <a:cs typeface="Carlito"/>
                        </a:rPr>
                        <a:t> parameter)</a:t>
                      </a:r>
                      <a:endParaRPr sz="2450" b="1">
                        <a:latin typeface="Carlito"/>
                        <a:cs typeface="Carlito"/>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true"/>
          <p:nvPr/>
        </p:nvSpPr>
        <p:spPr>
          <a:xfrm>
            <a:off x="125730" y="150495"/>
            <a:ext cx="6778625" cy="398780"/>
          </a:xfrm>
          <a:prstGeom prst="rect">
            <a:avLst/>
          </a:prstGeom>
          <a:noFill/>
        </p:spPr>
        <p:txBody>
          <a:bodyPr wrap="square" rtlCol="0">
            <a:spAutoFit/>
          </a:bodyPr>
          <a:p>
            <a:r>
              <a:rPr lang="en-US" altLang="en-US" sz="2000" b="1"/>
              <a:t>Observations</a:t>
            </a:r>
            <a:endParaRPr lang="en-US" altLang="en-US" sz="2000" b="1"/>
          </a:p>
        </p:txBody>
      </p:sp>
      <p:sp>
        <p:nvSpPr>
          <p:cNvPr id="5" name="Text Box 4"/>
          <p:cNvSpPr txBox="true"/>
          <p:nvPr/>
        </p:nvSpPr>
        <p:spPr>
          <a:xfrm>
            <a:off x="523875" y="549275"/>
            <a:ext cx="10874375" cy="583565"/>
          </a:xfrm>
          <a:prstGeom prst="rect">
            <a:avLst/>
          </a:prstGeom>
          <a:noFill/>
        </p:spPr>
        <p:txBody>
          <a:bodyPr wrap="square" rtlCol="0">
            <a:spAutoFit/>
          </a:bodyPr>
          <a:p>
            <a:r>
              <a:rPr lang="en-US" sz="1600" b="1"/>
              <a:t>Navigate to http://13.23</a:t>
            </a:r>
            <a:r>
              <a:rPr lang="en-US" altLang="en-US" sz="1600" b="1"/>
              <a:t>5</a:t>
            </a:r>
            <a:r>
              <a:rPr lang="en-US" sz="1600" b="1"/>
              <a:t>.</a:t>
            </a:r>
            <a:r>
              <a:rPr lang="en-US" altLang="en-US" sz="1600" b="1"/>
              <a:t>31</a:t>
            </a:r>
            <a:r>
              <a:rPr lang="en-US" sz="1600" b="1"/>
              <a:t>.</a:t>
            </a:r>
            <a:r>
              <a:rPr lang="en-US" altLang="en-US" sz="1600" b="1"/>
              <a:t>180</a:t>
            </a:r>
            <a:r>
              <a:rPr lang="en-US" sz="1600" b="1"/>
              <a:t>/admin31/console.php after logging in as the admin and you will see</a:t>
            </a:r>
            <a:r>
              <a:rPr lang="en-US" altLang="en-US" sz="1600" b="1"/>
              <a:t> </a:t>
            </a:r>
            <a:r>
              <a:rPr lang="en-US" sz="1600" b="1"/>
              <a:t>the following page.</a:t>
            </a:r>
            <a:endParaRPr lang="en-US" sz="1600" b="1"/>
          </a:p>
        </p:txBody>
      </p:sp>
      <p:pic>
        <p:nvPicPr>
          <p:cNvPr id="6" name="Picture 5" descr="01"/>
          <p:cNvPicPr>
            <a:picLocks noChangeAspect="true"/>
          </p:cNvPicPr>
          <p:nvPr/>
        </p:nvPicPr>
        <p:blipFill>
          <a:blip r:embed="rId1"/>
          <a:stretch>
            <a:fillRect/>
          </a:stretch>
        </p:blipFill>
        <p:spPr>
          <a:xfrm>
            <a:off x="523875" y="1329055"/>
            <a:ext cx="10058400" cy="464375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true"/>
          </p:cNvSpPr>
          <p:nvPr>
            <p:ph type="title"/>
          </p:nvPr>
        </p:nvSpPr>
        <p:spPr>
          <a:xfrm>
            <a:off x="92075" y="-153670"/>
            <a:ext cx="10515600" cy="1325563"/>
          </a:xfrm>
        </p:spPr>
        <p:txBody>
          <a:bodyPr/>
          <a:p>
            <a:r>
              <a:rPr lang="en-US" altLang="en-US"/>
              <a:t>Proof of concept(PoC)</a:t>
            </a:r>
            <a:endParaRPr lang="en-US" altLang="en-US"/>
          </a:p>
        </p:txBody>
      </p:sp>
      <p:pic>
        <p:nvPicPr>
          <p:cNvPr id="4" name="Picture 3" descr="02"/>
          <p:cNvPicPr>
            <a:picLocks noChangeAspect="true"/>
          </p:cNvPicPr>
          <p:nvPr/>
        </p:nvPicPr>
        <p:blipFill>
          <a:blip r:embed="rId1"/>
          <a:stretch>
            <a:fillRect/>
          </a:stretch>
        </p:blipFill>
        <p:spPr>
          <a:xfrm>
            <a:off x="939800" y="1172210"/>
            <a:ext cx="10058400" cy="499554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02"/>
          <p:cNvPicPr>
            <a:picLocks noChangeAspect="true"/>
          </p:cNvPicPr>
          <p:nvPr/>
        </p:nvPicPr>
        <p:blipFill>
          <a:blip r:embed="rId1"/>
          <a:stretch>
            <a:fillRect/>
          </a:stretch>
        </p:blipFill>
        <p:spPr>
          <a:xfrm>
            <a:off x="193040" y="185420"/>
            <a:ext cx="6215380" cy="3086735"/>
          </a:xfrm>
          <a:prstGeom prst="rect">
            <a:avLst/>
          </a:prstGeom>
        </p:spPr>
      </p:pic>
      <p:pic>
        <p:nvPicPr>
          <p:cNvPr id="5" name="Picture 4" descr="03"/>
          <p:cNvPicPr>
            <a:picLocks noChangeAspect="true"/>
          </p:cNvPicPr>
          <p:nvPr/>
        </p:nvPicPr>
        <p:blipFill>
          <a:blip r:embed="rId2"/>
          <a:stretch>
            <a:fillRect/>
          </a:stretch>
        </p:blipFill>
        <p:spPr>
          <a:xfrm>
            <a:off x="5088255" y="3272155"/>
            <a:ext cx="6957695" cy="3455670"/>
          </a:xfrm>
          <a:prstGeom prst="rect">
            <a:avLst/>
          </a:prstGeom>
        </p:spPr>
      </p:pic>
      <p:sp>
        <p:nvSpPr>
          <p:cNvPr id="6" name="Text Box 5"/>
          <p:cNvSpPr txBox="true"/>
          <p:nvPr/>
        </p:nvSpPr>
        <p:spPr>
          <a:xfrm>
            <a:off x="7499985" y="1102995"/>
            <a:ext cx="3509010" cy="368300"/>
          </a:xfrm>
          <a:prstGeom prst="rect">
            <a:avLst/>
          </a:prstGeom>
          <a:noFill/>
        </p:spPr>
        <p:txBody>
          <a:bodyPr wrap="square" rtlCol="0">
            <a:spAutoFit/>
          </a:bodyPr>
          <a:p>
            <a:r>
              <a:rPr lang="en-US" altLang="en-US"/>
              <a:t>cmd=ls</a:t>
            </a:r>
            <a:endParaRPr lang="en-US" altLang="en-US"/>
          </a:p>
        </p:txBody>
      </p:sp>
      <p:sp>
        <p:nvSpPr>
          <p:cNvPr id="7" name="Text Box 6"/>
          <p:cNvSpPr txBox="true"/>
          <p:nvPr/>
        </p:nvSpPr>
        <p:spPr>
          <a:xfrm>
            <a:off x="1198245" y="4674235"/>
            <a:ext cx="2714625" cy="368300"/>
          </a:xfrm>
          <a:prstGeom prst="rect">
            <a:avLst/>
          </a:prstGeom>
          <a:noFill/>
        </p:spPr>
        <p:txBody>
          <a:bodyPr wrap="square" rtlCol="0">
            <a:spAutoFit/>
          </a:bodyPr>
          <a:p>
            <a:r>
              <a:rPr lang="en-US" altLang="en-US"/>
              <a:t>result</a:t>
            </a:r>
            <a:endParaRPr lang="en-US"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true"/>
          <p:nvPr/>
        </p:nvSpPr>
        <p:spPr>
          <a:xfrm>
            <a:off x="309245" y="229870"/>
            <a:ext cx="6825615" cy="460375"/>
          </a:xfrm>
          <a:prstGeom prst="rect">
            <a:avLst/>
          </a:prstGeom>
          <a:noFill/>
        </p:spPr>
        <p:txBody>
          <a:bodyPr wrap="square" rtlCol="0">
            <a:spAutoFit/>
          </a:bodyPr>
          <a:p>
            <a:r>
              <a:rPr lang="en-US" altLang="en-US" sz="2400" b="1"/>
              <a:t>Business impacts-High</a:t>
            </a:r>
            <a:endParaRPr lang="en-US" altLang="en-US" sz="2400" b="1"/>
          </a:p>
        </p:txBody>
      </p:sp>
      <p:sp>
        <p:nvSpPr>
          <p:cNvPr id="5" name="Text Box 4"/>
          <p:cNvSpPr txBox="true"/>
          <p:nvPr/>
        </p:nvSpPr>
        <p:spPr>
          <a:xfrm>
            <a:off x="761365" y="801370"/>
            <a:ext cx="9700260" cy="2061210"/>
          </a:xfrm>
          <a:prstGeom prst="rect">
            <a:avLst/>
          </a:prstGeom>
          <a:noFill/>
        </p:spPr>
        <p:txBody>
          <a:bodyPr wrap="square" rtlCol="0">
            <a:spAutoFit/>
          </a:bodyPr>
          <a:p>
            <a:r>
              <a:rPr lang="en-US" altLang="en-US" sz="1600" b="1"/>
              <a:t>1.</a:t>
            </a:r>
            <a:r>
              <a:rPr lang="en-US" sz="1600" b="1"/>
              <a:t>If the attacker enters into the admin account and finally to the console url ,the he can put in any malicious code to</a:t>
            </a:r>
            <a:r>
              <a:rPr lang="en-US" altLang="en-US" sz="1600" b="1"/>
              <a:t> </a:t>
            </a:r>
            <a:r>
              <a:rPr lang="en-US" sz="1600" b="1"/>
              <a:t>extract or even edit data ,as he the has the admin privileges.</a:t>
            </a:r>
            <a:endParaRPr lang="en-US" sz="1600" b="1"/>
          </a:p>
          <a:p>
            <a:r>
              <a:rPr lang="en-US" altLang="en-US" sz="1600" b="1"/>
              <a:t>2.</a:t>
            </a:r>
            <a:r>
              <a:rPr lang="en-US" sz="1600" b="1"/>
              <a:t>Other than entering malicious code , the attacker can even get the details of the websites and its components like its</a:t>
            </a:r>
            <a:r>
              <a:rPr lang="en-US" altLang="en-US" sz="1600" b="1"/>
              <a:t> </a:t>
            </a:r>
            <a:r>
              <a:rPr lang="en-US" sz="1600" b="1"/>
              <a:t>version and hence find vulnerabilities to exploit them</a:t>
            </a:r>
            <a:endParaRPr lang="en-US" sz="1600" b="1"/>
          </a:p>
          <a:p>
            <a:r>
              <a:rPr lang="en-US" altLang="en-US" sz="1600" b="1"/>
              <a:t>3.If successfully exploited, impact could cover loss of confidentiality, loss of integrity, loss of availability, and/or loss of accountability.</a:t>
            </a:r>
            <a:endParaRPr lang="en-US" altLang="en-US" sz="1600" b="1"/>
          </a:p>
        </p:txBody>
      </p:sp>
      <p:sp>
        <p:nvSpPr>
          <p:cNvPr id="6" name="Text Box 5"/>
          <p:cNvSpPr txBox="true"/>
          <p:nvPr/>
        </p:nvSpPr>
        <p:spPr>
          <a:xfrm>
            <a:off x="460375" y="3039745"/>
            <a:ext cx="4794250" cy="460375"/>
          </a:xfrm>
          <a:prstGeom prst="rect">
            <a:avLst/>
          </a:prstGeom>
          <a:noFill/>
        </p:spPr>
        <p:txBody>
          <a:bodyPr wrap="square" rtlCol="0">
            <a:spAutoFit/>
          </a:bodyPr>
          <a:p>
            <a:r>
              <a:rPr lang="en-US" altLang="en-US" sz="2400" b="1"/>
              <a:t>Recommandation</a:t>
            </a:r>
            <a:endParaRPr lang="en-US" altLang="en-US" sz="2400" b="1"/>
          </a:p>
        </p:txBody>
      </p:sp>
      <p:sp>
        <p:nvSpPr>
          <p:cNvPr id="7" name="Text Box 6"/>
          <p:cNvSpPr txBox="true"/>
          <p:nvPr/>
        </p:nvSpPr>
        <p:spPr>
          <a:xfrm>
            <a:off x="920115" y="3737610"/>
            <a:ext cx="9874885" cy="1198880"/>
          </a:xfrm>
          <a:prstGeom prst="rect">
            <a:avLst/>
          </a:prstGeom>
          <a:noFill/>
        </p:spPr>
        <p:txBody>
          <a:bodyPr wrap="square" rtlCol="0">
            <a:spAutoFit/>
          </a:bodyPr>
          <a:p>
            <a:r>
              <a:rPr lang="en-US" altLang="en-US" b="1"/>
              <a:t>1.There should be filters so that malicious code cannot be injected in</a:t>
            </a:r>
            <a:endParaRPr lang="en-US" altLang="en-US" b="1"/>
          </a:p>
          <a:p>
            <a:r>
              <a:rPr lang="en-US" altLang="en-US" b="1"/>
              <a:t>2.Input validation can be done.</a:t>
            </a:r>
            <a:endParaRPr lang="en-US" altLang="en-US" b="1"/>
          </a:p>
          <a:p>
            <a:r>
              <a:rPr lang="en-US" altLang="en-US" b="1"/>
              <a:t>3.Output validation can be done.</a:t>
            </a:r>
            <a:endParaRPr lang="en-US" altLang="en-US" b="1"/>
          </a:p>
          <a:p>
            <a:r>
              <a:rPr lang="en-US" altLang="en-US" b="1"/>
              <a:t>4.Cononicalization can also be done.</a:t>
            </a:r>
            <a:endParaRPr lang="en-US" altLang="en-US" b="1"/>
          </a:p>
        </p:txBody>
      </p:sp>
      <p:sp>
        <p:nvSpPr>
          <p:cNvPr id="8" name="Text Box 7"/>
          <p:cNvSpPr txBox="true"/>
          <p:nvPr/>
        </p:nvSpPr>
        <p:spPr>
          <a:xfrm>
            <a:off x="555625" y="5024120"/>
            <a:ext cx="4095115" cy="398780"/>
          </a:xfrm>
          <a:prstGeom prst="rect">
            <a:avLst/>
          </a:prstGeom>
          <a:noFill/>
        </p:spPr>
        <p:txBody>
          <a:bodyPr wrap="square" rtlCol="0">
            <a:spAutoFit/>
          </a:bodyPr>
          <a:p>
            <a:r>
              <a:rPr lang="en-US" altLang="en-US" sz="2000" b="1"/>
              <a:t>References</a:t>
            </a:r>
            <a:endParaRPr lang="en-US" altLang="en-US" sz="2000" b="1"/>
          </a:p>
        </p:txBody>
      </p:sp>
      <p:sp>
        <p:nvSpPr>
          <p:cNvPr id="9" name="Text Box 8"/>
          <p:cNvSpPr txBox="true"/>
          <p:nvPr/>
        </p:nvSpPr>
        <p:spPr>
          <a:xfrm>
            <a:off x="1095375" y="5516245"/>
            <a:ext cx="9126855" cy="645160"/>
          </a:xfrm>
          <a:prstGeom prst="rect">
            <a:avLst/>
          </a:prstGeom>
          <a:noFill/>
        </p:spPr>
        <p:txBody>
          <a:bodyPr wrap="square" rtlCol="0">
            <a:spAutoFit/>
          </a:bodyPr>
          <a:p>
            <a:r>
              <a:rPr lang="en-US" altLang="en-US" b="1"/>
              <a:t>1.https://www.owasp.org/index.php/Command_Injection </a:t>
            </a:r>
            <a:endParaRPr lang="en-US" altLang="en-US" b="1"/>
          </a:p>
          <a:p>
            <a:r>
              <a:rPr lang="en-US" altLang="en-US" b="1"/>
              <a:t>2.https://www.owasp.org/index.php/Code_Injection</a:t>
            </a:r>
            <a:endParaRPr lang="en-US" altLang="en-US"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Table 4"/>
          <p:cNvGraphicFramePr>
            <a:graphicFrameLocks noGrp="true"/>
          </p:cNvGraphicFramePr>
          <p:nvPr/>
        </p:nvGraphicFramePr>
        <p:xfrm>
          <a:off x="1785620" y="970915"/>
          <a:ext cx="8128000" cy="4204335"/>
        </p:xfrm>
        <a:graphic>
          <a:graphicData uri="http://schemas.openxmlformats.org/drawingml/2006/table">
            <a:tbl>
              <a:tblPr firstRow="true" bandRow="true">
                <a:tableStyleId>{5C22544A-7EE6-4342-B048-85BDC9FD1C3A}</a:tableStyleId>
              </a:tblPr>
              <a:tblGrid>
                <a:gridCol w="639445"/>
                <a:gridCol w="1606550"/>
                <a:gridCol w="4969510"/>
                <a:gridCol w="912495"/>
              </a:tblGrid>
              <a:tr h="615315">
                <a:tc>
                  <a:txBody>
                    <a:bodyPr/>
                    <a:p>
                      <a:pPr algn="ctr"/>
                      <a:r>
                        <a:rPr lang="en-US" dirty="0">
                          <a:latin typeface="+mj-lt"/>
                        </a:rPr>
                        <a:t>No.</a:t>
                      </a:r>
                      <a:endParaRPr lang="en-IN" dirty="0">
                        <a:latin typeface="+mj-lt"/>
                      </a:endParaRPr>
                    </a:p>
                  </a:txBody>
                  <a:tcPr/>
                </a:tc>
                <a:tc>
                  <a:txBody>
                    <a:bodyPr/>
                    <a:p>
                      <a:pPr algn="ctr"/>
                      <a:r>
                        <a:rPr lang="en-US" dirty="0">
                          <a:latin typeface="+mj-lt"/>
                        </a:rPr>
                        <a:t>Severity</a:t>
                      </a:r>
                      <a:endParaRPr lang="en-IN" dirty="0">
                        <a:latin typeface="+mj-lt"/>
                      </a:endParaRPr>
                    </a:p>
                  </a:txBody>
                  <a:tcPr/>
                </a:tc>
                <a:tc>
                  <a:txBody>
                    <a:bodyPr/>
                    <a:p>
                      <a:pPr algn="ctr"/>
                      <a:r>
                        <a:rPr lang="en-US" dirty="0">
                          <a:latin typeface="+mj-lt"/>
                        </a:rPr>
                        <a:t>Vulnerability</a:t>
                      </a:r>
                      <a:endParaRPr lang="en-IN" dirty="0">
                        <a:latin typeface="+mj-lt"/>
                      </a:endParaRPr>
                    </a:p>
                  </a:txBody>
                  <a:tcPr/>
                </a:tc>
                <a:tc>
                  <a:txBody>
                    <a:bodyPr/>
                    <a:p>
                      <a:pPr algn="ctr"/>
                      <a:r>
                        <a:rPr lang="en-US" dirty="0">
                          <a:latin typeface="+mj-lt"/>
                        </a:rPr>
                        <a:t>Count</a:t>
                      </a:r>
                      <a:endParaRPr lang="en-IN" dirty="0">
                        <a:latin typeface="+mj-lt"/>
                      </a:endParaRPr>
                    </a:p>
                  </a:txBody>
                  <a:tcPr/>
                </a:tc>
              </a:tr>
              <a:tr h="448945">
                <a:tc>
                  <a:txBody>
                    <a:bodyPr/>
                    <a:p>
                      <a:pPr algn="ctr"/>
                      <a:r>
                        <a:rPr lang="en-US" sz="1400" dirty="0"/>
                        <a:t>14</a:t>
                      </a:r>
                      <a:endParaRPr lang="en-IN" sz="1400" dirty="0"/>
                    </a:p>
                  </a:txBody>
                  <a:tcPr/>
                </a:tc>
                <a:tc>
                  <a:txBody>
                    <a:bodyPr/>
                    <a:p>
                      <a:pPr algn="ctr"/>
                      <a:r>
                        <a:rPr lang="en-US" altLang="en-IN" sz="1400" dirty="0"/>
                        <a:t>Severe</a:t>
                      </a:r>
                      <a:endParaRPr lang="en-US" altLang="en-IN" sz="1400" dirty="0"/>
                    </a:p>
                  </a:txBody>
                  <a:tcPr/>
                </a:tc>
                <a:tc>
                  <a:txBody>
                    <a:bodyPr/>
                    <a:p>
                      <a:pPr algn="l"/>
                      <a:r>
                        <a:rPr lang="en-US" altLang="en-IN" sz="1400" dirty="0"/>
                        <a:t>Unauthorized availability of details</a:t>
                      </a:r>
                      <a:endParaRPr lang="en-US" altLang="en-IN" sz="1400" dirty="0"/>
                    </a:p>
                  </a:txBody>
                  <a:tcPr/>
                </a:tc>
                <a:tc>
                  <a:txBody>
                    <a:bodyPr/>
                    <a:p>
                      <a:pPr algn="ctr"/>
                      <a:r>
                        <a:rPr lang="en-US" altLang="en-US" sz="1400" dirty="0"/>
                        <a:t>9</a:t>
                      </a:r>
                      <a:endParaRPr lang="en-US" altLang="en-US" sz="1400" dirty="0"/>
                    </a:p>
                  </a:txBody>
                  <a:tcPr/>
                </a:tc>
              </a:tr>
              <a:tr h="449580">
                <a:tc>
                  <a:txBody>
                    <a:bodyPr/>
                    <a:p>
                      <a:pPr algn="ctr"/>
                      <a:r>
                        <a:rPr lang="en-US" sz="1400" dirty="0"/>
                        <a:t>15</a:t>
                      </a:r>
                      <a:endParaRPr lang="en-IN" sz="1400" dirty="0"/>
                    </a:p>
                  </a:txBody>
                  <a:tcPr/>
                </a:tc>
                <a:tc>
                  <a:txBody>
                    <a:bodyPr/>
                    <a:p>
                      <a:pPr algn="ctr"/>
                      <a:r>
                        <a:rPr lang="en-US" altLang="en-IN" sz="1400" dirty="0"/>
                        <a:t>Moderate</a:t>
                      </a:r>
                      <a:endParaRPr lang="en-US" altLang="en-IN" sz="1400" dirty="0"/>
                    </a:p>
                  </a:txBody>
                  <a:tcPr/>
                </a:tc>
                <a:tc>
                  <a:txBody>
                    <a:bodyPr/>
                    <a:p>
                      <a:pPr algn="l"/>
                      <a:r>
                        <a:rPr lang="en-US" altLang="en-IN" sz="1400" dirty="0"/>
                        <a:t>Information disclosure due to default pages</a:t>
                      </a:r>
                      <a:endParaRPr lang="en-US" altLang="en-IN" sz="1400" dirty="0"/>
                    </a:p>
                  </a:txBody>
                  <a:tcPr/>
                </a:tc>
                <a:tc>
                  <a:txBody>
                    <a:bodyPr/>
                    <a:p>
                      <a:pPr algn="ctr"/>
                      <a:r>
                        <a:rPr lang="en-US" altLang="en-IN" sz="1400" dirty="0"/>
                        <a:t>5</a:t>
                      </a:r>
                      <a:endParaRPr lang="en-US" altLang="en-IN" sz="1400" dirty="0"/>
                    </a:p>
                  </a:txBody>
                  <a:tcPr/>
                </a:tc>
              </a:tr>
              <a:tr h="448945">
                <a:tc>
                  <a:txBody>
                    <a:bodyPr/>
                    <a:p>
                      <a:pPr algn="ctr"/>
                      <a:r>
                        <a:rPr lang="en-US" sz="1400" dirty="0"/>
                        <a:t>16</a:t>
                      </a:r>
                      <a:endParaRPr lang="en-IN" sz="1400" dirty="0"/>
                    </a:p>
                  </a:txBody>
                  <a:tcPr/>
                </a:tc>
                <a:tc>
                  <a:txBody>
                    <a:bodyPr/>
                    <a:p>
                      <a:pPr algn="ctr"/>
                      <a:r>
                        <a:rPr lang="en-US" sz="1400" dirty="0"/>
                        <a:t>Moderate</a:t>
                      </a:r>
                      <a:endParaRPr lang="en-IN" sz="1400" dirty="0"/>
                    </a:p>
                  </a:txBody>
                  <a:tcPr/>
                </a:tc>
                <a:tc>
                  <a:txBody>
                    <a:bodyPr/>
                    <a:p>
                      <a:pPr algn="l"/>
                      <a:r>
                        <a:rPr lang="en-US" altLang="en-IN" sz="1400" dirty="0"/>
                        <a:t>Unnecessary details about the sellers</a:t>
                      </a:r>
                      <a:endParaRPr lang="en-US" altLang="en-IN" sz="1400" dirty="0"/>
                    </a:p>
                  </a:txBody>
                  <a:tcPr/>
                </a:tc>
                <a:tc>
                  <a:txBody>
                    <a:bodyPr/>
                    <a:p>
                      <a:pPr algn="ctr"/>
                      <a:r>
                        <a:rPr lang="en-US" altLang="en-IN" sz="1400" dirty="0"/>
                        <a:t>3</a:t>
                      </a:r>
                      <a:endParaRPr lang="en-US" altLang="en-IN" sz="1400" dirty="0"/>
                    </a:p>
                  </a:txBody>
                  <a:tcPr/>
                </a:tc>
              </a:tr>
              <a:tr h="449580">
                <a:tc>
                  <a:txBody>
                    <a:bodyPr/>
                    <a:p>
                      <a:pPr algn="ctr"/>
                      <a:r>
                        <a:rPr lang="en-US" sz="1400" dirty="0"/>
                        <a:t>17</a:t>
                      </a:r>
                      <a:endParaRPr lang="en-IN" sz="1400" dirty="0"/>
                    </a:p>
                  </a:txBody>
                  <a:tcPr/>
                </a:tc>
                <a:tc>
                  <a:txBody>
                    <a:bodyPr/>
                    <a:p>
                      <a:pPr algn="ctr"/>
                      <a:r>
                        <a:rPr lang="en-US" altLang="en-IN" sz="1400" dirty="0"/>
                        <a:t>Moderate</a:t>
                      </a:r>
                      <a:endParaRPr lang="en-US" altLang="en-IN" sz="1400" dirty="0"/>
                    </a:p>
                  </a:txBody>
                  <a:tcPr/>
                </a:tc>
                <a:tc>
                  <a:txBody>
                    <a:bodyPr/>
                    <a:p>
                      <a:pPr algn="l"/>
                      <a:r>
                        <a:rPr lang="en-US" altLang="en-IN" sz="1400" dirty="0"/>
                        <a:t>Components with well known vulnerabilities</a:t>
                      </a:r>
                      <a:endParaRPr lang="en-US" altLang="en-IN" sz="1400" dirty="0"/>
                    </a:p>
                  </a:txBody>
                  <a:tcPr/>
                </a:tc>
                <a:tc>
                  <a:txBody>
                    <a:bodyPr/>
                    <a:p>
                      <a:pPr algn="ctr"/>
                      <a:r>
                        <a:rPr lang="en-US" altLang="en-IN" sz="1400" dirty="0"/>
                        <a:t>2</a:t>
                      </a:r>
                      <a:endParaRPr lang="en-US" altLang="en-IN" sz="1400" dirty="0"/>
                    </a:p>
                  </a:txBody>
                  <a:tcPr/>
                </a:tc>
              </a:tr>
              <a:tr h="449580">
                <a:tc>
                  <a:txBody>
                    <a:bodyPr/>
                    <a:p>
                      <a:pPr algn="ctr"/>
                      <a:r>
                        <a:rPr lang="en-US" sz="1400" dirty="0"/>
                        <a:t>18</a:t>
                      </a:r>
                      <a:endParaRPr lang="en-IN" sz="1400" dirty="0"/>
                    </a:p>
                  </a:txBody>
                  <a:tcPr/>
                </a:tc>
                <a:tc>
                  <a:txBody>
                    <a:bodyPr/>
                    <a:p>
                      <a:pPr algn="ctr"/>
                      <a:r>
                        <a:rPr lang="en-US" sz="1400" dirty="0"/>
                        <a:t>Low</a:t>
                      </a:r>
                      <a:endParaRPr lang="en-IN" sz="1400" dirty="0"/>
                    </a:p>
                  </a:txBody>
                  <a:tcPr/>
                </a:tc>
                <a:tc>
                  <a:txBody>
                    <a:bodyPr/>
                    <a:p>
                      <a:pPr algn="l"/>
                      <a:r>
                        <a:rPr lang="en-US" altLang="en-IN" sz="1400" dirty="0"/>
                        <a:t>Default error display</a:t>
                      </a:r>
                      <a:endParaRPr lang="en-US" altLang="en-IN" sz="1400" dirty="0"/>
                    </a:p>
                  </a:txBody>
                  <a:tcPr/>
                </a:tc>
                <a:tc>
                  <a:txBody>
                    <a:bodyPr/>
                    <a:p>
                      <a:pPr algn="ctr"/>
                      <a:r>
                        <a:rPr lang="en-US" sz="1400" dirty="0"/>
                        <a:t>2</a:t>
                      </a:r>
                      <a:endParaRPr lang="en-IN" sz="1400" dirty="0"/>
                    </a:p>
                  </a:txBody>
                  <a:tcPr/>
                </a:tc>
              </a:tr>
              <a:tr h="449580">
                <a:tc>
                  <a:txBody>
                    <a:bodyPr/>
                    <a:p>
                      <a:pPr algn="ctr"/>
                      <a:r>
                        <a:rPr lang="en-US" altLang="en-IN" sz="1400" dirty="0"/>
                        <a:t>19</a:t>
                      </a:r>
                      <a:endParaRPr lang="en-US" altLang="en-IN" sz="1400" dirty="0"/>
                    </a:p>
                  </a:txBody>
                  <a:tcPr/>
                </a:tc>
                <a:tc>
                  <a:txBody>
                    <a:bodyPr/>
                    <a:p>
                      <a:pPr algn="ctr"/>
                      <a:r>
                        <a:rPr lang="en-US" altLang="en-IN" sz="1400" dirty="0"/>
                        <a:t>Low</a:t>
                      </a:r>
                      <a:endParaRPr lang="en-US" altLang="en-IN" sz="1400" dirty="0"/>
                    </a:p>
                  </a:txBody>
                  <a:tcPr/>
                </a:tc>
                <a:tc>
                  <a:txBody>
                    <a:bodyPr/>
                    <a:p>
                      <a:pPr algn="l"/>
                      <a:r>
                        <a:rPr lang="en-US" altLang="en-IN" sz="1400" dirty="0"/>
                        <a:t>Improper server side &amp; Client side filters </a:t>
                      </a:r>
                      <a:endParaRPr lang="en-US" altLang="en-IN" sz="1400" dirty="0"/>
                    </a:p>
                  </a:txBody>
                  <a:tcPr/>
                </a:tc>
                <a:tc>
                  <a:txBody>
                    <a:bodyPr/>
                    <a:p>
                      <a:pPr algn="ctr"/>
                      <a:r>
                        <a:rPr lang="en-US" altLang="en-IN" sz="1400" dirty="0"/>
                        <a:t>2</a:t>
                      </a:r>
                      <a:endParaRPr lang="en-US" altLang="en-IN" sz="1400" dirty="0"/>
                    </a:p>
                  </a:txBody>
                  <a:tcPr/>
                </a:tc>
              </a:tr>
              <a:tr h="868045">
                <a:tc>
                  <a:txBody>
                    <a:bodyPr/>
                    <a:p>
                      <a:pPr algn="ctr"/>
                      <a:r>
                        <a:rPr lang="en-US" altLang="en-IN" sz="1400" dirty="0"/>
                        <a:t>All</a:t>
                      </a:r>
                      <a:endParaRPr lang="en-US" altLang="en-IN" sz="1400" dirty="0"/>
                    </a:p>
                  </a:txBody>
                  <a:tcPr/>
                </a:tc>
                <a:tc>
                  <a:txBody>
                    <a:bodyPr/>
                    <a:p>
                      <a:pPr algn="ctr"/>
                      <a:r>
                        <a:rPr lang="en-US" altLang="en-IN" sz="1400" dirty="0"/>
                        <a:t>Conclusion</a:t>
                      </a:r>
                      <a:endParaRPr lang="en-US" altLang="en-IN" sz="1400" dirty="0"/>
                    </a:p>
                  </a:txBody>
                  <a:tcPr/>
                </a:tc>
                <a:tc>
                  <a:txBody>
                    <a:bodyPr/>
                    <a:p>
                      <a:pPr marL="0" marR="0" lvl="0" indent="0" algn="l" defTabSz="914400" rtl="0" eaLnBrk="1" fontAlgn="auto" latinLnBrk="0" hangingPunct="1">
                        <a:lnSpc>
                          <a:spcPct val="100000"/>
                        </a:lnSpc>
                        <a:spcBef>
                          <a:spcPts val="0"/>
                        </a:spcBef>
                        <a:spcAft>
                          <a:spcPts val="0"/>
                        </a:spcAft>
                        <a:buClrTx/>
                        <a:buSzTx/>
                        <a:buFontTx/>
                        <a:buNone/>
                        <a:defRPr/>
                      </a:pPr>
                      <a:r>
                        <a:rPr lang="en-US" altLang="en-IN" sz="1400" dirty="0"/>
                        <a:t>Total no.of vulnerabilities found </a:t>
                      </a:r>
                      <a:endParaRPr lang="en-US" altLang="en-IN" sz="1400" dirty="0"/>
                    </a:p>
                  </a:txBody>
                  <a:tcPr/>
                </a:tc>
                <a:tc>
                  <a:txBody>
                    <a:bodyPr/>
                    <a:p>
                      <a:pPr algn="ctr"/>
                      <a:r>
                        <a:rPr lang="en-US" altLang="en-IN" sz="1400" dirty="0"/>
                        <a:t>5</a:t>
                      </a:r>
                      <a:r>
                        <a:rPr lang="" altLang="en-US" sz="1400" dirty="0"/>
                        <a:t>5</a:t>
                      </a:r>
                      <a:endParaRPr lang="" altLang="en-US" sz="1400" dirty="0"/>
                    </a:p>
                  </a:txBody>
                  <a:tcPr/>
                </a:tc>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true"/>
          </p:cNvSpPr>
          <p:nvPr>
            <p:ph type="title"/>
          </p:nvPr>
        </p:nvSpPr>
        <p:spPr>
          <a:xfrm>
            <a:off x="139065" y="83185"/>
            <a:ext cx="10515600" cy="1325563"/>
          </a:xfrm>
        </p:spPr>
        <p:txBody>
          <a:bodyPr/>
          <a:p>
            <a:r>
              <a:rPr lang="en-US" altLang="en-US"/>
              <a:t>6.Force Browsing</a:t>
            </a:r>
            <a:endParaRPr lang="en-US" altLang="en-US"/>
          </a:p>
        </p:txBody>
      </p:sp>
      <p:sp>
        <p:nvSpPr>
          <p:cNvPr id="6" name="Rectangle 5"/>
          <p:cNvSpPr/>
          <p:nvPr/>
        </p:nvSpPr>
        <p:spPr>
          <a:xfrm>
            <a:off x="3414781" y="1825601"/>
            <a:ext cx="5362112" cy="958787"/>
          </a:xfrm>
          <a:prstGeom prst="rect">
            <a:avLst/>
          </a:prstGeom>
          <a:solidFill>
            <a:srgbClr val="CC33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dirty="0">
                <a:latin typeface="+mj-lt"/>
              </a:rPr>
              <a:t>6. Forced Browsing(</a:t>
            </a:r>
            <a:r>
              <a:rPr lang="en-US" sz="1400" dirty="0">
                <a:latin typeface="+mj-lt"/>
              </a:rPr>
              <a:t>Critical</a:t>
            </a:r>
            <a:r>
              <a:rPr lang="en-US" dirty="0">
                <a:latin typeface="+mj-lt"/>
              </a:rPr>
              <a:t>)</a:t>
            </a:r>
            <a:endParaRPr lang="en-IN" dirty="0">
              <a:latin typeface="+mj-lt"/>
            </a:endParaRPr>
          </a:p>
        </p:txBody>
      </p:sp>
      <p:graphicFrame>
        <p:nvGraphicFramePr>
          <p:cNvPr id="7" name="Table 6"/>
          <p:cNvGraphicFramePr>
            <a:graphicFrameLocks noGrp="true"/>
          </p:cNvGraphicFramePr>
          <p:nvPr/>
        </p:nvGraphicFramePr>
        <p:xfrm>
          <a:off x="3414781" y="2784387"/>
          <a:ext cx="5362112" cy="1584960"/>
        </p:xfrm>
        <a:graphic>
          <a:graphicData uri="http://schemas.openxmlformats.org/drawingml/2006/table">
            <a:tbl>
              <a:tblPr/>
              <a:tblGrid>
                <a:gridCol w="5362112"/>
              </a:tblGrid>
              <a:tr h="1167306">
                <a:tc>
                  <a:txBody>
                    <a:bodyPr/>
                    <a:p>
                      <a:r>
                        <a:rPr lang="en-US" sz="1400" dirty="0"/>
                        <a:t>Below mention </a:t>
                      </a:r>
                      <a:r>
                        <a:rPr lang="en-US" sz="1400" b="1" dirty="0"/>
                        <a:t>URL</a:t>
                      </a:r>
                      <a:r>
                        <a:rPr lang="en-US" sz="1400" dirty="0"/>
                        <a:t> is vulnerable to </a:t>
                      </a:r>
                      <a:r>
                        <a:rPr lang="en-US" sz="1400" b="1" dirty="0"/>
                        <a:t>Forced Browsing </a:t>
                      </a:r>
                      <a:r>
                        <a:rPr lang="en-US" sz="1400" dirty="0"/>
                        <a:t>attack.</a:t>
                      </a:r>
                      <a:endParaRPr lang="en-US" sz="1400" dirty="0"/>
                    </a:p>
                    <a:p>
                      <a:endParaRPr lang="en-US" sz="1400" dirty="0"/>
                    </a:p>
                    <a:p>
                      <a:r>
                        <a:rPr lang="en-US" sz="1400" b="1" dirty="0"/>
                        <a:t>Affected URL :</a:t>
                      </a:r>
                      <a:endParaRPr lang="en-US" sz="1400" b="1" dirty="0"/>
                    </a:p>
                    <a:p>
                      <a:pPr marL="285750" indent="-285750">
                        <a:buFont typeface="Arial" panose="02080604020202020204" pitchFamily="34" charset="0"/>
                        <a:buChar char="•"/>
                      </a:pPr>
                      <a:r>
                        <a:rPr lang="en-US" sz="1400" dirty="0"/>
                        <a:t>http://</a:t>
                      </a:r>
                      <a:r>
                        <a:rPr lang="en-US" altLang="en-US" sz="1400" dirty="0"/>
                        <a:t>13.235.31.180</a:t>
                      </a:r>
                      <a:r>
                        <a:rPr lang="en-US" sz="1400" dirty="0"/>
                        <a:t>/admin31/dashboard.php</a:t>
                      </a:r>
                      <a:endParaRPr lang="en-US" sz="1400" dirty="0"/>
                    </a:p>
                    <a:p>
                      <a:pPr marL="0" indent="0">
                        <a:buFont typeface="Arial" panose="02080604020202020204" pitchFamily="34" charset="0"/>
                        <a:buNone/>
                      </a:pPr>
                      <a:endParaRPr lang="en-US" sz="1400" dirty="0"/>
                    </a:p>
                    <a:p>
                      <a:endParaRPr lang="en-US" sz="1400" dirty="0"/>
                    </a:p>
                    <a:p>
                      <a:r>
                        <a:rPr lang="en-US" sz="1400" dirty="0"/>
                        <a:t> </a:t>
                      </a:r>
                      <a:endParaRPr lang="en-IN" sz="1400"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true"/>
          </p:cNvSpPr>
          <p:nvPr>
            <p:ph type="title"/>
          </p:nvPr>
        </p:nvSpPr>
        <p:spPr>
          <a:xfrm>
            <a:off x="-35560" y="-295910"/>
            <a:ext cx="10515600" cy="1325563"/>
          </a:xfrm>
        </p:spPr>
        <p:txBody>
          <a:bodyPr/>
          <a:p>
            <a:r>
              <a:rPr lang="en-US" altLang="en-US"/>
              <a:t>Observation</a:t>
            </a:r>
            <a:endParaRPr lang="en-US" altLang="en-US"/>
          </a:p>
        </p:txBody>
      </p:sp>
      <p:pic>
        <p:nvPicPr>
          <p:cNvPr id="5" name="Content Placeholder 4" descr="/home/kali/Documents/mytestcode/19.Force browsing/01.png01"/>
          <p:cNvPicPr>
            <a:picLocks noChangeAspect="true"/>
          </p:cNvPicPr>
          <p:nvPr>
            <p:ph idx="1"/>
          </p:nvPr>
        </p:nvPicPr>
        <p:blipFill>
          <a:blip r:embed="rId1"/>
          <a:srcRect/>
          <a:stretch>
            <a:fillRect/>
          </a:stretch>
        </p:blipFill>
        <p:spPr>
          <a:xfrm>
            <a:off x="1903095" y="1825625"/>
            <a:ext cx="8225790" cy="4512945"/>
          </a:xfrm>
          <a:prstGeom prst="rect">
            <a:avLst/>
          </a:prstGeom>
        </p:spPr>
      </p:pic>
      <p:sp>
        <p:nvSpPr>
          <p:cNvPr id="4" name="Content Placeholder 2"/>
          <p:cNvSpPr>
            <a:spLocks noGrp="true"/>
          </p:cNvSpPr>
          <p:nvPr/>
        </p:nvSpPr>
        <p:spPr>
          <a:xfrm>
            <a:off x="520065" y="796401"/>
            <a:ext cx="10515600" cy="1029528"/>
          </a:xfrm>
          <a:prstGeom prst="rect">
            <a:avLst/>
          </a:prstGeom>
        </p:spPr>
        <p:txBody>
          <a:bodyPr vert="horz" lIns="91440" tIns="45720" rIns="91440" bIns="45720" rtlCol="0">
            <a:normAutofit fontScale="90000" lnSpcReduction="20000"/>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sz="1800" dirty="0"/>
              <a:t>Enter the </a:t>
            </a:r>
            <a:r>
              <a:rPr lang="en-US" sz="1800" b="1" dirty="0"/>
              <a:t>username : </a:t>
            </a:r>
            <a:r>
              <a:rPr lang="en-US" sz="1800" b="1" dirty="0">
                <a:solidFill>
                  <a:srgbClr val="FF0000"/>
                </a:solidFill>
              </a:rPr>
              <a:t>admin</a:t>
            </a:r>
            <a:r>
              <a:rPr lang="en-US" sz="1800" b="1" dirty="0"/>
              <a:t> </a:t>
            </a:r>
            <a:r>
              <a:rPr lang="en-US" sz="1800" dirty="0"/>
              <a:t>and </a:t>
            </a:r>
            <a:r>
              <a:rPr lang="en-US" sz="1800" b="1" dirty="0"/>
              <a:t>password : </a:t>
            </a:r>
            <a:r>
              <a:rPr lang="en-US" sz="1800" b="1" dirty="0">
                <a:solidFill>
                  <a:srgbClr val="FF0000"/>
                </a:solidFill>
              </a:rPr>
              <a:t>admin</a:t>
            </a:r>
            <a:r>
              <a:rPr lang="en-US" altLang="en-US" sz="1800" b="1" dirty="0">
                <a:solidFill>
                  <a:srgbClr val="FF0000"/>
                </a:solidFill>
              </a:rPr>
              <a:t>123</a:t>
            </a:r>
            <a:r>
              <a:rPr lang="en-US" sz="1800" b="1" dirty="0"/>
              <a:t> </a:t>
            </a:r>
            <a:r>
              <a:rPr lang="en-US" sz="1800" dirty="0"/>
              <a:t>into the admin panel to login in admin account and copy the </a:t>
            </a:r>
            <a:r>
              <a:rPr lang="en-US" sz="1800" dirty="0" err="1"/>
              <a:t>url</a:t>
            </a:r>
            <a:r>
              <a:rPr lang="en-US" sz="1800" dirty="0"/>
              <a:t> of admin panel.</a:t>
            </a:r>
            <a:endParaRPr lang="en-US" sz="1800" dirty="0"/>
          </a:p>
          <a:p>
            <a:r>
              <a:rPr lang="en-US" sz="1800" dirty="0"/>
              <a:t>In the seller login page we login into the seller panel as a </a:t>
            </a:r>
            <a:r>
              <a:rPr lang="en-US" sz="1800" b="1" dirty="0"/>
              <a:t>username : </a:t>
            </a:r>
            <a:r>
              <a:rPr lang="en-US" sz="1800" b="1" dirty="0" err="1">
                <a:solidFill>
                  <a:srgbClr val="FF0000"/>
                </a:solidFill>
              </a:rPr>
              <a:t>chandan</a:t>
            </a:r>
            <a:r>
              <a:rPr lang="en-US" sz="1800" b="1" dirty="0"/>
              <a:t> </a:t>
            </a:r>
            <a:r>
              <a:rPr lang="en-US" sz="1800" dirty="0"/>
              <a:t>and </a:t>
            </a:r>
            <a:r>
              <a:rPr lang="en-US" sz="1800" b="1" dirty="0"/>
              <a:t>password : </a:t>
            </a:r>
            <a:r>
              <a:rPr lang="en-US" sz="1800" b="1" dirty="0">
                <a:solidFill>
                  <a:srgbClr val="FF0000"/>
                </a:solidFill>
              </a:rPr>
              <a:t>chandan123</a:t>
            </a:r>
            <a:r>
              <a:rPr lang="en-US" sz="1800" dirty="0"/>
              <a:t>.</a:t>
            </a:r>
            <a:endParaRPr lang="en-US" sz="18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true"/>
          </p:cNvSpPr>
          <p:nvPr>
            <p:ph type="title"/>
          </p:nvPr>
        </p:nvSpPr>
        <p:spPr>
          <a:xfrm>
            <a:off x="-34925" y="-248920"/>
            <a:ext cx="10515600" cy="1325563"/>
          </a:xfrm>
        </p:spPr>
        <p:txBody>
          <a:bodyPr/>
          <a:p>
            <a:r>
              <a:rPr lang="en-US" altLang="en-US"/>
              <a:t>Proof of concept(PoC)</a:t>
            </a:r>
            <a:endParaRPr lang="en-US" altLang="en-US"/>
          </a:p>
        </p:txBody>
      </p:sp>
      <p:sp>
        <p:nvSpPr>
          <p:cNvPr id="3" name="Content Placeholder 2"/>
          <p:cNvSpPr>
            <a:spLocks noGrp="true"/>
          </p:cNvSpPr>
          <p:nvPr>
            <p:ph idx="1"/>
          </p:nvPr>
        </p:nvSpPr>
        <p:spPr>
          <a:xfrm>
            <a:off x="219075" y="762635"/>
            <a:ext cx="10515600" cy="4351338"/>
          </a:xfrm>
        </p:spPr>
        <p:txBody>
          <a:bodyPr/>
          <a:p>
            <a:pPr marL="285750" indent="-285750" algn="l">
              <a:buFont typeface="Arial" panose="02080604020202020204" pitchFamily="34" charset="0"/>
              <a:buChar char="•"/>
            </a:pPr>
            <a:r>
              <a:rPr lang="en-IN" dirty="0">
                <a:sym typeface="+mn-ea"/>
              </a:rPr>
              <a:t>After copy the </a:t>
            </a:r>
            <a:r>
              <a:rPr lang="en-IN" dirty="0" err="1">
                <a:sym typeface="+mn-ea"/>
              </a:rPr>
              <a:t>url</a:t>
            </a:r>
            <a:r>
              <a:rPr lang="en-IN" dirty="0">
                <a:sym typeface="+mn-ea"/>
              </a:rPr>
              <a:t> of admin panel is paste into the </a:t>
            </a:r>
            <a:r>
              <a:rPr lang="en-IN" dirty="0" err="1">
                <a:sym typeface="+mn-ea"/>
              </a:rPr>
              <a:t>url</a:t>
            </a:r>
            <a:r>
              <a:rPr lang="en-IN" dirty="0">
                <a:sym typeface="+mn-ea"/>
              </a:rPr>
              <a:t> of seller panel and admin panel is logged out but admin panel is opened in seller’s panel.(For a proof please play the video)</a:t>
            </a:r>
            <a:endParaRPr lang="en-IN" dirty="0"/>
          </a:p>
          <a:p>
            <a:pPr algn="l"/>
            <a:endParaRPr lang="en-IN" dirty="0"/>
          </a:p>
          <a:p>
            <a:endParaRPr lang="en-US"/>
          </a:p>
        </p:txBody>
      </p:sp>
      <p:pic>
        <p:nvPicPr>
          <p:cNvPr id="4" name="Picture 3" descr="/home/kali/Documents/mytestcode/19.Force browsing/00.png00"/>
          <p:cNvPicPr>
            <a:picLocks noChangeAspect="true"/>
          </p:cNvPicPr>
          <p:nvPr/>
        </p:nvPicPr>
        <p:blipFill>
          <a:blip r:embed="rId1"/>
          <a:srcRect/>
          <a:stretch>
            <a:fillRect/>
          </a:stretch>
        </p:blipFill>
        <p:spPr>
          <a:xfrm>
            <a:off x="661035" y="1978025"/>
            <a:ext cx="10869930" cy="313626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ubtitle 2"/>
          <p:cNvSpPr>
            <a:spLocks noGrp="true"/>
          </p:cNvSpPr>
          <p:nvPr/>
        </p:nvSpPr>
        <p:spPr>
          <a:xfrm>
            <a:off x="445273" y="349857"/>
            <a:ext cx="11290852" cy="616226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8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8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8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9pPr>
          </a:lstStyle>
          <a:p>
            <a:pPr algn="l"/>
            <a:r>
              <a:rPr lang="en-US" sz="4000" dirty="0">
                <a:latin typeface="+mj-lt"/>
              </a:rPr>
              <a:t>Business Impact</a:t>
            </a:r>
            <a:endParaRPr lang="en-US" sz="4000" dirty="0">
              <a:latin typeface="+mj-lt"/>
            </a:endParaRPr>
          </a:p>
          <a:p>
            <a:pPr marL="285750" indent="-285750" algn="l">
              <a:buFont typeface="Arial" panose="02080604020202020204" pitchFamily="34" charset="0"/>
              <a:buChar char="•"/>
            </a:pPr>
            <a:r>
              <a:rPr lang="en-IN" sz="1800" dirty="0"/>
              <a:t>Using this vulnerability, seller can login into the admin panel after logout into the admin. Seller can paste the login </a:t>
            </a:r>
            <a:r>
              <a:rPr lang="en-IN" sz="1800" dirty="0" err="1"/>
              <a:t>url</a:t>
            </a:r>
            <a:r>
              <a:rPr lang="en-IN" sz="1800" dirty="0"/>
              <a:t> of admin panel in the seller’s panel and he/she will be login in admin panel.</a:t>
            </a:r>
            <a:endParaRPr lang="en-IN" sz="1800" dirty="0"/>
          </a:p>
          <a:p>
            <a:pPr marL="285750" indent="-285750" algn="l">
              <a:buFont typeface="Arial" panose="02080604020202020204" pitchFamily="34" charset="0"/>
              <a:buChar char="•"/>
            </a:pPr>
            <a:r>
              <a:rPr lang="en-IN" sz="1800" dirty="0"/>
              <a:t>Attacker can change the price of the product and this cause financial loss.</a:t>
            </a:r>
            <a:endParaRPr lang="en-IN" sz="1800" dirty="0"/>
          </a:p>
          <a:p>
            <a:pPr marL="285750" indent="-285750" algn="l">
              <a:buFont typeface="Arial" panose="02080604020202020204" pitchFamily="34" charset="0"/>
              <a:buChar char="•"/>
            </a:pPr>
            <a:endParaRPr lang="en-IN" sz="1800" dirty="0"/>
          </a:p>
          <a:p>
            <a:pPr algn="l"/>
            <a:r>
              <a:rPr lang="en-IN" sz="4000" dirty="0">
                <a:latin typeface="+mj-lt"/>
              </a:rPr>
              <a:t>Recommendation</a:t>
            </a:r>
            <a:endParaRPr lang="en-IN" sz="4000" dirty="0">
              <a:latin typeface="+mj-lt"/>
            </a:endParaRPr>
          </a:p>
          <a:p>
            <a:pPr marL="285750" indent="-285750" algn="l">
              <a:buFont typeface="Arial" panose="02080604020202020204" pitchFamily="34" charset="0"/>
              <a:buChar char="•"/>
            </a:pPr>
            <a:r>
              <a:rPr lang="en-IN" sz="1800" dirty="0"/>
              <a:t>After logout into the account can’t access to login by login </a:t>
            </a:r>
            <a:r>
              <a:rPr lang="en-IN" sz="1800" dirty="0" err="1"/>
              <a:t>url</a:t>
            </a:r>
            <a:endParaRPr lang="en-IN" sz="1800" dirty="0"/>
          </a:p>
          <a:p>
            <a:pPr marL="285750" indent="-285750" algn="l">
              <a:buFont typeface="Arial" panose="02080604020202020204" pitchFamily="34" charset="0"/>
              <a:buChar char="•"/>
            </a:pPr>
            <a:r>
              <a:rPr lang="en-US" sz="1800" b="1" dirty="0">
                <a:solidFill>
                  <a:srgbClr val="2E2E2E"/>
                </a:solidFill>
                <a:latin typeface="proxima-nova"/>
              </a:rPr>
              <a:t>Using proper access control and authorization policies, access is only given to users commensurate with their privileges</a:t>
            </a:r>
            <a:endParaRPr lang="en-US" sz="1800" b="1" dirty="0">
              <a:solidFill>
                <a:srgbClr val="2E2E2E"/>
              </a:solidFill>
              <a:latin typeface="proxima-nova"/>
            </a:endParaRPr>
          </a:p>
          <a:p>
            <a:pPr marL="285750" indent="-285750" algn="l">
              <a:buFont typeface="Arial" panose="02080604020202020204" pitchFamily="34" charset="0"/>
              <a:buChar char="•"/>
            </a:pPr>
            <a:r>
              <a:rPr lang="en-US" sz="1800" b="1" dirty="0">
                <a:solidFill>
                  <a:srgbClr val="2E2E2E"/>
                </a:solidFill>
                <a:latin typeface="proxima-nova"/>
              </a:rPr>
              <a:t>Creating an allow list (or whitelist) involves allowing explicit access to a set of URLs that are considered to be a part of the application to exercise its functionality as intended. Any request not in this URL space is denied by default.</a:t>
            </a:r>
            <a:endParaRPr lang="en-IN" sz="1800" b="1"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ubtitle 2"/>
          <p:cNvSpPr>
            <a:spLocks noGrp="true"/>
          </p:cNvSpPr>
          <p:nvPr/>
        </p:nvSpPr>
        <p:spPr>
          <a:xfrm>
            <a:off x="397565" y="373711"/>
            <a:ext cx="11290851" cy="598733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8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8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8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9pPr>
          </a:lstStyle>
          <a:p>
            <a:pPr algn="l"/>
            <a:r>
              <a:rPr lang="en-US" sz="4000" dirty="0">
                <a:latin typeface="+mj-lt"/>
              </a:rPr>
              <a:t>Reference</a:t>
            </a:r>
            <a:endParaRPr lang="en-US" sz="4000" dirty="0">
              <a:latin typeface="+mj-lt"/>
            </a:endParaRPr>
          </a:p>
          <a:p>
            <a:pPr marL="285750" indent="-285750" algn="l">
              <a:buFont typeface="Arial" panose="02080604020202020204" pitchFamily="34" charset="0"/>
              <a:buChar char="•"/>
            </a:pPr>
            <a:r>
              <a:rPr lang="en-IN" sz="1800" dirty="0"/>
              <a:t>https://owasp.org/www-community/attacks/Forced_browsing</a:t>
            </a:r>
            <a:endParaRPr lang="en-IN" sz="1800" dirty="0"/>
          </a:p>
          <a:p>
            <a:pPr marL="285750" indent="-285750" algn="l">
              <a:buFont typeface="Arial" panose="02080604020202020204" pitchFamily="34" charset="0"/>
              <a:buChar char="•"/>
            </a:pPr>
            <a:r>
              <a:rPr lang="en-IN" sz="1800" dirty="0"/>
              <a:t>http://www.imperva.com/application_defense_center/glossary/forceful_browsing.html</a:t>
            </a:r>
            <a:endParaRPr lang="en-IN" sz="1800" dirty="0"/>
          </a:p>
          <a:p>
            <a:pPr marL="285750" indent="-285750" algn="l">
              <a:buFont typeface="Arial" panose="02080604020202020204" pitchFamily="34" charset="0"/>
              <a:buChar char="•"/>
            </a:pPr>
            <a:r>
              <a:rPr lang="en-IN" sz="1800" dirty="0"/>
              <a:t>https://campus.barracuda.com/product/webapplicationfirewall/doc/42049348/forced-browsing-attack/</a:t>
            </a:r>
            <a:endParaRPr lang="en-IN" sz="18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true"/>
          <p:nvPr/>
        </p:nvSpPr>
        <p:spPr>
          <a:xfrm>
            <a:off x="-15240" y="118110"/>
            <a:ext cx="7873365" cy="521970"/>
          </a:xfrm>
          <a:prstGeom prst="rect">
            <a:avLst/>
          </a:prstGeom>
          <a:noFill/>
        </p:spPr>
        <p:txBody>
          <a:bodyPr wrap="square" rtlCol="0">
            <a:spAutoFit/>
          </a:bodyPr>
          <a:p>
            <a:r>
              <a:rPr lang="en-US" altLang="en-US" sz="2800" b="1"/>
              <a:t>8.Cross-site scripting</a:t>
            </a:r>
            <a:endParaRPr lang="en-US" altLang="en-US" sz="2800" b="1"/>
          </a:p>
        </p:txBody>
      </p:sp>
      <p:graphicFrame>
        <p:nvGraphicFramePr>
          <p:cNvPr id="5" name="object 5"/>
          <p:cNvGraphicFramePr>
            <a:graphicFrameLocks noGrp="true"/>
          </p:cNvGraphicFramePr>
          <p:nvPr/>
        </p:nvGraphicFramePr>
        <p:xfrm>
          <a:off x="462915" y="640080"/>
          <a:ext cx="11363960" cy="6017260"/>
        </p:xfrm>
        <a:graphic>
          <a:graphicData uri="http://schemas.openxmlformats.org/drawingml/2006/table">
            <a:tbl>
              <a:tblPr firstRow="true" bandRow="true">
                <a:tableStyleId>{2D5ABB26-0587-4C30-8999-92F81FD0307C}</a:tableStyleId>
              </a:tblPr>
              <a:tblGrid>
                <a:gridCol w="2468880"/>
                <a:gridCol w="8895080"/>
              </a:tblGrid>
              <a:tr h="318770">
                <a:tc gridSpan="2">
                  <a:txBody>
                    <a:bodyPr/>
                    <a:p>
                      <a:pPr>
                        <a:lnSpc>
                          <a:spcPct val="100000"/>
                        </a:lnSpc>
                      </a:pPr>
                      <a:endParaRPr sz="1800" b="1">
                        <a:latin typeface="Times New Roman"/>
                        <a:cs typeface="Times New Roman"/>
                      </a:endParaRPr>
                    </a:p>
                  </a:txBody>
                  <a:tcPr marL="0" marR="0" marT="0" marB="0">
                    <a:lnB w="12700">
                      <a:solidFill>
                        <a:srgbClr val="000000"/>
                      </a:solidFill>
                      <a:prstDash val="solid"/>
                    </a:lnB>
                    <a:solidFill>
                      <a:srgbClr val="5B9BD5"/>
                    </a:solidFill>
                  </a:tcPr>
                </a:tc>
                <a:tc hMerge="true">
                  <a:tcPr marL="0" marR="0" marT="0" marB="0"/>
                </a:tc>
              </a:tr>
              <a:tr h="5698490">
                <a:tc>
                  <a:txBody>
                    <a:bodyPr/>
                    <a:p>
                      <a:pPr>
                        <a:lnSpc>
                          <a:spcPct val="100000"/>
                        </a:lnSpc>
                      </a:pPr>
                      <a:endParaRPr sz="1800" b="1">
                        <a:latin typeface="Times New Roman"/>
                        <a:cs typeface="Times New Roman"/>
                      </a:endParaRPr>
                    </a:p>
                    <a:p>
                      <a:pPr>
                        <a:lnSpc>
                          <a:spcPct val="100000"/>
                        </a:lnSpc>
                      </a:pPr>
                      <a:endParaRPr sz="1800" b="1">
                        <a:latin typeface="Times New Roman"/>
                        <a:cs typeface="Times New Roman"/>
                      </a:endParaRPr>
                    </a:p>
                    <a:p>
                      <a:pPr>
                        <a:lnSpc>
                          <a:spcPct val="100000"/>
                        </a:lnSpc>
                      </a:pPr>
                      <a:endParaRPr sz="1800" b="1">
                        <a:latin typeface="Times New Roman"/>
                        <a:cs typeface="Times New Roman"/>
                      </a:endParaRPr>
                    </a:p>
                    <a:p>
                      <a:pPr>
                        <a:lnSpc>
                          <a:spcPct val="100000"/>
                        </a:lnSpc>
                      </a:pPr>
                      <a:endParaRPr sz="1800" b="1">
                        <a:latin typeface="Times New Roman"/>
                        <a:cs typeface="Times New Roman"/>
                      </a:endParaRPr>
                    </a:p>
                    <a:p>
                      <a:pPr>
                        <a:lnSpc>
                          <a:spcPct val="100000"/>
                        </a:lnSpc>
                      </a:pPr>
                      <a:endParaRPr sz="1800" b="1">
                        <a:latin typeface="Times New Roman"/>
                        <a:cs typeface="Times New Roman"/>
                      </a:endParaRPr>
                    </a:p>
                    <a:p>
                      <a:pPr>
                        <a:lnSpc>
                          <a:spcPct val="100000"/>
                        </a:lnSpc>
                      </a:pPr>
                      <a:endParaRPr sz="1800" b="1">
                        <a:latin typeface="Times New Roman"/>
                        <a:cs typeface="Times New Roman"/>
                      </a:endParaRPr>
                    </a:p>
                    <a:p>
                      <a:pPr>
                        <a:lnSpc>
                          <a:spcPct val="100000"/>
                        </a:lnSpc>
                      </a:pPr>
                      <a:endParaRPr sz="1800" b="1">
                        <a:latin typeface="Times New Roman"/>
                        <a:cs typeface="Times New Roman"/>
                      </a:endParaRPr>
                    </a:p>
                    <a:p>
                      <a:pPr>
                        <a:lnSpc>
                          <a:spcPct val="100000"/>
                        </a:lnSpc>
                      </a:pPr>
                      <a:endParaRPr sz="1800" b="1">
                        <a:latin typeface="Times New Roman"/>
                        <a:cs typeface="Times New Roman"/>
                      </a:endParaRPr>
                    </a:p>
                    <a:p>
                      <a:pPr>
                        <a:lnSpc>
                          <a:spcPct val="100000"/>
                        </a:lnSpc>
                        <a:spcBef>
                          <a:spcPts val="35"/>
                        </a:spcBef>
                      </a:pPr>
                      <a:endParaRPr sz="1800" b="1">
                        <a:latin typeface="Times New Roman"/>
                        <a:cs typeface="Times New Roman"/>
                      </a:endParaRPr>
                    </a:p>
                    <a:p>
                      <a:pPr marL="986790" marR="318770" indent="-660400">
                        <a:lnSpc>
                          <a:spcPct val="100000"/>
                        </a:lnSpc>
                      </a:pPr>
                      <a:r>
                        <a:rPr sz="1800" b="1" spc="-15" dirty="0">
                          <a:solidFill>
                            <a:srgbClr val="FFFFFF"/>
                          </a:solidFill>
                          <a:latin typeface="Carlito"/>
                          <a:cs typeface="Carlito"/>
                        </a:rPr>
                        <a:t>Cross Site </a:t>
                      </a:r>
                      <a:r>
                        <a:rPr sz="1800" b="1" spc="-10" dirty="0">
                          <a:solidFill>
                            <a:srgbClr val="FFFFFF"/>
                          </a:solidFill>
                          <a:latin typeface="Carlito"/>
                          <a:cs typeface="Carlito"/>
                        </a:rPr>
                        <a:t>Scripting  </a:t>
                      </a:r>
                      <a:r>
                        <a:rPr sz="1800" b="1" spc="-20" dirty="0">
                          <a:solidFill>
                            <a:srgbClr val="FFFFFF"/>
                          </a:solidFill>
                          <a:latin typeface="Carlito"/>
                          <a:cs typeface="Carlito"/>
                        </a:rPr>
                        <a:t>(Severe)</a:t>
                      </a:r>
                      <a:endParaRPr sz="1800" b="1" spc="-20" dirty="0">
                        <a:solidFill>
                          <a:srgbClr val="FFFFFF"/>
                        </a:solidFill>
                        <a:latin typeface="Carlito"/>
                        <a:cs typeface="Carlito"/>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27200"/>
                    </a:solidFill>
                  </a:tcPr>
                </a:tc>
                <a:tc>
                  <a:txBody>
                    <a:bodyPr/>
                    <a:p>
                      <a:pPr marL="105410">
                        <a:lnSpc>
                          <a:spcPts val="2485"/>
                        </a:lnSpc>
                      </a:pPr>
                      <a:r>
                        <a:rPr sz="1800" b="1" dirty="0">
                          <a:latin typeface="Carlito"/>
                          <a:cs typeface="Carlito"/>
                        </a:rPr>
                        <a:t>Below mentioned </a:t>
                      </a:r>
                      <a:r>
                        <a:rPr sz="1800" b="1" spc="-10" dirty="0">
                          <a:latin typeface="Carlito"/>
                          <a:cs typeface="Carlito"/>
                        </a:rPr>
                        <a:t>parameters are </a:t>
                      </a:r>
                      <a:r>
                        <a:rPr sz="1800" b="1" spc="-5" dirty="0">
                          <a:latin typeface="Carlito"/>
                          <a:cs typeface="Carlito"/>
                        </a:rPr>
                        <a:t>vulnerable </a:t>
                      </a:r>
                      <a:r>
                        <a:rPr sz="1800" b="1" spc="-10" dirty="0">
                          <a:latin typeface="Carlito"/>
                          <a:cs typeface="Carlito"/>
                        </a:rPr>
                        <a:t>to reflected</a:t>
                      </a:r>
                      <a:r>
                        <a:rPr sz="1800" b="1" spc="30" dirty="0">
                          <a:latin typeface="Carlito"/>
                          <a:cs typeface="Carlito"/>
                        </a:rPr>
                        <a:t> </a:t>
                      </a:r>
                      <a:r>
                        <a:rPr sz="1800" b="1" spc="-5" dirty="0">
                          <a:latin typeface="Carlito"/>
                          <a:cs typeface="Carlito"/>
                        </a:rPr>
                        <a:t>XSS</a:t>
                      </a:r>
                      <a:endParaRPr sz="1800" b="1">
                        <a:latin typeface="Carlito"/>
                        <a:cs typeface="Carlito"/>
                      </a:endParaRPr>
                    </a:p>
                    <a:p>
                      <a:pPr>
                        <a:lnSpc>
                          <a:spcPct val="100000"/>
                        </a:lnSpc>
                        <a:spcBef>
                          <a:spcPts val="25"/>
                        </a:spcBef>
                      </a:pPr>
                      <a:endParaRPr sz="1800" b="1">
                        <a:latin typeface="Times New Roman"/>
                        <a:cs typeface="Times New Roman"/>
                      </a:endParaRPr>
                    </a:p>
                    <a:p>
                      <a:pPr marL="39370">
                        <a:lnSpc>
                          <a:spcPct val="100000"/>
                        </a:lnSpc>
                        <a:spcBef>
                          <a:spcPts val="5"/>
                        </a:spcBef>
                      </a:pPr>
                      <a:r>
                        <a:rPr sz="1800" b="1" spc="-10" dirty="0">
                          <a:latin typeface="Carlito"/>
                          <a:cs typeface="Carlito"/>
                        </a:rPr>
                        <a:t>Affected </a:t>
                      </a:r>
                      <a:r>
                        <a:rPr sz="1800" b="1" dirty="0">
                          <a:latin typeface="Carlito"/>
                          <a:cs typeface="Carlito"/>
                        </a:rPr>
                        <a:t>URL</a:t>
                      </a:r>
                      <a:r>
                        <a:rPr sz="1800" b="1" spc="5" dirty="0">
                          <a:latin typeface="Carlito"/>
                          <a:cs typeface="Carlito"/>
                        </a:rPr>
                        <a:t> </a:t>
                      </a:r>
                      <a:r>
                        <a:rPr sz="1800" b="1" dirty="0">
                          <a:latin typeface="Carlito"/>
                          <a:cs typeface="Carlito"/>
                        </a:rPr>
                        <a:t>:</a:t>
                      </a:r>
                      <a:endParaRPr sz="1800" b="1">
                        <a:latin typeface="Carlito"/>
                        <a:cs typeface="Carlito"/>
                      </a:endParaRPr>
                    </a:p>
                    <a:p>
                      <a:pPr marL="274955" indent="-236220">
                        <a:lnSpc>
                          <a:spcPct val="100000"/>
                        </a:lnSpc>
                        <a:spcBef>
                          <a:spcPts val="40"/>
                        </a:spcBef>
                        <a:buFont typeface="Arial"/>
                        <a:buChar char="•"/>
                        <a:tabLst>
                          <a:tab pos="274955" algn="l"/>
                          <a:tab pos="275590" algn="l"/>
                        </a:tabLst>
                      </a:pPr>
                      <a:r>
                        <a:rPr sz="1800" b="1" u="heavy" spc="-5" dirty="0">
                          <a:uFill>
                            <a:solidFill>
                              <a:srgbClr val="000000"/>
                            </a:solidFill>
                          </a:uFill>
                          <a:latin typeface="Carlito"/>
                          <a:cs typeface="Carlito"/>
                          <a:hlinkClick r:id="rId1"/>
                        </a:rPr>
                        <a:t>http://13.23</a:t>
                      </a:r>
                      <a:r>
                        <a:rPr lang="en-US" sz="1800" b="1" u="heavy" spc="-5" dirty="0">
                          <a:uFill>
                            <a:solidFill>
                              <a:srgbClr val="000000"/>
                            </a:solidFill>
                          </a:uFill>
                          <a:latin typeface="Carlito"/>
                          <a:cs typeface="Carlito"/>
                          <a:hlinkClick r:id="rId1"/>
                        </a:rPr>
                        <a:t>5.31.180</a:t>
                      </a:r>
                      <a:r>
                        <a:rPr sz="1800" b="1" u="heavy" spc="-5" dirty="0">
                          <a:uFill>
                            <a:solidFill>
                              <a:srgbClr val="000000"/>
                            </a:solidFill>
                          </a:uFill>
                          <a:latin typeface="Carlito"/>
                          <a:cs typeface="Carlito"/>
                          <a:hlinkClick r:id="rId1"/>
                        </a:rPr>
                        <a:t>/</a:t>
                      </a:r>
                      <a:r>
                        <a:rPr lang="en-US" sz="1800" b="1" u="heavy" spc="-5" dirty="0">
                          <a:uFill>
                            <a:solidFill>
                              <a:srgbClr val="000000"/>
                            </a:solidFill>
                          </a:uFill>
                          <a:latin typeface="Carlito"/>
                          <a:cs typeface="Carlito"/>
                          <a:hlinkClick r:id="rId1"/>
                        </a:rPr>
                        <a:t>search</a:t>
                      </a:r>
                      <a:r>
                        <a:rPr sz="1800" b="1" u="heavy" spc="-5" dirty="0">
                          <a:uFill>
                            <a:solidFill>
                              <a:srgbClr val="000000"/>
                            </a:solidFill>
                          </a:uFill>
                          <a:latin typeface="Carlito"/>
                          <a:cs typeface="Carlito"/>
                          <a:hlinkClick r:id="rId1"/>
                        </a:rPr>
                        <a:t>/</a:t>
                      </a:r>
                      <a:r>
                        <a:rPr lang="en-US" sz="1800" b="1" u="heavy" spc="-5" dirty="0">
                          <a:uFill>
                            <a:solidFill>
                              <a:srgbClr val="000000"/>
                            </a:solidFill>
                          </a:uFill>
                          <a:latin typeface="Carlito"/>
                          <a:cs typeface="Carlito"/>
                          <a:hlinkClick r:id="rId1"/>
                        </a:rPr>
                        <a:t>search</a:t>
                      </a:r>
                      <a:r>
                        <a:rPr sz="1800" b="1" u="heavy" spc="-5" dirty="0">
                          <a:uFill>
                            <a:solidFill>
                              <a:srgbClr val="000000"/>
                            </a:solidFill>
                          </a:uFill>
                          <a:latin typeface="Carlito"/>
                          <a:cs typeface="Carlito"/>
                          <a:hlinkClick r:id="rId1"/>
                        </a:rPr>
                        <a:t>.php?</a:t>
                      </a:r>
                      <a:r>
                        <a:rPr lang="en-US" sz="1800" b="1" u="heavy" spc="-5" dirty="0">
                          <a:uFill>
                            <a:solidFill>
                              <a:srgbClr val="000000"/>
                            </a:solidFill>
                          </a:uFill>
                          <a:latin typeface="Carlito"/>
                          <a:cs typeface="Carlito"/>
                          <a:hlinkClick r:id="rId1"/>
                        </a:rPr>
                        <a:t>q</a:t>
                      </a:r>
                      <a:r>
                        <a:rPr lang="en-US" sz="1800" b="1" u="heavy" spc="-5" dirty="0">
                          <a:uFill>
                            <a:solidFill>
                              <a:srgbClr val="000000"/>
                            </a:solidFill>
                          </a:uFill>
                          <a:latin typeface="Carlito"/>
                          <a:cs typeface="Carlito"/>
                        </a:rPr>
                        <a:t>=</a:t>
                      </a:r>
                      <a:endParaRPr sz="1800" b="1">
                        <a:latin typeface="Carlito"/>
                        <a:cs typeface="Carlito"/>
                      </a:endParaRPr>
                    </a:p>
                    <a:p>
                      <a:pPr>
                        <a:lnSpc>
                          <a:spcPct val="100000"/>
                        </a:lnSpc>
                        <a:spcBef>
                          <a:spcPts val="30"/>
                        </a:spcBef>
                        <a:buFont typeface="Arial"/>
                        <a:buChar char="•"/>
                      </a:pPr>
                      <a:endParaRPr sz="1800" b="1">
                        <a:latin typeface="Times New Roman"/>
                        <a:cs typeface="Times New Roman"/>
                      </a:endParaRPr>
                    </a:p>
                    <a:p>
                      <a:pPr marL="39370">
                        <a:lnSpc>
                          <a:spcPct val="100000"/>
                        </a:lnSpc>
                      </a:pPr>
                      <a:r>
                        <a:rPr sz="1800" b="1" spc="-10" dirty="0">
                          <a:latin typeface="Carlito"/>
                          <a:cs typeface="Carlito"/>
                        </a:rPr>
                        <a:t>Affected </a:t>
                      </a:r>
                      <a:r>
                        <a:rPr sz="1800" b="1" spc="-15" dirty="0">
                          <a:latin typeface="Carlito"/>
                          <a:cs typeface="Carlito"/>
                        </a:rPr>
                        <a:t>Parameters</a:t>
                      </a:r>
                      <a:r>
                        <a:rPr sz="1800" b="1" spc="5" dirty="0">
                          <a:latin typeface="Carlito"/>
                          <a:cs typeface="Carlito"/>
                        </a:rPr>
                        <a:t> </a:t>
                      </a:r>
                      <a:r>
                        <a:rPr sz="1800" b="1" dirty="0">
                          <a:latin typeface="Carlito"/>
                          <a:cs typeface="Carlito"/>
                        </a:rPr>
                        <a:t>:</a:t>
                      </a:r>
                      <a:endParaRPr sz="1800" b="1">
                        <a:latin typeface="Carlito"/>
                        <a:cs typeface="Carlito"/>
                      </a:endParaRPr>
                    </a:p>
                    <a:p>
                      <a:pPr marL="274955" indent="-236220">
                        <a:lnSpc>
                          <a:spcPct val="100000"/>
                        </a:lnSpc>
                        <a:spcBef>
                          <a:spcPts val="45"/>
                        </a:spcBef>
                        <a:buFont typeface="Arial"/>
                        <a:buChar char="•"/>
                        <a:tabLst>
                          <a:tab pos="274955" algn="l"/>
                          <a:tab pos="275590" algn="l"/>
                        </a:tabLst>
                      </a:pPr>
                      <a:r>
                        <a:rPr sz="1800" b="1" spc="-5" dirty="0">
                          <a:latin typeface="Carlito"/>
                          <a:cs typeface="Carlito"/>
                        </a:rPr>
                        <a:t>POST </a:t>
                      </a:r>
                      <a:r>
                        <a:rPr sz="1800" b="1" spc="-10" dirty="0">
                          <a:latin typeface="Carlito"/>
                          <a:cs typeface="Carlito"/>
                        </a:rPr>
                        <a:t>button </a:t>
                      </a:r>
                      <a:r>
                        <a:rPr sz="1800" b="1" dirty="0">
                          <a:latin typeface="Carlito"/>
                          <a:cs typeface="Carlito"/>
                        </a:rPr>
                        <a:t>under </a:t>
                      </a:r>
                      <a:r>
                        <a:rPr sz="1800" b="1" spc="-5" dirty="0">
                          <a:latin typeface="Carlito"/>
                          <a:cs typeface="Carlito"/>
                        </a:rPr>
                        <a:t>Customer </a:t>
                      </a:r>
                      <a:r>
                        <a:rPr sz="1800" b="1" spc="-10" dirty="0">
                          <a:latin typeface="Carlito"/>
                          <a:cs typeface="Carlito"/>
                        </a:rPr>
                        <a:t>Review </a:t>
                      </a:r>
                      <a:r>
                        <a:rPr sz="1800" b="1" spc="-5" dirty="0">
                          <a:latin typeface="Carlito"/>
                          <a:cs typeface="Carlito"/>
                        </a:rPr>
                        <a:t>(POST</a:t>
                      </a:r>
                      <a:r>
                        <a:rPr sz="1800" b="1" spc="30" dirty="0">
                          <a:latin typeface="Carlito"/>
                          <a:cs typeface="Carlito"/>
                        </a:rPr>
                        <a:t> </a:t>
                      </a:r>
                      <a:r>
                        <a:rPr sz="1800" b="1" spc="-10" dirty="0">
                          <a:latin typeface="Carlito"/>
                          <a:cs typeface="Carlito"/>
                        </a:rPr>
                        <a:t>parameters)</a:t>
                      </a:r>
                      <a:endParaRPr sz="1800" b="1">
                        <a:latin typeface="Carlito"/>
                        <a:cs typeface="Carlito"/>
                      </a:endParaRPr>
                    </a:p>
                    <a:p>
                      <a:pPr>
                        <a:lnSpc>
                          <a:spcPct val="100000"/>
                        </a:lnSpc>
                        <a:spcBef>
                          <a:spcPts val="25"/>
                        </a:spcBef>
                        <a:buFont typeface="Arial"/>
                        <a:buChar char="•"/>
                      </a:pPr>
                      <a:endParaRPr sz="1800" b="1">
                        <a:latin typeface="Times New Roman"/>
                        <a:cs typeface="Times New Roman"/>
                      </a:endParaRPr>
                    </a:p>
                    <a:p>
                      <a:pPr marL="39370">
                        <a:lnSpc>
                          <a:spcPct val="100000"/>
                        </a:lnSpc>
                        <a:spcBef>
                          <a:spcPts val="5"/>
                        </a:spcBef>
                      </a:pPr>
                      <a:r>
                        <a:rPr sz="1800" b="1" spc="-10" dirty="0">
                          <a:latin typeface="Carlito"/>
                          <a:cs typeface="Carlito"/>
                        </a:rPr>
                        <a:t>Payload:</a:t>
                      </a:r>
                      <a:endParaRPr sz="1800" b="1">
                        <a:latin typeface="Carlito"/>
                        <a:cs typeface="Carlito"/>
                      </a:endParaRPr>
                    </a:p>
                    <a:p>
                      <a:pPr marL="274955" indent="-236220">
                        <a:lnSpc>
                          <a:spcPct val="100000"/>
                        </a:lnSpc>
                        <a:spcBef>
                          <a:spcPts val="40"/>
                        </a:spcBef>
                        <a:buFont typeface="Arial"/>
                        <a:buChar char="•"/>
                        <a:tabLst>
                          <a:tab pos="274955" algn="l"/>
                          <a:tab pos="275590" algn="l"/>
                        </a:tabLst>
                      </a:pPr>
                      <a:r>
                        <a:rPr lang="en-US" sz="1800" b="1" spc="-5" dirty="0">
                          <a:latin typeface="Carlito"/>
                          <a:cs typeface="Carlito"/>
                        </a:rPr>
                        <a:t>“&gt;</a:t>
                      </a:r>
                      <a:r>
                        <a:rPr sz="1800" b="1" spc="-5" dirty="0">
                          <a:latin typeface="Carlito"/>
                          <a:cs typeface="Carlito"/>
                        </a:rPr>
                        <a:t>&lt;script&gt;alert(1)&lt;/script&gt;</a:t>
                      </a:r>
                      <a:endParaRPr sz="1800" b="1">
                        <a:latin typeface="Carlito"/>
                        <a:cs typeface="Carlito"/>
                      </a:endParaRPr>
                    </a:p>
                    <a:p>
                      <a:pPr>
                        <a:lnSpc>
                          <a:spcPct val="100000"/>
                        </a:lnSpc>
                        <a:spcBef>
                          <a:spcPts val="30"/>
                        </a:spcBef>
                        <a:buFont typeface="Arial"/>
                        <a:buChar char="•"/>
                      </a:pPr>
                      <a:endParaRPr sz="1800" b="1">
                        <a:latin typeface="Times New Roman"/>
                        <a:cs typeface="Times New Roman"/>
                      </a:endParaRPr>
                    </a:p>
                    <a:p>
                      <a:pPr marL="39370">
                        <a:lnSpc>
                          <a:spcPct val="100000"/>
                        </a:lnSpc>
                      </a:pPr>
                      <a:r>
                        <a:rPr sz="1800" b="1" spc="-10" dirty="0">
                          <a:latin typeface="Carlito"/>
                          <a:cs typeface="Carlito"/>
                        </a:rPr>
                        <a:t>Affected </a:t>
                      </a:r>
                      <a:r>
                        <a:rPr sz="1800" b="1" dirty="0">
                          <a:latin typeface="Carlito"/>
                          <a:cs typeface="Carlito"/>
                        </a:rPr>
                        <a:t>URL</a:t>
                      </a:r>
                      <a:r>
                        <a:rPr sz="1800" b="1" spc="5" dirty="0">
                          <a:latin typeface="Carlito"/>
                          <a:cs typeface="Carlito"/>
                        </a:rPr>
                        <a:t> </a:t>
                      </a:r>
                      <a:r>
                        <a:rPr sz="1800" b="1" dirty="0">
                          <a:latin typeface="Carlito"/>
                          <a:cs typeface="Carlito"/>
                        </a:rPr>
                        <a:t>:</a:t>
                      </a:r>
                      <a:endParaRPr sz="1800" b="1">
                        <a:latin typeface="Carlito"/>
                        <a:cs typeface="Carlito"/>
                      </a:endParaRPr>
                    </a:p>
                    <a:p>
                      <a:pPr marL="274955" indent="-236220">
                        <a:lnSpc>
                          <a:spcPct val="100000"/>
                        </a:lnSpc>
                        <a:spcBef>
                          <a:spcPts val="45"/>
                        </a:spcBef>
                        <a:buFont typeface="Arial"/>
                        <a:buChar char="•"/>
                        <a:tabLst>
                          <a:tab pos="274955" algn="l"/>
                          <a:tab pos="275590" algn="l"/>
                        </a:tabLst>
                      </a:pPr>
                      <a:r>
                        <a:rPr sz="1800" b="1" u="heavy" spc="-5" dirty="0">
                          <a:uFill>
                            <a:solidFill>
                              <a:srgbClr val="000000"/>
                            </a:solidFill>
                          </a:uFill>
                          <a:latin typeface="Carlito"/>
                          <a:cs typeface="Carlito"/>
                          <a:hlinkClick r:id="rId2"/>
                        </a:rPr>
                        <a:t>http://13.23</a:t>
                      </a:r>
                      <a:r>
                        <a:rPr lang="en-US" sz="1800" b="1" u="heavy" spc="-5" dirty="0">
                          <a:uFill>
                            <a:solidFill>
                              <a:srgbClr val="000000"/>
                            </a:solidFill>
                          </a:uFill>
                          <a:latin typeface="Carlito"/>
                          <a:cs typeface="Carlito"/>
                          <a:hlinkClick r:id="rId2"/>
                        </a:rPr>
                        <a:t>5.31.180</a:t>
                      </a:r>
                      <a:r>
                        <a:rPr sz="1800" b="1" u="heavy" spc="-5" dirty="0">
                          <a:uFill>
                            <a:solidFill>
                              <a:srgbClr val="000000"/>
                            </a:solidFill>
                          </a:uFill>
                          <a:latin typeface="Carlito"/>
                          <a:cs typeface="Carlito"/>
                          <a:hlinkClick r:id="rId2"/>
                        </a:rPr>
                        <a:t>/profile/</a:t>
                      </a:r>
                      <a:r>
                        <a:rPr lang="en-US" sz="1800" b="1" u="heavy" spc="-5" dirty="0">
                          <a:uFill>
                            <a:solidFill>
                              <a:srgbClr val="000000"/>
                            </a:solidFill>
                          </a:uFill>
                          <a:latin typeface="Carlito"/>
                          <a:cs typeface="Carlito"/>
                          <a:hlinkClick r:id="rId2"/>
                        </a:rPr>
                        <a:t>17</a:t>
                      </a:r>
                      <a:r>
                        <a:rPr sz="1800" b="1" u="heavy" spc="-5" dirty="0">
                          <a:uFill>
                            <a:solidFill>
                              <a:srgbClr val="000000"/>
                            </a:solidFill>
                          </a:uFill>
                          <a:latin typeface="Carlito"/>
                          <a:cs typeface="Carlito"/>
                          <a:hlinkClick r:id="rId2"/>
                        </a:rPr>
                        <a:t>/edit/</a:t>
                      </a:r>
                      <a:endParaRPr sz="1800" b="1">
                        <a:latin typeface="Carlito"/>
                        <a:cs typeface="Carlito"/>
                      </a:endParaRPr>
                    </a:p>
                    <a:p>
                      <a:pPr>
                        <a:lnSpc>
                          <a:spcPct val="100000"/>
                        </a:lnSpc>
                        <a:spcBef>
                          <a:spcPts val="25"/>
                        </a:spcBef>
                        <a:buFont typeface="Arial"/>
                        <a:buChar char="•"/>
                      </a:pPr>
                      <a:endParaRPr sz="1800" b="1">
                        <a:latin typeface="Times New Roman"/>
                        <a:cs typeface="Times New Roman"/>
                      </a:endParaRPr>
                    </a:p>
                    <a:p>
                      <a:pPr marL="39370">
                        <a:lnSpc>
                          <a:spcPct val="100000"/>
                        </a:lnSpc>
                      </a:pPr>
                      <a:r>
                        <a:rPr sz="1800" b="1" spc="-10" dirty="0">
                          <a:latin typeface="Carlito"/>
                          <a:cs typeface="Carlito"/>
                        </a:rPr>
                        <a:t>Affected </a:t>
                      </a:r>
                      <a:r>
                        <a:rPr sz="1800" b="1" spc="-15" dirty="0">
                          <a:latin typeface="Carlito"/>
                          <a:cs typeface="Carlito"/>
                        </a:rPr>
                        <a:t>Parameters</a:t>
                      </a:r>
                      <a:r>
                        <a:rPr sz="1800" b="1" spc="5" dirty="0">
                          <a:latin typeface="Carlito"/>
                          <a:cs typeface="Carlito"/>
                        </a:rPr>
                        <a:t> </a:t>
                      </a:r>
                      <a:r>
                        <a:rPr sz="1800" b="1" dirty="0">
                          <a:latin typeface="Carlito"/>
                          <a:cs typeface="Carlito"/>
                        </a:rPr>
                        <a:t>:</a:t>
                      </a:r>
                      <a:endParaRPr sz="1800" b="1">
                        <a:latin typeface="Carlito"/>
                        <a:cs typeface="Carlito"/>
                      </a:endParaRPr>
                    </a:p>
                    <a:p>
                      <a:pPr marL="274955" indent="-236220">
                        <a:lnSpc>
                          <a:spcPct val="100000"/>
                        </a:lnSpc>
                        <a:spcBef>
                          <a:spcPts val="45"/>
                        </a:spcBef>
                        <a:buFont typeface="Arial"/>
                        <a:buChar char="•"/>
                        <a:tabLst>
                          <a:tab pos="274955" algn="l"/>
                          <a:tab pos="275590" algn="l"/>
                        </a:tabLst>
                      </a:pPr>
                      <a:r>
                        <a:rPr sz="1800" b="1" spc="-5" dirty="0">
                          <a:latin typeface="Carlito"/>
                          <a:cs typeface="Carlito"/>
                        </a:rPr>
                        <a:t>Address (POST</a:t>
                      </a:r>
                      <a:r>
                        <a:rPr sz="1800" b="1" dirty="0">
                          <a:latin typeface="Carlito"/>
                          <a:cs typeface="Carlito"/>
                        </a:rPr>
                        <a:t> </a:t>
                      </a:r>
                      <a:r>
                        <a:rPr sz="1800" b="1" spc="-10" dirty="0">
                          <a:latin typeface="Carlito"/>
                          <a:cs typeface="Carlito"/>
                        </a:rPr>
                        <a:t>parameters)</a:t>
                      </a:r>
                      <a:endParaRPr sz="1800" b="1">
                        <a:latin typeface="Carlito"/>
                        <a:cs typeface="Carlito"/>
                      </a:endParaRPr>
                    </a:p>
                    <a:p>
                      <a:pPr>
                        <a:lnSpc>
                          <a:spcPct val="100000"/>
                        </a:lnSpc>
                        <a:spcBef>
                          <a:spcPts val="30"/>
                        </a:spcBef>
                        <a:buFont typeface="Arial"/>
                        <a:buChar char="•"/>
                      </a:pPr>
                      <a:endParaRPr sz="1800" b="1">
                        <a:latin typeface="Times New Roman"/>
                        <a:cs typeface="Times New Roman"/>
                      </a:endParaRPr>
                    </a:p>
                    <a:p>
                      <a:pPr marL="39370">
                        <a:lnSpc>
                          <a:spcPct val="100000"/>
                        </a:lnSpc>
                      </a:pPr>
                      <a:r>
                        <a:rPr sz="1800" b="1" spc="-10" dirty="0">
                          <a:latin typeface="Carlito"/>
                          <a:cs typeface="Carlito"/>
                        </a:rPr>
                        <a:t>Payload:</a:t>
                      </a:r>
                      <a:endParaRPr sz="1800" b="1">
                        <a:latin typeface="Carlito"/>
                        <a:cs typeface="Carlito"/>
                      </a:endParaRPr>
                    </a:p>
                    <a:p>
                      <a:pPr marL="274955" indent="-236220">
                        <a:lnSpc>
                          <a:spcPct val="100000"/>
                        </a:lnSpc>
                        <a:spcBef>
                          <a:spcPts val="45"/>
                        </a:spcBef>
                        <a:buFont typeface="Arial"/>
                        <a:buChar char="•"/>
                        <a:tabLst>
                          <a:tab pos="274955" algn="l"/>
                          <a:tab pos="275590" algn="l"/>
                        </a:tabLst>
                      </a:pPr>
                      <a:r>
                        <a:rPr sz="1800" b="1" spc="-5" dirty="0">
                          <a:latin typeface="Carlito"/>
                          <a:cs typeface="Carlito"/>
                        </a:rPr>
                        <a:t>&lt;script&gt;alert(</a:t>
                      </a:r>
                      <a:r>
                        <a:rPr lang="en-US" sz="1800" b="1" spc="-5" dirty="0">
                          <a:latin typeface="Carlito"/>
                          <a:cs typeface="Carlito"/>
                        </a:rPr>
                        <a:t>“Greetings citizens of the world”</a:t>
                      </a:r>
                      <a:r>
                        <a:rPr sz="1800" b="1" spc="-5" dirty="0">
                          <a:latin typeface="Carlito"/>
                          <a:cs typeface="Carlito"/>
                        </a:rPr>
                        <a:t>)&lt;/script&gt;</a:t>
                      </a:r>
                      <a:endParaRPr sz="1800" b="1" spc="-5" dirty="0">
                        <a:latin typeface="Carlito"/>
                        <a:cs typeface="Carlito"/>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object 5"/>
          <p:cNvGraphicFramePr>
            <a:graphicFrameLocks noGrp="true"/>
          </p:cNvGraphicFramePr>
          <p:nvPr/>
        </p:nvGraphicFramePr>
        <p:xfrm>
          <a:off x="69215" y="79375"/>
          <a:ext cx="12052935" cy="6699885"/>
        </p:xfrm>
        <a:graphic>
          <a:graphicData uri="http://schemas.openxmlformats.org/drawingml/2006/table">
            <a:tbl>
              <a:tblPr firstRow="true" bandRow="true">
                <a:tableStyleId>{2D5ABB26-0587-4C30-8999-92F81FD0307C}</a:tableStyleId>
              </a:tblPr>
              <a:tblGrid>
                <a:gridCol w="2618740"/>
                <a:gridCol w="9434195"/>
              </a:tblGrid>
              <a:tr h="644525">
                <a:tc gridSpan="2">
                  <a:txBody>
                    <a:bodyPr/>
                    <a:lstStyle/>
                    <a:p>
                      <a:pPr>
                        <a:lnSpc>
                          <a:spcPct val="100000"/>
                        </a:lnSpc>
                      </a:pPr>
                      <a:endParaRPr sz="2000">
                        <a:latin typeface="Times New Roman"/>
                        <a:cs typeface="Times New Roman"/>
                      </a:endParaRPr>
                    </a:p>
                  </a:txBody>
                  <a:tcPr marL="0" marR="0" marT="0" marB="0">
                    <a:lnB w="12700">
                      <a:solidFill>
                        <a:srgbClr val="000000"/>
                      </a:solidFill>
                      <a:prstDash val="solid"/>
                    </a:lnB>
                    <a:solidFill>
                      <a:srgbClr val="5B9BD5"/>
                    </a:solidFill>
                  </a:tcPr>
                </a:tc>
                <a:tc hMerge="true">
                  <a:tcPr marL="0" marR="0" marT="0" marB="0"/>
                </a:tc>
              </a:tr>
              <a:tr h="6055360">
                <a:tc>
                  <a:txBody>
                    <a:bodyPr/>
                    <a:lstStyle/>
                    <a:p>
                      <a:pPr>
                        <a:lnSpc>
                          <a:spcPct val="100000"/>
                        </a:lnSpc>
                      </a:pPr>
                      <a:endParaRPr sz="1800" b="1">
                        <a:latin typeface="Times New Roman"/>
                        <a:cs typeface="Times New Roman"/>
                      </a:endParaRPr>
                    </a:p>
                    <a:p>
                      <a:pPr>
                        <a:lnSpc>
                          <a:spcPct val="100000"/>
                        </a:lnSpc>
                      </a:pPr>
                      <a:endParaRPr sz="1800" b="1">
                        <a:latin typeface="Times New Roman"/>
                        <a:cs typeface="Times New Roman"/>
                      </a:endParaRPr>
                    </a:p>
                    <a:p>
                      <a:pPr>
                        <a:lnSpc>
                          <a:spcPct val="100000"/>
                        </a:lnSpc>
                      </a:pPr>
                      <a:endParaRPr sz="1800" b="1">
                        <a:latin typeface="Times New Roman"/>
                        <a:cs typeface="Times New Roman"/>
                      </a:endParaRPr>
                    </a:p>
                    <a:p>
                      <a:pPr>
                        <a:lnSpc>
                          <a:spcPct val="100000"/>
                        </a:lnSpc>
                      </a:pPr>
                      <a:endParaRPr sz="1800" b="1">
                        <a:latin typeface="Times New Roman"/>
                        <a:cs typeface="Times New Roman"/>
                      </a:endParaRPr>
                    </a:p>
                    <a:p>
                      <a:pPr>
                        <a:lnSpc>
                          <a:spcPct val="100000"/>
                        </a:lnSpc>
                      </a:pPr>
                      <a:endParaRPr sz="1800" b="1">
                        <a:latin typeface="Times New Roman"/>
                        <a:cs typeface="Times New Roman"/>
                      </a:endParaRPr>
                    </a:p>
                    <a:p>
                      <a:pPr>
                        <a:lnSpc>
                          <a:spcPct val="100000"/>
                        </a:lnSpc>
                      </a:pPr>
                      <a:endParaRPr sz="1800" b="1">
                        <a:latin typeface="Times New Roman"/>
                        <a:cs typeface="Times New Roman"/>
                      </a:endParaRPr>
                    </a:p>
                    <a:p>
                      <a:pPr>
                        <a:lnSpc>
                          <a:spcPct val="100000"/>
                        </a:lnSpc>
                      </a:pPr>
                      <a:endParaRPr sz="1800" b="1">
                        <a:latin typeface="Times New Roman"/>
                        <a:cs typeface="Times New Roman"/>
                      </a:endParaRPr>
                    </a:p>
                    <a:p>
                      <a:pPr>
                        <a:lnSpc>
                          <a:spcPct val="100000"/>
                        </a:lnSpc>
                      </a:pPr>
                      <a:endParaRPr sz="1800" b="1">
                        <a:latin typeface="Times New Roman"/>
                        <a:cs typeface="Times New Roman"/>
                      </a:endParaRPr>
                    </a:p>
                    <a:p>
                      <a:pPr>
                        <a:lnSpc>
                          <a:spcPct val="100000"/>
                        </a:lnSpc>
                        <a:spcBef>
                          <a:spcPts val="35"/>
                        </a:spcBef>
                      </a:pPr>
                      <a:endParaRPr sz="1800" b="1">
                        <a:latin typeface="Times New Roman"/>
                        <a:cs typeface="Times New Roman"/>
                      </a:endParaRPr>
                    </a:p>
                    <a:p>
                      <a:pPr marL="986790" marR="318770" indent="-660400">
                        <a:lnSpc>
                          <a:spcPct val="100000"/>
                        </a:lnSpc>
                      </a:pPr>
                      <a:r>
                        <a:rPr sz="1800" b="1" spc="-15" dirty="0">
                          <a:solidFill>
                            <a:srgbClr val="FFFFFF"/>
                          </a:solidFill>
                          <a:latin typeface="Carlito"/>
                          <a:cs typeface="Carlito"/>
                        </a:rPr>
                        <a:t>Cross Site </a:t>
                      </a:r>
                      <a:r>
                        <a:rPr sz="1800" b="1" spc="-10" dirty="0">
                          <a:solidFill>
                            <a:srgbClr val="FFFFFF"/>
                          </a:solidFill>
                          <a:latin typeface="Carlito"/>
                          <a:cs typeface="Carlito"/>
                        </a:rPr>
                        <a:t>Scripting  </a:t>
                      </a:r>
                      <a:r>
                        <a:rPr sz="1800" b="1" spc="-20" dirty="0">
                          <a:solidFill>
                            <a:srgbClr val="FFFFFF"/>
                          </a:solidFill>
                          <a:latin typeface="Carlito"/>
                          <a:cs typeface="Carlito"/>
                        </a:rPr>
                        <a:t>(Severe)</a:t>
                      </a:r>
                      <a:endParaRPr sz="1800" b="1" spc="-20" dirty="0">
                        <a:solidFill>
                          <a:srgbClr val="FFFFFF"/>
                        </a:solidFill>
                        <a:latin typeface="Carlito"/>
                        <a:cs typeface="Carlito"/>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27200"/>
                    </a:solidFill>
                  </a:tcPr>
                </a:tc>
                <a:tc>
                  <a:txBody>
                    <a:bodyPr/>
                    <a:lstStyle/>
                    <a:p>
                      <a:pPr marL="105410">
                        <a:lnSpc>
                          <a:spcPts val="2485"/>
                        </a:lnSpc>
                      </a:pPr>
                      <a:r>
                        <a:rPr sz="1800" b="1" dirty="0">
                          <a:latin typeface="Carlito"/>
                          <a:cs typeface="Carlito"/>
                        </a:rPr>
                        <a:t>Below mentioned </a:t>
                      </a:r>
                      <a:r>
                        <a:rPr sz="1800" b="1" spc="-10" dirty="0">
                          <a:latin typeface="Carlito"/>
                          <a:cs typeface="Carlito"/>
                        </a:rPr>
                        <a:t>parameters are </a:t>
                      </a:r>
                      <a:r>
                        <a:rPr sz="1800" b="1" spc="-5" dirty="0">
                          <a:latin typeface="Carlito"/>
                          <a:cs typeface="Carlito"/>
                        </a:rPr>
                        <a:t>vulnerable </a:t>
                      </a:r>
                      <a:r>
                        <a:rPr sz="1800" b="1" spc="-10" dirty="0">
                          <a:latin typeface="Carlito"/>
                          <a:cs typeface="Carlito"/>
                        </a:rPr>
                        <a:t>to reflected</a:t>
                      </a:r>
                      <a:r>
                        <a:rPr sz="1800" b="1" spc="30" dirty="0">
                          <a:latin typeface="Carlito"/>
                          <a:cs typeface="Carlito"/>
                        </a:rPr>
                        <a:t> </a:t>
                      </a:r>
                      <a:r>
                        <a:rPr sz="1800" b="1" spc="-5" dirty="0">
                          <a:latin typeface="Carlito"/>
                          <a:cs typeface="Carlito"/>
                        </a:rPr>
                        <a:t>XSS</a:t>
                      </a:r>
                      <a:endParaRPr sz="1800" b="1">
                        <a:latin typeface="Carlito"/>
                        <a:cs typeface="Carlito"/>
                      </a:endParaRPr>
                    </a:p>
                    <a:p>
                      <a:pPr>
                        <a:lnSpc>
                          <a:spcPct val="100000"/>
                        </a:lnSpc>
                        <a:spcBef>
                          <a:spcPts val="25"/>
                        </a:spcBef>
                      </a:pPr>
                      <a:endParaRPr sz="1800" b="1">
                        <a:latin typeface="Times New Roman"/>
                        <a:cs typeface="Times New Roman"/>
                      </a:endParaRPr>
                    </a:p>
                    <a:p>
                      <a:pPr marL="39370">
                        <a:lnSpc>
                          <a:spcPct val="100000"/>
                        </a:lnSpc>
                        <a:spcBef>
                          <a:spcPts val="5"/>
                        </a:spcBef>
                      </a:pPr>
                      <a:r>
                        <a:rPr sz="1800" b="1" spc="-10" dirty="0">
                          <a:latin typeface="Carlito"/>
                          <a:cs typeface="Carlito"/>
                        </a:rPr>
                        <a:t>Affected </a:t>
                      </a:r>
                      <a:r>
                        <a:rPr sz="1800" b="1" dirty="0">
                          <a:latin typeface="Carlito"/>
                          <a:cs typeface="Carlito"/>
                        </a:rPr>
                        <a:t>URL</a:t>
                      </a:r>
                      <a:r>
                        <a:rPr sz="1800" b="1" spc="5" dirty="0">
                          <a:latin typeface="Carlito"/>
                          <a:cs typeface="Carlito"/>
                        </a:rPr>
                        <a:t> </a:t>
                      </a:r>
                      <a:r>
                        <a:rPr sz="1800" b="1" dirty="0">
                          <a:latin typeface="Carlito"/>
                          <a:cs typeface="Carlito"/>
                        </a:rPr>
                        <a:t>:</a:t>
                      </a:r>
                      <a:endParaRPr sz="1800" b="1">
                        <a:latin typeface="Carlito"/>
                        <a:cs typeface="Carlito"/>
                      </a:endParaRPr>
                    </a:p>
                    <a:p>
                      <a:pPr marL="274955" indent="-236220">
                        <a:lnSpc>
                          <a:spcPct val="100000"/>
                        </a:lnSpc>
                        <a:spcBef>
                          <a:spcPts val="40"/>
                        </a:spcBef>
                        <a:buFont typeface="Arial"/>
                        <a:buChar char="•"/>
                        <a:tabLst>
                          <a:tab pos="274955" algn="l"/>
                          <a:tab pos="275590" algn="l"/>
                        </a:tabLst>
                      </a:pPr>
                      <a:r>
                        <a:rPr sz="1800" b="1" u="heavy" spc="-5" dirty="0">
                          <a:uFill>
                            <a:solidFill>
                              <a:srgbClr val="000000"/>
                            </a:solidFill>
                          </a:uFill>
                          <a:latin typeface="Carlito"/>
                          <a:cs typeface="Carlito"/>
                          <a:hlinkClick r:id="rId1"/>
                        </a:rPr>
                        <a:t>http://13.2</a:t>
                      </a:r>
                      <a:r>
                        <a:rPr lang="en-US" sz="1800" b="1" u="heavy" spc="-5" dirty="0">
                          <a:uFill>
                            <a:solidFill>
                              <a:srgbClr val="000000"/>
                            </a:solidFill>
                          </a:uFill>
                          <a:latin typeface="Carlito"/>
                          <a:cs typeface="Carlito"/>
                          <a:hlinkClick r:id="rId1"/>
                        </a:rPr>
                        <a:t>35.31.180</a:t>
                      </a:r>
                      <a:r>
                        <a:rPr sz="1800" b="1" u="heavy" spc="-5" dirty="0">
                          <a:uFill>
                            <a:solidFill>
                              <a:srgbClr val="000000"/>
                            </a:solidFill>
                          </a:uFill>
                          <a:latin typeface="Carlito"/>
                          <a:cs typeface="Carlito"/>
                          <a:hlinkClick r:id="rId1"/>
                        </a:rPr>
                        <a:t>/products/details.php?p_id=</a:t>
                      </a:r>
                      <a:r>
                        <a:rPr lang="en-US" sz="1800" b="1" u="heavy" spc="-5" dirty="0">
                          <a:uFill>
                            <a:solidFill>
                              <a:srgbClr val="000000"/>
                            </a:solidFill>
                          </a:uFill>
                          <a:latin typeface="Carlito"/>
                          <a:cs typeface="Carlito"/>
                          <a:hlinkClick r:id="rId1"/>
                        </a:rPr>
                        <a:t>5</a:t>
                      </a:r>
                      <a:endParaRPr sz="1800" b="1">
                        <a:latin typeface="Carlito"/>
                        <a:cs typeface="Carlito"/>
                      </a:endParaRPr>
                    </a:p>
                    <a:p>
                      <a:pPr>
                        <a:lnSpc>
                          <a:spcPct val="100000"/>
                        </a:lnSpc>
                        <a:spcBef>
                          <a:spcPts val="30"/>
                        </a:spcBef>
                        <a:buFont typeface="Arial"/>
                        <a:buChar char="•"/>
                      </a:pPr>
                      <a:endParaRPr sz="1800" b="1">
                        <a:latin typeface="Times New Roman"/>
                        <a:cs typeface="Times New Roman"/>
                      </a:endParaRPr>
                    </a:p>
                    <a:p>
                      <a:pPr marL="39370">
                        <a:lnSpc>
                          <a:spcPct val="100000"/>
                        </a:lnSpc>
                      </a:pPr>
                      <a:r>
                        <a:rPr sz="1800" b="1" spc="-10" dirty="0">
                          <a:latin typeface="Carlito"/>
                          <a:cs typeface="Carlito"/>
                        </a:rPr>
                        <a:t>Affected </a:t>
                      </a:r>
                      <a:r>
                        <a:rPr sz="1800" b="1" spc="-15" dirty="0">
                          <a:latin typeface="Carlito"/>
                          <a:cs typeface="Carlito"/>
                        </a:rPr>
                        <a:t>Parameters</a:t>
                      </a:r>
                      <a:r>
                        <a:rPr sz="1800" b="1" spc="5" dirty="0">
                          <a:latin typeface="Carlito"/>
                          <a:cs typeface="Carlito"/>
                        </a:rPr>
                        <a:t> </a:t>
                      </a:r>
                      <a:r>
                        <a:rPr sz="1800" b="1" dirty="0">
                          <a:latin typeface="Carlito"/>
                          <a:cs typeface="Carlito"/>
                        </a:rPr>
                        <a:t>:</a:t>
                      </a:r>
                      <a:endParaRPr sz="1800" b="1">
                        <a:latin typeface="Carlito"/>
                        <a:cs typeface="Carlito"/>
                      </a:endParaRPr>
                    </a:p>
                    <a:p>
                      <a:pPr marL="274955" indent="-236220">
                        <a:lnSpc>
                          <a:spcPct val="100000"/>
                        </a:lnSpc>
                        <a:spcBef>
                          <a:spcPts val="45"/>
                        </a:spcBef>
                        <a:buFont typeface="Arial"/>
                        <a:buChar char="•"/>
                        <a:tabLst>
                          <a:tab pos="274955" algn="l"/>
                          <a:tab pos="275590" algn="l"/>
                        </a:tabLst>
                      </a:pPr>
                      <a:r>
                        <a:rPr sz="1800" b="1" spc="-5" dirty="0">
                          <a:latin typeface="Carlito"/>
                          <a:cs typeface="Carlito"/>
                        </a:rPr>
                        <a:t>POST </a:t>
                      </a:r>
                      <a:r>
                        <a:rPr sz="1800" b="1" spc="-10" dirty="0">
                          <a:latin typeface="Carlito"/>
                          <a:cs typeface="Carlito"/>
                        </a:rPr>
                        <a:t>button </a:t>
                      </a:r>
                      <a:r>
                        <a:rPr sz="1800" b="1" dirty="0">
                          <a:latin typeface="Carlito"/>
                          <a:cs typeface="Carlito"/>
                        </a:rPr>
                        <a:t>under </a:t>
                      </a:r>
                      <a:r>
                        <a:rPr sz="1800" b="1" spc="-5" dirty="0">
                          <a:latin typeface="Carlito"/>
                          <a:cs typeface="Carlito"/>
                        </a:rPr>
                        <a:t>Customer </a:t>
                      </a:r>
                      <a:r>
                        <a:rPr sz="1800" b="1" spc="-10" dirty="0">
                          <a:latin typeface="Carlito"/>
                          <a:cs typeface="Carlito"/>
                        </a:rPr>
                        <a:t>Review </a:t>
                      </a:r>
                      <a:r>
                        <a:rPr sz="1800" b="1" spc="-5" dirty="0">
                          <a:latin typeface="Carlito"/>
                          <a:cs typeface="Carlito"/>
                        </a:rPr>
                        <a:t>(POST</a:t>
                      </a:r>
                      <a:r>
                        <a:rPr sz="1800" b="1" spc="30" dirty="0">
                          <a:latin typeface="Carlito"/>
                          <a:cs typeface="Carlito"/>
                        </a:rPr>
                        <a:t> </a:t>
                      </a:r>
                      <a:r>
                        <a:rPr sz="1800" b="1" spc="-10" dirty="0">
                          <a:latin typeface="Carlito"/>
                          <a:cs typeface="Carlito"/>
                        </a:rPr>
                        <a:t>parameters)</a:t>
                      </a:r>
                      <a:endParaRPr sz="1800" b="1">
                        <a:latin typeface="Carlito"/>
                        <a:cs typeface="Carlito"/>
                      </a:endParaRPr>
                    </a:p>
                    <a:p>
                      <a:pPr>
                        <a:lnSpc>
                          <a:spcPct val="100000"/>
                        </a:lnSpc>
                        <a:spcBef>
                          <a:spcPts val="25"/>
                        </a:spcBef>
                        <a:buFont typeface="Arial"/>
                        <a:buChar char="•"/>
                      </a:pPr>
                      <a:endParaRPr sz="1800" b="1">
                        <a:latin typeface="Times New Roman"/>
                        <a:cs typeface="Times New Roman"/>
                      </a:endParaRPr>
                    </a:p>
                    <a:p>
                      <a:pPr marL="39370">
                        <a:lnSpc>
                          <a:spcPct val="100000"/>
                        </a:lnSpc>
                        <a:spcBef>
                          <a:spcPts val="5"/>
                        </a:spcBef>
                      </a:pPr>
                      <a:r>
                        <a:rPr sz="1800" b="1" spc="-10" dirty="0">
                          <a:latin typeface="Carlito"/>
                          <a:cs typeface="Carlito"/>
                        </a:rPr>
                        <a:t>Payload:</a:t>
                      </a:r>
                      <a:endParaRPr sz="1800" b="1">
                        <a:latin typeface="Carlito"/>
                        <a:cs typeface="Carlito"/>
                      </a:endParaRPr>
                    </a:p>
                    <a:p>
                      <a:pPr marL="274955" indent="-236220">
                        <a:lnSpc>
                          <a:spcPct val="100000"/>
                        </a:lnSpc>
                        <a:spcBef>
                          <a:spcPts val="40"/>
                        </a:spcBef>
                        <a:buFont typeface="Arial"/>
                        <a:buChar char="•"/>
                        <a:tabLst>
                          <a:tab pos="274955" algn="l"/>
                          <a:tab pos="275590" algn="l"/>
                        </a:tabLst>
                      </a:pPr>
                      <a:r>
                        <a:rPr sz="1800" b="1" spc="-5" dirty="0">
                          <a:latin typeface="Carlito"/>
                          <a:cs typeface="Carlito"/>
                        </a:rPr>
                        <a:t>&lt;script&gt;alert(</a:t>
                      </a:r>
                      <a:r>
                        <a:rPr lang="en-US" sz="1800" b="1" spc="-5" dirty="0">
                          <a:latin typeface="Carlito"/>
                          <a:cs typeface="Carlito"/>
                        </a:rPr>
                        <a:t>“welcome to my world”</a:t>
                      </a:r>
                      <a:r>
                        <a:rPr sz="1800" b="1" spc="-5" dirty="0">
                          <a:latin typeface="Carlito"/>
                          <a:cs typeface="Carlito"/>
                        </a:rPr>
                        <a:t>)&lt;/script&gt;</a:t>
                      </a:r>
                      <a:endParaRPr sz="1800" b="1">
                        <a:latin typeface="Carlito"/>
                        <a:cs typeface="Carlito"/>
                      </a:endParaRPr>
                    </a:p>
                    <a:p>
                      <a:pPr>
                        <a:lnSpc>
                          <a:spcPct val="100000"/>
                        </a:lnSpc>
                        <a:spcBef>
                          <a:spcPts val="30"/>
                        </a:spcBef>
                        <a:buFont typeface="Arial"/>
                        <a:buChar char="•"/>
                      </a:pPr>
                      <a:endParaRPr sz="1800" b="1">
                        <a:latin typeface="Times New Roman"/>
                        <a:cs typeface="Times New Roman"/>
                      </a:endParaRPr>
                    </a:p>
                    <a:p>
                      <a:pPr marL="39370">
                        <a:lnSpc>
                          <a:spcPct val="100000"/>
                        </a:lnSpc>
                      </a:pPr>
                      <a:r>
                        <a:rPr sz="1800" b="1" spc="-10" dirty="0">
                          <a:latin typeface="Carlito"/>
                          <a:cs typeface="Carlito"/>
                        </a:rPr>
                        <a:t>Affected </a:t>
                      </a:r>
                      <a:r>
                        <a:rPr sz="1800" b="1" dirty="0">
                          <a:latin typeface="Carlito"/>
                          <a:cs typeface="Carlito"/>
                        </a:rPr>
                        <a:t>URL</a:t>
                      </a:r>
                      <a:r>
                        <a:rPr sz="1800" b="1" spc="5" dirty="0">
                          <a:latin typeface="Carlito"/>
                          <a:cs typeface="Carlito"/>
                        </a:rPr>
                        <a:t> </a:t>
                      </a:r>
                      <a:r>
                        <a:rPr sz="1800" b="1" dirty="0">
                          <a:latin typeface="Carlito"/>
                          <a:cs typeface="Carlito"/>
                        </a:rPr>
                        <a:t>:</a:t>
                      </a:r>
                      <a:endParaRPr sz="1800" b="1">
                        <a:latin typeface="Carlito"/>
                        <a:cs typeface="Carlito"/>
                      </a:endParaRPr>
                    </a:p>
                    <a:p>
                      <a:pPr marL="274955" indent="-236220">
                        <a:lnSpc>
                          <a:spcPct val="100000"/>
                        </a:lnSpc>
                        <a:spcBef>
                          <a:spcPts val="45"/>
                        </a:spcBef>
                        <a:buFont typeface="Arial"/>
                        <a:buChar char="•"/>
                        <a:tabLst>
                          <a:tab pos="274955" algn="l"/>
                          <a:tab pos="275590" algn="l"/>
                        </a:tabLst>
                      </a:pPr>
                      <a:r>
                        <a:rPr sz="1800" b="1" u="heavy" spc="-5" dirty="0">
                          <a:uFill>
                            <a:solidFill>
                              <a:srgbClr val="000000"/>
                            </a:solidFill>
                          </a:uFill>
                          <a:latin typeface="Carlito"/>
                          <a:cs typeface="Carlito"/>
                          <a:hlinkClick r:id="rId2"/>
                        </a:rPr>
                        <a:t>http://13.23</a:t>
                      </a:r>
                      <a:r>
                        <a:rPr lang="en-US" sz="1800" b="1" u="heavy" spc="-5" dirty="0">
                          <a:uFill>
                            <a:solidFill>
                              <a:srgbClr val="000000"/>
                            </a:solidFill>
                          </a:uFill>
                          <a:latin typeface="Carlito"/>
                          <a:cs typeface="Carlito"/>
                          <a:hlinkClick r:id="rId2"/>
                        </a:rPr>
                        <a:t>5.31.180</a:t>
                      </a:r>
                      <a:r>
                        <a:rPr sz="1800" b="1" u="heavy" spc="-5" dirty="0">
                          <a:uFill>
                            <a:solidFill>
                              <a:srgbClr val="000000"/>
                            </a:solidFill>
                          </a:uFill>
                          <a:latin typeface="Carlito"/>
                          <a:cs typeface="Carlito"/>
                          <a:hlinkClick r:id="rId2"/>
                        </a:rPr>
                        <a:t>/</a:t>
                      </a:r>
                      <a:r>
                        <a:rPr lang="en-US" sz="1800" b="1" u="heavy" spc="-5" dirty="0">
                          <a:uFill>
                            <a:solidFill>
                              <a:srgbClr val="000000"/>
                            </a:solidFill>
                          </a:uFill>
                          <a:latin typeface="Carlito"/>
                          <a:cs typeface="Carlito"/>
                          <a:hlinkClick r:id="rId2"/>
                        </a:rPr>
                        <a:t>wondercms</a:t>
                      </a:r>
                      <a:r>
                        <a:rPr sz="1800" b="1" u="heavy" spc="-5" dirty="0">
                          <a:uFill>
                            <a:solidFill>
                              <a:srgbClr val="000000"/>
                            </a:solidFill>
                          </a:uFill>
                          <a:latin typeface="Carlito"/>
                          <a:cs typeface="Carlito"/>
                          <a:hlinkClick r:id="rId2"/>
                        </a:rPr>
                        <a:t>/</a:t>
                      </a:r>
                      <a:r>
                        <a:rPr lang="en-US" sz="1800" b="1" u="heavy" spc="-5" dirty="0">
                          <a:uFill>
                            <a:solidFill>
                              <a:srgbClr val="000000"/>
                            </a:solidFill>
                          </a:uFill>
                          <a:latin typeface="Carlito"/>
                          <a:cs typeface="Carlito"/>
                          <a:hlinkClick r:id="rId2"/>
                        </a:rPr>
                        <a:t>#settingsModel</a:t>
                      </a:r>
                      <a:endParaRPr sz="1800" b="1">
                        <a:latin typeface="Carlito"/>
                        <a:cs typeface="Carlito"/>
                      </a:endParaRPr>
                    </a:p>
                    <a:p>
                      <a:pPr>
                        <a:lnSpc>
                          <a:spcPct val="100000"/>
                        </a:lnSpc>
                        <a:spcBef>
                          <a:spcPts val="25"/>
                        </a:spcBef>
                        <a:buFont typeface="Arial"/>
                        <a:buChar char="•"/>
                      </a:pPr>
                      <a:endParaRPr sz="1800" b="1">
                        <a:latin typeface="Times New Roman"/>
                        <a:cs typeface="Times New Roman"/>
                      </a:endParaRPr>
                    </a:p>
                    <a:p>
                      <a:pPr marL="39370">
                        <a:lnSpc>
                          <a:spcPct val="100000"/>
                        </a:lnSpc>
                      </a:pPr>
                      <a:r>
                        <a:rPr sz="1800" b="1" spc="-10" dirty="0">
                          <a:latin typeface="Carlito"/>
                          <a:cs typeface="Carlito"/>
                        </a:rPr>
                        <a:t>Affected </a:t>
                      </a:r>
                      <a:r>
                        <a:rPr sz="1800" b="1" spc="-15" dirty="0">
                          <a:latin typeface="Carlito"/>
                          <a:cs typeface="Carlito"/>
                        </a:rPr>
                        <a:t>Parameters</a:t>
                      </a:r>
                      <a:r>
                        <a:rPr sz="1800" b="1" spc="5" dirty="0">
                          <a:latin typeface="Carlito"/>
                          <a:cs typeface="Carlito"/>
                        </a:rPr>
                        <a:t> </a:t>
                      </a:r>
                      <a:r>
                        <a:rPr sz="1800" b="1" dirty="0">
                          <a:latin typeface="Carlito"/>
                          <a:cs typeface="Carlito"/>
                        </a:rPr>
                        <a:t>:</a:t>
                      </a:r>
                      <a:endParaRPr sz="1800" b="1">
                        <a:latin typeface="Carlito"/>
                        <a:cs typeface="Carlito"/>
                      </a:endParaRPr>
                    </a:p>
                    <a:p>
                      <a:pPr marL="274955" indent="-236220">
                        <a:lnSpc>
                          <a:spcPct val="100000"/>
                        </a:lnSpc>
                        <a:spcBef>
                          <a:spcPts val="45"/>
                        </a:spcBef>
                        <a:buFont typeface="Arial"/>
                        <a:buChar char="•"/>
                        <a:tabLst>
                          <a:tab pos="274955" algn="l"/>
                          <a:tab pos="275590" algn="l"/>
                        </a:tabLst>
                      </a:pPr>
                      <a:r>
                        <a:rPr sz="1800" b="1" spc="-5" dirty="0">
                          <a:latin typeface="Carlito"/>
                          <a:cs typeface="Carlito"/>
                        </a:rPr>
                        <a:t>Address (POST</a:t>
                      </a:r>
                      <a:r>
                        <a:rPr sz="1800" b="1" dirty="0">
                          <a:latin typeface="Carlito"/>
                          <a:cs typeface="Carlito"/>
                        </a:rPr>
                        <a:t> </a:t>
                      </a:r>
                      <a:r>
                        <a:rPr sz="1800" b="1" spc="-10" dirty="0">
                          <a:latin typeface="Carlito"/>
                          <a:cs typeface="Carlito"/>
                        </a:rPr>
                        <a:t>parameters)</a:t>
                      </a:r>
                      <a:endParaRPr sz="1800" b="1">
                        <a:latin typeface="Carlito"/>
                        <a:cs typeface="Carlito"/>
                      </a:endParaRPr>
                    </a:p>
                    <a:p>
                      <a:pPr>
                        <a:lnSpc>
                          <a:spcPct val="100000"/>
                        </a:lnSpc>
                        <a:spcBef>
                          <a:spcPts val="30"/>
                        </a:spcBef>
                        <a:buFont typeface="Arial"/>
                        <a:buChar char="•"/>
                      </a:pPr>
                      <a:endParaRPr sz="1800" b="1">
                        <a:latin typeface="Times New Roman"/>
                        <a:cs typeface="Times New Roman"/>
                      </a:endParaRPr>
                    </a:p>
                    <a:p>
                      <a:pPr marL="39370">
                        <a:lnSpc>
                          <a:spcPct val="100000"/>
                        </a:lnSpc>
                      </a:pPr>
                      <a:r>
                        <a:rPr sz="1800" b="1" spc="-10" dirty="0">
                          <a:latin typeface="Carlito"/>
                          <a:cs typeface="Carlito"/>
                        </a:rPr>
                        <a:t>Payload:</a:t>
                      </a:r>
                      <a:endParaRPr sz="1800" b="1">
                        <a:latin typeface="Carlito"/>
                        <a:cs typeface="Carlito"/>
                      </a:endParaRPr>
                    </a:p>
                    <a:p>
                      <a:pPr marL="274955" indent="-236220">
                        <a:lnSpc>
                          <a:spcPct val="100000"/>
                        </a:lnSpc>
                        <a:spcBef>
                          <a:spcPts val="45"/>
                        </a:spcBef>
                        <a:buFont typeface="Arial"/>
                        <a:buChar char="•"/>
                        <a:tabLst>
                          <a:tab pos="274955" algn="l"/>
                          <a:tab pos="275590" algn="l"/>
                        </a:tabLst>
                      </a:pPr>
                      <a:r>
                        <a:rPr lang="en-US" sz="1800" b="1" spc="-5" dirty="0">
                          <a:latin typeface="Carlito"/>
                          <a:cs typeface="Carlito"/>
                        </a:rPr>
                        <a:t>&lt;a&gt;Secured website&lt;/a&gt;</a:t>
                      </a:r>
                      <a:r>
                        <a:rPr sz="1800" b="1" spc="-5" dirty="0">
                          <a:latin typeface="Carlito"/>
                          <a:cs typeface="Carlito"/>
                        </a:rPr>
                        <a:t>&lt;script&gt;alert(</a:t>
                      </a:r>
                      <a:r>
                        <a:rPr lang="en-US" sz="1800" b="1" spc="-5" dirty="0">
                          <a:latin typeface="Carlito"/>
                          <a:cs typeface="Carlito"/>
                        </a:rPr>
                        <a:t>“You’ve been hacked by us”</a:t>
                      </a:r>
                      <a:r>
                        <a:rPr sz="1800" b="1" spc="-5" dirty="0">
                          <a:latin typeface="Carlito"/>
                          <a:cs typeface="Carlito"/>
                        </a:rPr>
                        <a:t>)&lt;/script&gt;</a:t>
                      </a:r>
                      <a:endParaRPr sz="1800" b="1" spc="-5" dirty="0">
                        <a:latin typeface="Carlito"/>
                        <a:cs typeface="Carlito"/>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true"/>
          </p:cNvSpPr>
          <p:nvPr>
            <p:ph type="title"/>
          </p:nvPr>
        </p:nvSpPr>
        <p:spPr>
          <a:xfrm>
            <a:off x="-19050" y="-375920"/>
            <a:ext cx="10515600" cy="1325563"/>
          </a:xfrm>
        </p:spPr>
        <p:txBody>
          <a:bodyPr/>
          <a:p>
            <a:r>
              <a:rPr lang="en-US" altLang="en-US"/>
              <a:t>Observations</a:t>
            </a:r>
            <a:endParaRPr lang="en-US" altLang="en-US"/>
          </a:p>
        </p:txBody>
      </p:sp>
      <p:sp>
        <p:nvSpPr>
          <p:cNvPr id="4" name="Text Box 3"/>
          <p:cNvSpPr txBox="true"/>
          <p:nvPr/>
        </p:nvSpPr>
        <p:spPr>
          <a:xfrm>
            <a:off x="551180" y="629285"/>
            <a:ext cx="11449050" cy="368300"/>
          </a:xfrm>
          <a:prstGeom prst="rect">
            <a:avLst/>
          </a:prstGeom>
          <a:noFill/>
        </p:spPr>
        <p:txBody>
          <a:bodyPr wrap="square" rtlCol="0">
            <a:spAutoFit/>
          </a:bodyPr>
          <a:p>
            <a:r>
              <a:rPr lang="en-US" altLang="en-US" b="1"/>
              <a:t>Go to this page nd look at the source code </a:t>
            </a:r>
            <a:r>
              <a:rPr lang="en-US" b="1"/>
              <a:t>http://13.235.31.180/search/search.php?q=</a:t>
            </a:r>
            <a:r>
              <a:rPr lang="en-US" altLang="en-US" b="1"/>
              <a:t> </a:t>
            </a:r>
            <a:endParaRPr lang="en-US" altLang="en-US" b="1"/>
          </a:p>
        </p:txBody>
      </p:sp>
      <p:pic>
        <p:nvPicPr>
          <p:cNvPr id="5" name="Picture 4" descr="01"/>
          <p:cNvPicPr>
            <a:picLocks noChangeAspect="true"/>
          </p:cNvPicPr>
          <p:nvPr/>
        </p:nvPicPr>
        <p:blipFill>
          <a:blip r:embed="rId1"/>
          <a:stretch>
            <a:fillRect/>
          </a:stretch>
        </p:blipFill>
        <p:spPr>
          <a:xfrm>
            <a:off x="1066800" y="1106805"/>
            <a:ext cx="9851390" cy="4548505"/>
          </a:xfrm>
          <a:prstGeom prst="rect">
            <a:avLst/>
          </a:prstGeom>
        </p:spPr>
      </p:pic>
      <p:sp>
        <p:nvSpPr>
          <p:cNvPr id="6" name="Text Box 5"/>
          <p:cNvSpPr txBox="true"/>
          <p:nvPr/>
        </p:nvSpPr>
        <p:spPr>
          <a:xfrm>
            <a:off x="1125220" y="6217285"/>
            <a:ext cx="10017125" cy="645160"/>
          </a:xfrm>
          <a:prstGeom prst="rect">
            <a:avLst/>
          </a:prstGeom>
          <a:noFill/>
        </p:spPr>
        <p:txBody>
          <a:bodyPr wrap="square" rtlCol="0">
            <a:spAutoFit/>
          </a:bodyPr>
          <a:p>
            <a:r>
              <a:rPr lang="en-US" altLang="en-US"/>
              <a:t>looking at the input parameter value=”   “&gt; it is not filtered correctly so by passing the payload we can get the payload as we required </a:t>
            </a:r>
            <a:endParaRPr lang="en-US"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true"/>
          <p:nvPr/>
        </p:nvSpPr>
        <p:spPr>
          <a:xfrm>
            <a:off x="569595" y="245745"/>
            <a:ext cx="5460365" cy="368300"/>
          </a:xfrm>
          <a:prstGeom prst="rect">
            <a:avLst/>
          </a:prstGeom>
          <a:noFill/>
        </p:spPr>
        <p:txBody>
          <a:bodyPr wrap="square" rtlCol="0">
            <a:spAutoFit/>
          </a:bodyPr>
          <a:p>
            <a:r>
              <a:rPr lang="en-US" altLang="en-US" b="1"/>
              <a:t>Observation</a:t>
            </a:r>
            <a:endParaRPr lang="en-US" altLang="en-US" b="1"/>
          </a:p>
        </p:txBody>
      </p:sp>
      <p:pic>
        <p:nvPicPr>
          <p:cNvPr id="5" name="Picture 4" descr="02"/>
          <p:cNvPicPr>
            <a:picLocks noChangeAspect="true"/>
          </p:cNvPicPr>
          <p:nvPr/>
        </p:nvPicPr>
        <p:blipFill>
          <a:blip r:embed="rId1"/>
          <a:stretch>
            <a:fillRect/>
          </a:stretch>
        </p:blipFill>
        <p:spPr>
          <a:xfrm>
            <a:off x="1066800" y="1106805"/>
            <a:ext cx="10058400" cy="464375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1"/>
          <p:cNvPicPr>
            <a:picLocks noChangeAspect="true"/>
          </p:cNvPicPr>
          <p:nvPr/>
        </p:nvPicPr>
        <p:blipFill>
          <a:blip r:embed="rId1"/>
          <a:stretch>
            <a:fillRect/>
          </a:stretch>
        </p:blipFill>
        <p:spPr>
          <a:xfrm>
            <a:off x="273050" y="53975"/>
            <a:ext cx="6809105" cy="3300730"/>
          </a:xfrm>
          <a:prstGeom prst="rect">
            <a:avLst/>
          </a:prstGeom>
        </p:spPr>
      </p:pic>
      <p:pic>
        <p:nvPicPr>
          <p:cNvPr id="6" name="Picture 5" descr="2"/>
          <p:cNvPicPr>
            <a:picLocks noChangeAspect="true"/>
          </p:cNvPicPr>
          <p:nvPr/>
        </p:nvPicPr>
        <p:blipFill>
          <a:blip r:embed="rId2"/>
          <a:stretch>
            <a:fillRect/>
          </a:stretch>
        </p:blipFill>
        <p:spPr>
          <a:xfrm>
            <a:off x="4961255" y="3355340"/>
            <a:ext cx="7211695" cy="3495675"/>
          </a:xfrm>
          <a:prstGeom prst="rect">
            <a:avLst/>
          </a:prstGeom>
        </p:spPr>
      </p:pic>
      <p:sp>
        <p:nvSpPr>
          <p:cNvPr id="7" name="Text Box 6"/>
          <p:cNvSpPr txBox="true"/>
          <p:nvPr/>
        </p:nvSpPr>
        <p:spPr>
          <a:xfrm>
            <a:off x="7284085" y="293370"/>
            <a:ext cx="4604385" cy="922020"/>
          </a:xfrm>
          <a:prstGeom prst="rect">
            <a:avLst/>
          </a:prstGeom>
          <a:noFill/>
        </p:spPr>
        <p:txBody>
          <a:bodyPr wrap="square" rtlCol="0">
            <a:spAutoFit/>
          </a:bodyPr>
          <a:p>
            <a:r>
              <a:rPr lang="en-US" altLang="en-US" b="1"/>
              <a:t>Go to profile page and edit the address tab using the xss payload </a:t>
            </a:r>
            <a:endParaRPr lang="en-US" altLang="en-US" b="1"/>
          </a:p>
          <a:p>
            <a:r>
              <a:rPr lang="en-US" altLang="en-US" b="1"/>
              <a:t>in it </a:t>
            </a:r>
            <a:endParaRPr lang="en-US" altLang="en-US" b="1"/>
          </a:p>
        </p:txBody>
      </p:sp>
      <p:sp>
        <p:nvSpPr>
          <p:cNvPr id="8" name="Text Box 7"/>
          <p:cNvSpPr txBox="true"/>
          <p:nvPr/>
        </p:nvSpPr>
        <p:spPr>
          <a:xfrm>
            <a:off x="887095" y="4229735"/>
            <a:ext cx="3333750" cy="645160"/>
          </a:xfrm>
          <a:prstGeom prst="rect">
            <a:avLst/>
          </a:prstGeom>
          <a:noFill/>
        </p:spPr>
        <p:txBody>
          <a:bodyPr wrap="square" rtlCol="0">
            <a:spAutoFit/>
          </a:bodyPr>
          <a:p>
            <a:r>
              <a:rPr lang="en-US" altLang="en-US" b="1"/>
              <a:t>Hence the payload has been executed </a:t>
            </a:r>
            <a:endParaRPr lang="en-US" altLang="en-US"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Table 3"/>
          <p:cNvGraphicFramePr>
            <a:graphicFrameLocks noGrp="true"/>
          </p:cNvGraphicFramePr>
          <p:nvPr/>
        </p:nvGraphicFramePr>
        <p:xfrm>
          <a:off x="3860551" y="1886561"/>
          <a:ext cx="5362112" cy="958787"/>
        </p:xfrm>
        <a:graphic>
          <a:graphicData uri="http://schemas.openxmlformats.org/drawingml/2006/table">
            <a:tbl>
              <a:tblPr/>
              <a:tblGrid>
                <a:gridCol w="5362112"/>
              </a:tblGrid>
              <a:tr h="958787">
                <a:tc>
                  <a:txBody>
                    <a:bodyPr/>
                    <a:p>
                      <a:pPr lvl="0" algn="ctr"/>
                      <a:endParaRPr lang="en-IN"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graphicFrame>
        <p:nvGraphicFramePr>
          <p:cNvPr id="5" name="Table 4"/>
          <p:cNvGraphicFramePr>
            <a:graphicFrameLocks noGrp="true"/>
          </p:cNvGraphicFramePr>
          <p:nvPr/>
        </p:nvGraphicFramePr>
        <p:xfrm>
          <a:off x="3860800" y="2532380"/>
          <a:ext cx="5361940" cy="2882265"/>
        </p:xfrm>
        <a:graphic>
          <a:graphicData uri="http://schemas.openxmlformats.org/drawingml/2006/table">
            <a:tbl>
              <a:tblPr/>
              <a:tblGrid>
                <a:gridCol w="5361940"/>
              </a:tblGrid>
              <a:tr h="2882265">
                <a:tc>
                  <a:txBody>
                    <a:bodyPr/>
                    <a:p>
                      <a:r>
                        <a:rPr lang="en-US" sz="1400" b="1" dirty="0"/>
                        <a:t>Below mention URL is vulnerable to SQL injection.</a:t>
                      </a:r>
                      <a:endParaRPr lang="en-US" sz="1400" b="1" dirty="0"/>
                    </a:p>
                    <a:p>
                      <a:endParaRPr lang="en-US" sz="1400" b="1" dirty="0"/>
                    </a:p>
                    <a:p>
                      <a:r>
                        <a:rPr lang="en-US" sz="1400" b="1" dirty="0"/>
                        <a:t>Affected URL :</a:t>
                      </a:r>
                      <a:endParaRPr lang="en-US" sz="1400" b="1" dirty="0"/>
                    </a:p>
                    <a:p>
                      <a:pPr indent="0">
                        <a:buFont typeface="Arial" panose="02080604020202020204" pitchFamily="34" charset="0"/>
                        <a:buNone/>
                      </a:pPr>
                      <a:r>
                        <a:rPr lang="en-US" altLang="en-US" sz="1400" b="1" dirty="0"/>
                        <a:t>---&gt; </a:t>
                      </a:r>
                      <a:r>
                        <a:rPr lang="en-US" sz="1400" b="1" dirty="0"/>
                        <a:t>http://</a:t>
                      </a:r>
                      <a:r>
                        <a:rPr lang="en-US" altLang="en-US" sz="1400" b="1" dirty="0"/>
                        <a:t>3.108.193.22</a:t>
                      </a:r>
                      <a:r>
                        <a:rPr lang="en-US" sz="1400" b="1" dirty="0"/>
                        <a:t>/products.php?cat=</a:t>
                      </a:r>
                      <a:r>
                        <a:rPr lang="en-US" altLang="en-US" sz="1400" b="1" dirty="0"/>
                        <a:t>3</a:t>
                      </a:r>
                      <a:endParaRPr lang="en-US" sz="1400" b="1" dirty="0"/>
                    </a:p>
                    <a:p>
                      <a:pPr marL="0" indent="0">
                        <a:buFont typeface="Arial" panose="02080604020202020204" pitchFamily="34" charset="0"/>
                        <a:buNone/>
                      </a:pPr>
                      <a:endParaRPr lang="en-US" sz="1400" b="1" dirty="0"/>
                    </a:p>
                    <a:p>
                      <a:pPr marL="0" indent="0">
                        <a:buFont typeface="Arial" panose="02080604020202020204" pitchFamily="34" charset="0"/>
                        <a:buNone/>
                      </a:pPr>
                      <a:r>
                        <a:rPr lang="en-US" sz="1400" b="1" dirty="0"/>
                        <a:t>Affected Parameters :</a:t>
                      </a:r>
                      <a:endParaRPr lang="en-US" sz="1400" b="1" dirty="0"/>
                    </a:p>
                    <a:p>
                      <a:pPr indent="0">
                        <a:buFont typeface="Arial" panose="02080604020202020204" pitchFamily="34" charset="0"/>
                        <a:buNone/>
                      </a:pPr>
                      <a:r>
                        <a:rPr lang="en-US" altLang="en-US" sz="1400" b="1" dirty="0"/>
                        <a:t>---&gt; </a:t>
                      </a:r>
                      <a:r>
                        <a:rPr lang="en-US" sz="1400" b="1" dirty="0"/>
                        <a:t>cat (GET Parameter)</a:t>
                      </a:r>
                      <a:endParaRPr lang="en-US" sz="1400" b="1" dirty="0"/>
                    </a:p>
                    <a:p>
                      <a:pPr marL="285750" indent="-285750">
                        <a:buFont typeface="Arial" panose="02080604020202020204" pitchFamily="34" charset="0"/>
                        <a:buChar char="•"/>
                      </a:pPr>
                      <a:endParaRPr lang="en-US" sz="1400" b="1" dirty="0"/>
                    </a:p>
                    <a:p>
                      <a:pPr marL="0" indent="0">
                        <a:buFont typeface="Arial" panose="02080604020202020204" pitchFamily="34" charset="0"/>
                        <a:buNone/>
                      </a:pPr>
                      <a:r>
                        <a:rPr lang="en-US" sz="1400" b="1" dirty="0"/>
                        <a:t>Payload :</a:t>
                      </a:r>
                      <a:endParaRPr lang="en-US" sz="1400" b="1" dirty="0"/>
                    </a:p>
                    <a:p>
                      <a:pPr marL="285750" indent="-285750">
                        <a:buFont typeface="Arial" panose="02080604020202020204" pitchFamily="34" charset="0"/>
                        <a:buChar char="•"/>
                      </a:pPr>
                      <a:r>
                        <a:rPr lang="en-US" sz="1400" b="1" dirty="0"/>
                        <a:t>cat=</a:t>
                      </a:r>
                      <a:r>
                        <a:rPr lang="en-US" altLang="en-US" sz="1400" b="1" dirty="0"/>
                        <a:t>3</a:t>
                      </a:r>
                      <a:r>
                        <a:rPr lang="en-US" sz="1400" b="1" dirty="0"/>
                        <a:t>’</a:t>
                      </a:r>
                      <a:endParaRPr lang="en-US" sz="1400" b="1" dirty="0"/>
                    </a:p>
                    <a:p>
                      <a:pPr marL="285750" indent="-285750">
                        <a:buFont typeface="Arial" panose="02080604020202020204" pitchFamily="34" charset="0"/>
                        <a:buChar char="•"/>
                      </a:pPr>
                      <a:endParaRPr lang="en-US" altLang="en-US" sz="1400" b="1"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tr>
            </a:tbl>
          </a:graphicData>
        </a:graphic>
      </p:graphicFrame>
      <p:sp>
        <p:nvSpPr>
          <p:cNvPr id="6" name="Rectangle 5"/>
          <p:cNvSpPr/>
          <p:nvPr/>
        </p:nvSpPr>
        <p:spPr>
          <a:xfrm>
            <a:off x="3860551" y="1573506"/>
            <a:ext cx="5362112" cy="958787"/>
          </a:xfrm>
          <a:prstGeom prst="rect">
            <a:avLst/>
          </a:prstGeom>
          <a:solidFill>
            <a:srgbClr val="CC33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dirty="0">
                <a:latin typeface="+mj-lt"/>
              </a:rPr>
              <a:t>1. SQL injection(</a:t>
            </a:r>
            <a:r>
              <a:rPr lang="en-US" sz="1400" dirty="0">
                <a:latin typeface="+mj-lt"/>
              </a:rPr>
              <a:t>Critical</a:t>
            </a:r>
            <a:r>
              <a:rPr lang="en-US" dirty="0">
                <a:latin typeface="+mj-lt"/>
              </a:rPr>
              <a:t>)</a:t>
            </a:r>
            <a:endParaRPr lang="en-IN" dirty="0">
              <a:latin typeface="+mj-lt"/>
            </a:endParaRPr>
          </a:p>
        </p:txBody>
      </p:sp>
      <p:sp>
        <p:nvSpPr>
          <p:cNvPr id="8" name="Text Box 7"/>
          <p:cNvSpPr txBox="true"/>
          <p:nvPr/>
        </p:nvSpPr>
        <p:spPr>
          <a:xfrm>
            <a:off x="1438275" y="495935"/>
            <a:ext cx="4440555" cy="460375"/>
          </a:xfrm>
          <a:prstGeom prst="rect">
            <a:avLst/>
          </a:prstGeom>
          <a:noFill/>
        </p:spPr>
        <p:txBody>
          <a:bodyPr wrap="square" rtlCol="0">
            <a:spAutoFit/>
          </a:bodyPr>
          <a:p>
            <a:r>
              <a:rPr lang="en-US" altLang="en-US" sz="2400" b="1"/>
              <a:t>1.</a:t>
            </a:r>
            <a:r>
              <a:rPr lang="en-US" altLang="en-US" sz="2400" b="1">
                <a:solidFill>
                  <a:schemeClr val="tx1"/>
                </a:solidFill>
                <a:effectLst>
                  <a:outerShdw blurRad="38100" dist="19050" dir="2700000" algn="tl" rotWithShape="0">
                    <a:schemeClr val="dk1">
                      <a:alpha val="40000"/>
                    </a:schemeClr>
                  </a:outerShdw>
                </a:effectLst>
              </a:rPr>
              <a:t>SQL </a:t>
            </a:r>
            <a:r>
              <a:rPr lang="en-US" altLang="en-US" sz="2400" b="1"/>
              <a:t>injection</a:t>
            </a:r>
            <a:endParaRPr lang="en-US" altLang="en-US" sz="2400" b="1"/>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true"/>
          </p:cNvSpPr>
          <p:nvPr>
            <p:ph type="title"/>
          </p:nvPr>
        </p:nvSpPr>
        <p:spPr>
          <a:xfrm>
            <a:off x="219710" y="-296545"/>
            <a:ext cx="10515600" cy="1325563"/>
          </a:xfrm>
        </p:spPr>
        <p:txBody>
          <a:bodyPr/>
          <a:p>
            <a:r>
              <a:rPr lang="en-US" altLang="en-US"/>
              <a:t>Recommandation</a:t>
            </a:r>
            <a:endParaRPr lang="en-US" altLang="en-US"/>
          </a:p>
        </p:txBody>
      </p:sp>
      <p:sp>
        <p:nvSpPr>
          <p:cNvPr id="3" name="Content Placeholder 2"/>
          <p:cNvSpPr>
            <a:spLocks noGrp="true"/>
          </p:cNvSpPr>
          <p:nvPr>
            <p:ph idx="1"/>
          </p:nvPr>
        </p:nvSpPr>
        <p:spPr>
          <a:xfrm>
            <a:off x="568325" y="631825"/>
            <a:ext cx="10515600" cy="4351338"/>
          </a:xfrm>
        </p:spPr>
        <p:txBody>
          <a:bodyPr/>
          <a:p>
            <a:pPr marL="0" indent="0">
              <a:buNone/>
            </a:pPr>
            <a:r>
              <a:rPr lang="en-US" sz="1800" b="1"/>
              <a:t>• Sanitise all user input and block characters you do not want</a:t>
            </a:r>
            <a:endParaRPr lang="en-US" sz="1800" b="1"/>
          </a:p>
          <a:p>
            <a:pPr marL="0" indent="0">
              <a:buNone/>
            </a:pPr>
            <a:r>
              <a:rPr lang="en-US" sz="1800" b="1"/>
              <a:t>• Convert special HTML characters like ‘ “ &lt; &gt; into HTML entities &amp;quot; %22 </a:t>
            </a:r>
            <a:r>
              <a:rPr lang="en-US" altLang="en-US" sz="1800" b="1"/>
              <a:t>   </a:t>
            </a:r>
            <a:r>
              <a:rPr lang="en-US" sz="1800" b="1"/>
              <a:t>&amp;lt; &amp;gt; before</a:t>
            </a:r>
            <a:endParaRPr lang="en-US" sz="1800" b="1"/>
          </a:p>
          <a:p>
            <a:r>
              <a:rPr lang="en-US" sz="1800" b="1"/>
              <a:t>printing them on the website.</a:t>
            </a:r>
            <a:endParaRPr lang="en-US" sz="1800" b="1"/>
          </a:p>
          <a:p>
            <a:pPr marL="0" indent="0">
              <a:buNone/>
            </a:pPr>
            <a:r>
              <a:rPr lang="en-US" sz="1800" b="1"/>
              <a:t>• Apply Client Side Filters to prevent client side filters bypass.</a:t>
            </a:r>
            <a:endParaRPr lang="en-US" sz="1800" b="1"/>
          </a:p>
        </p:txBody>
      </p:sp>
      <p:sp>
        <p:nvSpPr>
          <p:cNvPr id="4" name="Text Box 3"/>
          <p:cNvSpPr txBox="true"/>
          <p:nvPr/>
        </p:nvSpPr>
        <p:spPr>
          <a:xfrm>
            <a:off x="458470" y="2590165"/>
            <a:ext cx="4762500" cy="460375"/>
          </a:xfrm>
          <a:prstGeom prst="rect">
            <a:avLst/>
          </a:prstGeom>
          <a:noFill/>
        </p:spPr>
        <p:txBody>
          <a:bodyPr wrap="square" rtlCol="0">
            <a:spAutoFit/>
          </a:bodyPr>
          <a:p>
            <a:r>
              <a:rPr lang="en-US" altLang="en-US" sz="2400" b="1"/>
              <a:t>Business impact-High</a:t>
            </a:r>
            <a:endParaRPr lang="en-US" altLang="en-US" sz="2400" b="1"/>
          </a:p>
        </p:txBody>
      </p:sp>
      <p:sp>
        <p:nvSpPr>
          <p:cNvPr id="5" name="Text Box 4"/>
          <p:cNvSpPr txBox="true"/>
          <p:nvPr/>
        </p:nvSpPr>
        <p:spPr>
          <a:xfrm>
            <a:off x="737870" y="3209925"/>
            <a:ext cx="10716895" cy="1568450"/>
          </a:xfrm>
          <a:prstGeom prst="rect">
            <a:avLst/>
          </a:prstGeom>
          <a:noFill/>
        </p:spPr>
        <p:txBody>
          <a:bodyPr wrap="square" rtlCol="0">
            <a:spAutoFit/>
          </a:bodyPr>
          <a:p>
            <a:r>
              <a:rPr lang="en-US" sz="1600" b="1"/>
              <a:t>As attacker can inject arbitrary HTML CSS and JS via the URL, attacker can put any content</a:t>
            </a:r>
            <a:endParaRPr lang="en-US" sz="1600" b="1"/>
          </a:p>
          <a:p>
            <a:r>
              <a:rPr lang="en-US" sz="1600" b="1"/>
              <a:t>on the page like phishing pages, install malware on victim’s device and even</a:t>
            </a:r>
            <a:r>
              <a:rPr lang="en-US" altLang="en-US" sz="1600" b="1"/>
              <a:t> </a:t>
            </a:r>
            <a:r>
              <a:rPr lang="en-US" sz="1600" b="1"/>
              <a:t>host explicit</a:t>
            </a:r>
            <a:endParaRPr lang="en-US" sz="1600" b="1"/>
          </a:p>
          <a:p>
            <a:r>
              <a:rPr lang="en-US" sz="1600" b="1"/>
              <a:t>content that could compromise the reputation of the organisation</a:t>
            </a:r>
            <a:endParaRPr lang="en-US" sz="1600" b="1"/>
          </a:p>
          <a:p>
            <a:r>
              <a:rPr lang="en-US" sz="1600" b="1"/>
              <a:t>All attacker needs to do is send the link with the payload to the victim and victim would</a:t>
            </a:r>
            <a:endParaRPr lang="en-US" sz="1600" b="1"/>
          </a:p>
          <a:p>
            <a:r>
              <a:rPr lang="en-US" sz="1600" b="1"/>
              <a:t>see hacker controlled content on the website. As the user trusts the website, he/she will</a:t>
            </a:r>
            <a:endParaRPr lang="en-US" sz="1600" b="1"/>
          </a:p>
          <a:p>
            <a:r>
              <a:rPr lang="en-US" sz="1600" b="1"/>
              <a:t>trust the content.</a:t>
            </a:r>
            <a:endParaRPr lang="en-US" sz="1600" b="1"/>
          </a:p>
        </p:txBody>
      </p:sp>
      <p:sp>
        <p:nvSpPr>
          <p:cNvPr id="6" name="Text Box 5"/>
          <p:cNvSpPr txBox="true"/>
          <p:nvPr/>
        </p:nvSpPr>
        <p:spPr>
          <a:xfrm>
            <a:off x="396875" y="4780915"/>
            <a:ext cx="4460240" cy="460375"/>
          </a:xfrm>
          <a:prstGeom prst="rect">
            <a:avLst/>
          </a:prstGeom>
          <a:noFill/>
        </p:spPr>
        <p:txBody>
          <a:bodyPr wrap="square" rtlCol="0">
            <a:spAutoFit/>
          </a:bodyPr>
          <a:p>
            <a:r>
              <a:rPr lang="en-US" altLang="en-US" sz="2400" b="1"/>
              <a:t>References</a:t>
            </a:r>
            <a:endParaRPr lang="en-US" altLang="en-US" sz="2400" b="1"/>
          </a:p>
        </p:txBody>
      </p:sp>
      <p:sp>
        <p:nvSpPr>
          <p:cNvPr id="7" name="Text Box 6"/>
          <p:cNvSpPr txBox="true"/>
          <p:nvPr/>
        </p:nvSpPr>
        <p:spPr>
          <a:xfrm>
            <a:off x="840740" y="5336540"/>
            <a:ext cx="8429625" cy="829945"/>
          </a:xfrm>
          <a:prstGeom prst="rect">
            <a:avLst/>
          </a:prstGeom>
          <a:noFill/>
        </p:spPr>
        <p:txBody>
          <a:bodyPr wrap="square" rtlCol="0">
            <a:spAutoFit/>
          </a:bodyPr>
          <a:p>
            <a:r>
              <a:rPr lang="en-US" sz="1600" b="1"/>
              <a:t>https://www.owasp.org/index.php/Cross-site_Scripting_(XSS)</a:t>
            </a:r>
            <a:endParaRPr lang="en-US" sz="1600" b="1"/>
          </a:p>
          <a:p>
            <a:r>
              <a:rPr lang="en-US" sz="1600" b="1"/>
              <a:t>https://en.wikipedia.org/wiki/Cross-site_scripting</a:t>
            </a:r>
            <a:endParaRPr lang="en-US" sz="1600" b="1"/>
          </a:p>
          <a:p>
            <a:r>
              <a:rPr lang="en-US" sz="1600" b="1"/>
              <a:t>https://www.w3schools.com/html/html_entities.asp</a:t>
            </a:r>
            <a:endParaRPr lang="en-US" sz="1600" b="1"/>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true"/>
          <p:nvPr/>
        </p:nvSpPr>
        <p:spPr>
          <a:xfrm>
            <a:off x="31750" y="38735"/>
            <a:ext cx="7841615" cy="460375"/>
          </a:xfrm>
          <a:prstGeom prst="rect">
            <a:avLst/>
          </a:prstGeom>
          <a:noFill/>
        </p:spPr>
        <p:txBody>
          <a:bodyPr wrap="square" rtlCol="0">
            <a:spAutoFit/>
          </a:bodyPr>
          <a:p>
            <a:r>
              <a:rPr lang="en-US" altLang="en-US" sz="2400" b="1"/>
              <a:t>9.Crypto configuration flaw</a:t>
            </a:r>
            <a:endParaRPr lang="en-US" altLang="en-US" sz="2400" b="1"/>
          </a:p>
        </p:txBody>
      </p:sp>
      <p:graphicFrame>
        <p:nvGraphicFramePr>
          <p:cNvPr id="5" name="object 3"/>
          <p:cNvGraphicFramePr>
            <a:graphicFrameLocks noGrp="true"/>
          </p:cNvGraphicFramePr>
          <p:nvPr/>
        </p:nvGraphicFramePr>
        <p:xfrm>
          <a:off x="31750" y="1549400"/>
          <a:ext cx="11920220" cy="3329305"/>
        </p:xfrm>
        <a:graphic>
          <a:graphicData uri="http://schemas.openxmlformats.org/drawingml/2006/table">
            <a:tbl>
              <a:tblPr firstRow="true" bandRow="true">
                <a:tableStyleId>{2D5ABB26-0587-4C30-8999-92F81FD0307C}</a:tableStyleId>
              </a:tblPr>
              <a:tblGrid>
                <a:gridCol w="2077720"/>
                <a:gridCol w="9842500"/>
              </a:tblGrid>
              <a:tr h="535305">
                <a:tc gridSpan="2">
                  <a:txBody>
                    <a:bodyPr/>
                    <a:p>
                      <a:pPr>
                        <a:lnSpc>
                          <a:spcPct val="100000"/>
                        </a:lnSpc>
                      </a:pPr>
                      <a:endParaRPr sz="2500">
                        <a:latin typeface="Times New Roman"/>
                        <a:cs typeface="Times New Roman"/>
                      </a:endParaRPr>
                    </a:p>
                  </a:txBody>
                  <a:tcPr marL="0" marR="0" marT="0" marB="0">
                    <a:lnB w="12700">
                      <a:solidFill>
                        <a:srgbClr val="000000"/>
                      </a:solidFill>
                      <a:prstDash val="solid"/>
                    </a:lnB>
                    <a:solidFill>
                      <a:srgbClr val="00A2FF"/>
                    </a:solidFill>
                  </a:tcPr>
                </a:tc>
                <a:tc hMerge="true">
                  <a:tcPr marL="0" marR="0" marT="0" marB="0"/>
                </a:tc>
              </a:tr>
              <a:tr h="2794000">
                <a:tc>
                  <a:txBody>
                    <a:bodyPr/>
                    <a:p>
                      <a:pPr>
                        <a:lnSpc>
                          <a:spcPct val="100000"/>
                        </a:lnSpc>
                      </a:pPr>
                      <a:endParaRPr sz="1700">
                        <a:latin typeface="Times New Roman"/>
                        <a:cs typeface="Times New Roman"/>
                      </a:endParaRPr>
                    </a:p>
                    <a:p>
                      <a:pPr>
                        <a:lnSpc>
                          <a:spcPct val="100000"/>
                        </a:lnSpc>
                      </a:pPr>
                      <a:endParaRPr sz="1700">
                        <a:latin typeface="Times New Roman"/>
                        <a:cs typeface="Times New Roman"/>
                      </a:endParaRPr>
                    </a:p>
                    <a:p>
                      <a:pPr>
                        <a:lnSpc>
                          <a:spcPct val="100000"/>
                        </a:lnSpc>
                      </a:pPr>
                      <a:r>
                        <a:rPr sz="1700" b="1" spc="5" dirty="0">
                          <a:solidFill>
                            <a:srgbClr val="FFFFFF"/>
                          </a:solidFill>
                          <a:latin typeface="Carlito"/>
                          <a:cs typeface="Carlito"/>
                        </a:rPr>
                        <a:t>Crypto Configuration</a:t>
                      </a:r>
                      <a:r>
                        <a:rPr sz="1700" b="1" spc="-15" dirty="0">
                          <a:solidFill>
                            <a:srgbClr val="FFFFFF"/>
                          </a:solidFill>
                          <a:latin typeface="Carlito"/>
                          <a:cs typeface="Carlito"/>
                        </a:rPr>
                        <a:t> </a:t>
                      </a:r>
                      <a:r>
                        <a:rPr sz="1700" b="1" spc="5" dirty="0">
                          <a:solidFill>
                            <a:srgbClr val="FFFFFF"/>
                          </a:solidFill>
                          <a:latin typeface="Carlito"/>
                          <a:cs typeface="Carlito"/>
                        </a:rPr>
                        <a:t>Flaw(</a:t>
                      </a:r>
                      <a:endParaRPr sz="1700" b="1">
                        <a:latin typeface="Carlito"/>
                        <a:cs typeface="Carlito"/>
                      </a:endParaRPr>
                    </a:p>
                    <a:p>
                      <a:pPr algn="ctr">
                        <a:lnSpc>
                          <a:spcPct val="100000"/>
                        </a:lnSpc>
                        <a:spcBef>
                          <a:spcPts val="10"/>
                        </a:spcBef>
                      </a:pPr>
                      <a:r>
                        <a:rPr sz="2050" b="1" spc="-5" dirty="0">
                          <a:solidFill>
                            <a:srgbClr val="FFFFFF"/>
                          </a:solidFill>
                          <a:latin typeface="Carlito"/>
                          <a:cs typeface="Carlito"/>
                        </a:rPr>
                        <a:t>(Severe)</a:t>
                      </a:r>
                      <a:endParaRPr sz="2050" b="1">
                        <a:latin typeface="Carlito"/>
                        <a:cs typeface="Carlito"/>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9933"/>
                    </a:solidFill>
                  </a:tcPr>
                </a:tc>
                <a:tc>
                  <a:txBody>
                    <a:bodyPr/>
                    <a:p>
                      <a:pPr marL="39370">
                        <a:lnSpc>
                          <a:spcPct val="100000"/>
                        </a:lnSpc>
                        <a:spcBef>
                          <a:spcPts val="900"/>
                        </a:spcBef>
                      </a:pPr>
                      <a:r>
                        <a:rPr sz="2450" b="1" dirty="0">
                          <a:latin typeface="Carlito"/>
                          <a:cs typeface="Carlito"/>
                        </a:rPr>
                        <a:t>Crypto Configuration Flaws </a:t>
                      </a:r>
                      <a:r>
                        <a:rPr sz="2450" b="1" spc="-5" dirty="0">
                          <a:latin typeface="Carlito"/>
                          <a:cs typeface="Carlito"/>
                        </a:rPr>
                        <a:t>are found </a:t>
                      </a:r>
                      <a:r>
                        <a:rPr sz="2450" b="1" spc="5" dirty="0">
                          <a:latin typeface="Carlito"/>
                          <a:cs typeface="Carlito"/>
                        </a:rPr>
                        <a:t>in </a:t>
                      </a:r>
                      <a:r>
                        <a:rPr sz="2450" b="1" spc="10" dirty="0">
                          <a:latin typeface="Carlito"/>
                          <a:cs typeface="Carlito"/>
                        </a:rPr>
                        <a:t>the modules</a:t>
                      </a:r>
                      <a:r>
                        <a:rPr sz="2450" b="1" spc="35" dirty="0">
                          <a:latin typeface="Carlito"/>
                          <a:cs typeface="Carlito"/>
                        </a:rPr>
                        <a:t> </a:t>
                      </a:r>
                      <a:r>
                        <a:rPr sz="2450" b="1" spc="-20" dirty="0">
                          <a:latin typeface="Carlito"/>
                          <a:cs typeface="Carlito"/>
                        </a:rPr>
                        <a:t>below.</a:t>
                      </a:r>
                      <a:endParaRPr sz="2450" b="1">
                        <a:latin typeface="Carlito"/>
                        <a:cs typeface="Carlito"/>
                      </a:endParaRPr>
                    </a:p>
                    <a:p>
                      <a:pPr>
                        <a:lnSpc>
                          <a:spcPct val="100000"/>
                        </a:lnSpc>
                      </a:pPr>
                      <a:endParaRPr sz="2400" b="1">
                        <a:latin typeface="Times New Roman"/>
                        <a:cs typeface="Times New Roman"/>
                      </a:endParaRPr>
                    </a:p>
                    <a:p>
                      <a:pPr>
                        <a:lnSpc>
                          <a:spcPct val="100000"/>
                        </a:lnSpc>
                        <a:spcBef>
                          <a:spcPts val="30"/>
                        </a:spcBef>
                      </a:pPr>
                      <a:endParaRPr sz="2200" b="1">
                        <a:latin typeface="Times New Roman"/>
                        <a:cs typeface="Times New Roman"/>
                      </a:endParaRPr>
                    </a:p>
                    <a:p>
                      <a:pPr marL="39370">
                        <a:lnSpc>
                          <a:spcPct val="100000"/>
                        </a:lnSpc>
                      </a:pPr>
                      <a:r>
                        <a:rPr sz="2050" b="1" spc="-5" dirty="0">
                          <a:latin typeface="Carlito"/>
                          <a:cs typeface="Carlito"/>
                        </a:rPr>
                        <a:t>Affected </a:t>
                      </a:r>
                      <a:r>
                        <a:rPr sz="2050" b="1" dirty="0">
                          <a:latin typeface="Carlito"/>
                          <a:cs typeface="Carlito"/>
                        </a:rPr>
                        <a:t>URL :</a:t>
                      </a:r>
                      <a:endParaRPr sz="2050" b="1">
                        <a:latin typeface="Carlito"/>
                        <a:cs typeface="Carlito"/>
                      </a:endParaRPr>
                    </a:p>
                    <a:p>
                      <a:pPr marL="300990" indent="-262255">
                        <a:lnSpc>
                          <a:spcPct val="100000"/>
                        </a:lnSpc>
                        <a:spcBef>
                          <a:spcPts val="100"/>
                        </a:spcBef>
                        <a:buSzPct val="122000"/>
                        <a:buChar char="•"/>
                        <a:tabLst>
                          <a:tab pos="301625" algn="l"/>
                        </a:tabLst>
                      </a:pPr>
                      <a:r>
                        <a:rPr sz="2050" b="1" u="heavy" spc="-5" dirty="0">
                          <a:uFill>
                            <a:solidFill>
                              <a:srgbClr val="000000"/>
                            </a:solidFill>
                          </a:uFill>
                          <a:latin typeface="Carlito"/>
                          <a:cs typeface="Carlito"/>
                          <a:hlinkClick r:id="rId1"/>
                        </a:rPr>
                        <a:t>http://13.</a:t>
                      </a:r>
                      <a:r>
                        <a:rPr lang="en-US" sz="2050" b="1" u="heavy" spc="-5" dirty="0">
                          <a:uFill>
                            <a:solidFill>
                              <a:srgbClr val="000000"/>
                            </a:solidFill>
                          </a:uFill>
                          <a:latin typeface="Carlito"/>
                          <a:cs typeface="Carlito"/>
                          <a:hlinkClick r:id="rId1"/>
                        </a:rPr>
                        <a:t>235.31.180</a:t>
                      </a:r>
                      <a:r>
                        <a:rPr sz="2050" b="1" u="heavy" spc="-5" dirty="0">
                          <a:uFill>
                            <a:solidFill>
                              <a:srgbClr val="000000"/>
                            </a:solidFill>
                          </a:uFill>
                          <a:latin typeface="Carlito"/>
                          <a:cs typeface="Carlito"/>
                          <a:hlinkClick r:id="rId1"/>
                        </a:rPr>
                        <a:t>/</a:t>
                      </a:r>
                      <a:r>
                        <a:rPr lang="en-US" sz="2050" b="1" u="heavy" spc="-5" dirty="0">
                          <a:uFill>
                            <a:solidFill>
                              <a:srgbClr val="000000"/>
                            </a:solidFill>
                          </a:uFill>
                          <a:latin typeface="Carlito"/>
                          <a:cs typeface="Carlito"/>
                          <a:hlinkClick r:id="rId1"/>
                        </a:rPr>
                        <a:t>wondercms</a:t>
                      </a:r>
                      <a:r>
                        <a:rPr sz="2050" b="1" spc="-5" dirty="0">
                          <a:latin typeface="Carlito"/>
                          <a:cs typeface="Carlito"/>
                          <a:hlinkClick r:id="rId1"/>
                        </a:rPr>
                        <a:t> </a:t>
                      </a:r>
                      <a:r>
                        <a:rPr sz="2050" b="1" dirty="0">
                          <a:latin typeface="Carlito"/>
                          <a:cs typeface="Carlito"/>
                        </a:rPr>
                        <a:t>(All </a:t>
                      </a:r>
                      <a:r>
                        <a:rPr sz="2050" b="1" spc="5" dirty="0">
                          <a:latin typeface="Carlito"/>
                          <a:cs typeface="Carlito"/>
                        </a:rPr>
                        <a:t>the </a:t>
                      </a:r>
                      <a:r>
                        <a:rPr sz="2050" b="1" dirty="0">
                          <a:latin typeface="Carlito"/>
                          <a:cs typeface="Carlito"/>
                        </a:rPr>
                        <a:t>webpages ,blogs </a:t>
                      </a:r>
                      <a:r>
                        <a:rPr sz="2050" b="1" spc="-5" dirty="0">
                          <a:latin typeface="Carlito"/>
                          <a:cs typeface="Carlito"/>
                        </a:rPr>
                        <a:t>,forum)</a:t>
                      </a:r>
                      <a:endParaRPr sz="2050" b="1">
                        <a:latin typeface="Carlito"/>
                        <a:cs typeface="Carlito"/>
                      </a:endParaRPr>
                    </a:p>
                  </a:txBody>
                  <a:tcPr marL="0" marR="0" marT="1143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true"/>
          </p:cNvSpPr>
          <p:nvPr>
            <p:ph type="title"/>
          </p:nvPr>
        </p:nvSpPr>
        <p:spPr>
          <a:xfrm>
            <a:off x="45085" y="-313690"/>
            <a:ext cx="10515600" cy="1325563"/>
          </a:xfrm>
        </p:spPr>
        <p:txBody>
          <a:bodyPr/>
          <a:p>
            <a:r>
              <a:rPr lang="en-US" altLang="en-US"/>
              <a:t>Observation</a:t>
            </a:r>
            <a:endParaRPr lang="en-US" altLang="en-US"/>
          </a:p>
        </p:txBody>
      </p:sp>
      <p:sp>
        <p:nvSpPr>
          <p:cNvPr id="3" name="Content Placeholder 2"/>
          <p:cNvSpPr>
            <a:spLocks noGrp="true"/>
          </p:cNvSpPr>
          <p:nvPr>
            <p:ph idx="1"/>
          </p:nvPr>
        </p:nvSpPr>
        <p:spPr>
          <a:xfrm>
            <a:off x="282575" y="726440"/>
            <a:ext cx="10515600" cy="4351338"/>
          </a:xfrm>
        </p:spPr>
        <p:txBody>
          <a:bodyPr/>
          <a:p>
            <a:r>
              <a:rPr lang="en-US" b="1"/>
              <a:t>Clearly ,all the webpages use 'http' and not 'https' which is far less secure and not encrypted</a:t>
            </a:r>
            <a:endParaRPr lang="en-US" b="1"/>
          </a:p>
        </p:txBody>
      </p:sp>
      <p:pic>
        <p:nvPicPr>
          <p:cNvPr id="4" name="Picture 3" descr="1"/>
          <p:cNvPicPr>
            <a:picLocks noChangeAspect="true"/>
          </p:cNvPicPr>
          <p:nvPr/>
        </p:nvPicPr>
        <p:blipFill>
          <a:blip r:embed="rId1"/>
          <a:stretch>
            <a:fillRect/>
          </a:stretch>
        </p:blipFill>
        <p:spPr>
          <a:xfrm>
            <a:off x="971550" y="1456690"/>
            <a:ext cx="9471025" cy="496887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true"/>
          </p:cNvSpPr>
          <p:nvPr>
            <p:ph type="title"/>
          </p:nvPr>
        </p:nvSpPr>
        <p:spPr>
          <a:xfrm>
            <a:off x="12065" y="-249555"/>
            <a:ext cx="10515600" cy="1325563"/>
          </a:xfrm>
        </p:spPr>
        <p:txBody>
          <a:bodyPr/>
          <a:p>
            <a:r>
              <a:rPr lang="en-US" altLang="en-US"/>
              <a:t>Business impact-High</a:t>
            </a:r>
            <a:endParaRPr lang="en-US" altLang="en-US"/>
          </a:p>
        </p:txBody>
      </p:sp>
      <p:sp>
        <p:nvSpPr>
          <p:cNvPr id="3" name="Content Placeholder 2"/>
          <p:cNvSpPr>
            <a:spLocks noGrp="true"/>
          </p:cNvSpPr>
          <p:nvPr>
            <p:ph idx="1"/>
          </p:nvPr>
        </p:nvSpPr>
        <p:spPr>
          <a:xfrm>
            <a:off x="346075" y="921385"/>
            <a:ext cx="10515600" cy="4351338"/>
          </a:xfrm>
        </p:spPr>
        <p:txBody>
          <a:bodyPr/>
          <a:p>
            <a:r>
              <a:rPr lang="en-US" b="1"/>
              <a:t>Security is almost halved in http providing easy man-in-the-middle attack and others which makes it easy for</a:t>
            </a:r>
            <a:endParaRPr lang="en-US" b="1"/>
          </a:p>
          <a:p>
            <a:r>
              <a:rPr lang="en-US" b="1"/>
              <a:t>attacker to go through the data transmitted over the internet.</a:t>
            </a:r>
            <a:endParaRPr lang="en-US" b="1"/>
          </a:p>
        </p:txBody>
      </p:sp>
      <p:sp>
        <p:nvSpPr>
          <p:cNvPr id="4" name="Text Box 3"/>
          <p:cNvSpPr txBox="true"/>
          <p:nvPr/>
        </p:nvSpPr>
        <p:spPr>
          <a:xfrm>
            <a:off x="244475" y="2058035"/>
            <a:ext cx="4174490" cy="460375"/>
          </a:xfrm>
          <a:prstGeom prst="rect">
            <a:avLst/>
          </a:prstGeom>
          <a:noFill/>
        </p:spPr>
        <p:txBody>
          <a:bodyPr wrap="square" rtlCol="0">
            <a:spAutoFit/>
          </a:bodyPr>
          <a:p>
            <a:r>
              <a:rPr lang="en-US" altLang="en-US" sz="2400" b="1"/>
              <a:t>Recommandation</a:t>
            </a:r>
            <a:endParaRPr lang="en-US" altLang="en-US" sz="2400" b="1"/>
          </a:p>
        </p:txBody>
      </p:sp>
      <p:sp>
        <p:nvSpPr>
          <p:cNvPr id="5" name="Text Box 4"/>
          <p:cNvSpPr txBox="true"/>
          <p:nvPr/>
        </p:nvSpPr>
        <p:spPr>
          <a:xfrm>
            <a:off x="666750" y="2756535"/>
            <a:ext cx="9016365" cy="368300"/>
          </a:xfrm>
          <a:prstGeom prst="rect">
            <a:avLst/>
          </a:prstGeom>
          <a:noFill/>
        </p:spPr>
        <p:txBody>
          <a:bodyPr wrap="square" rtlCol="0">
            <a:spAutoFit/>
          </a:bodyPr>
          <a:p>
            <a:r>
              <a:rPr lang="en-US" altLang="en-US" b="1"/>
              <a:t>Use https instead of http as the protocol</a:t>
            </a:r>
            <a:endParaRPr lang="en-US" altLang="en-US" b="1"/>
          </a:p>
        </p:txBody>
      </p:sp>
      <p:sp>
        <p:nvSpPr>
          <p:cNvPr id="6" name="Text Box 5"/>
          <p:cNvSpPr txBox="true"/>
          <p:nvPr/>
        </p:nvSpPr>
        <p:spPr>
          <a:xfrm>
            <a:off x="364490" y="3343275"/>
            <a:ext cx="5318760" cy="460375"/>
          </a:xfrm>
          <a:prstGeom prst="rect">
            <a:avLst/>
          </a:prstGeom>
          <a:noFill/>
        </p:spPr>
        <p:txBody>
          <a:bodyPr wrap="square" rtlCol="0">
            <a:spAutoFit/>
          </a:bodyPr>
          <a:p>
            <a:r>
              <a:rPr lang="en-US" altLang="en-US" sz="2400" b="1"/>
              <a:t>References</a:t>
            </a:r>
            <a:endParaRPr lang="en-US" altLang="en-US" sz="2400" b="1"/>
          </a:p>
        </p:txBody>
      </p:sp>
      <p:sp>
        <p:nvSpPr>
          <p:cNvPr id="7" name="Text Box 6"/>
          <p:cNvSpPr txBox="true"/>
          <p:nvPr/>
        </p:nvSpPr>
        <p:spPr>
          <a:xfrm>
            <a:off x="793750" y="4025900"/>
            <a:ext cx="10067925" cy="645160"/>
          </a:xfrm>
          <a:prstGeom prst="rect">
            <a:avLst/>
          </a:prstGeom>
          <a:noFill/>
        </p:spPr>
        <p:txBody>
          <a:bodyPr wrap="square" rtlCol="0">
            <a:spAutoFit/>
          </a:bodyPr>
          <a:p>
            <a:r>
              <a:rPr lang="en-US" b="1"/>
              <a:t>https://www.owasp.org/index.php/Category:Cryptographic_Vulnerability</a:t>
            </a:r>
            <a:endParaRPr lang="en-US" b="1"/>
          </a:p>
          <a:p>
            <a:r>
              <a:rPr lang="en-US" b="1"/>
              <a:t>https://www.w3.org/Protocols/rfc2616/rfc2616-sec15.html</a:t>
            </a:r>
            <a:endParaRPr lang="en-US" b="1"/>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true"/>
          </p:cNvSpPr>
          <p:nvPr>
            <p:ph type="title"/>
          </p:nvPr>
        </p:nvSpPr>
        <p:spPr>
          <a:xfrm>
            <a:off x="28575" y="-186055"/>
            <a:ext cx="10515600" cy="1325563"/>
          </a:xfrm>
        </p:spPr>
        <p:txBody>
          <a:bodyPr/>
          <a:p>
            <a:r>
              <a:rPr lang="en-US" altLang="en-US"/>
              <a:t>10.Common passwords</a:t>
            </a:r>
            <a:endParaRPr lang="en-US" altLang="en-US"/>
          </a:p>
        </p:txBody>
      </p:sp>
      <p:graphicFrame>
        <p:nvGraphicFramePr>
          <p:cNvPr id="4" name="object 3"/>
          <p:cNvGraphicFramePr>
            <a:graphicFrameLocks noGrp="true"/>
          </p:cNvGraphicFramePr>
          <p:nvPr>
            <p:ph idx="1"/>
          </p:nvPr>
        </p:nvGraphicFramePr>
        <p:xfrm>
          <a:off x="584200" y="1139825"/>
          <a:ext cx="10515600" cy="4424681"/>
        </p:xfrm>
        <a:graphic>
          <a:graphicData uri="http://schemas.openxmlformats.org/drawingml/2006/table">
            <a:tbl>
              <a:tblPr firstRow="true" bandRow="true">
                <a:tableStyleId>{2D5ABB26-0587-4C30-8999-92F81FD0307C}</a:tableStyleId>
              </a:tblPr>
              <a:tblGrid>
                <a:gridCol w="1833245"/>
                <a:gridCol w="8682355"/>
              </a:tblGrid>
              <a:tr h="711316">
                <a:tc gridSpan="2">
                  <a:txBody>
                    <a:bodyPr/>
                    <a:p>
                      <a:pPr>
                        <a:lnSpc>
                          <a:spcPct val="100000"/>
                        </a:lnSpc>
                      </a:pPr>
                      <a:endParaRPr sz="2500">
                        <a:latin typeface="Times New Roman"/>
                        <a:cs typeface="Times New Roman"/>
                      </a:endParaRPr>
                    </a:p>
                  </a:txBody>
                  <a:tcPr marL="0" marR="0" marT="0" marB="0">
                    <a:lnB w="12700">
                      <a:solidFill>
                        <a:srgbClr val="000000"/>
                      </a:solidFill>
                      <a:prstDash val="solid"/>
                    </a:lnB>
                    <a:solidFill>
                      <a:srgbClr val="00A2FF"/>
                    </a:solidFill>
                  </a:tcPr>
                </a:tc>
                <a:tc hMerge="true">
                  <a:tcPr marL="0" marR="0" marT="0" marB="0"/>
                </a:tc>
              </a:tr>
              <a:tr h="3713365">
                <a:tc>
                  <a:txBody>
                    <a:bodyPr/>
                    <a:p>
                      <a:pPr>
                        <a:lnSpc>
                          <a:spcPct val="100000"/>
                        </a:lnSpc>
                      </a:pPr>
                      <a:endParaRPr sz="2000" b="1">
                        <a:latin typeface="Times New Roman"/>
                        <a:cs typeface="Times New Roman"/>
                      </a:endParaRPr>
                    </a:p>
                    <a:p>
                      <a:pPr>
                        <a:lnSpc>
                          <a:spcPct val="100000"/>
                        </a:lnSpc>
                      </a:pPr>
                      <a:r>
                        <a:rPr sz="2050" b="1" spc="-15" dirty="0">
                          <a:solidFill>
                            <a:srgbClr val="FFFFFF"/>
                          </a:solidFill>
                          <a:latin typeface="Carlito"/>
                          <a:cs typeface="Carlito"/>
                        </a:rPr>
                        <a:t>Weak </a:t>
                      </a:r>
                      <a:r>
                        <a:rPr sz="2050" b="1" spc="-10" dirty="0">
                          <a:solidFill>
                            <a:srgbClr val="FFFFFF"/>
                          </a:solidFill>
                          <a:latin typeface="Carlito"/>
                          <a:cs typeface="Carlito"/>
                        </a:rPr>
                        <a:t>Password</a:t>
                      </a:r>
                      <a:r>
                        <a:rPr sz="2050" b="1" spc="-65" dirty="0">
                          <a:solidFill>
                            <a:srgbClr val="FFFFFF"/>
                          </a:solidFill>
                          <a:latin typeface="Carlito"/>
                          <a:cs typeface="Carlito"/>
                        </a:rPr>
                        <a:t> </a:t>
                      </a:r>
                      <a:r>
                        <a:rPr sz="2050" b="1" dirty="0">
                          <a:solidFill>
                            <a:srgbClr val="FFFFFF"/>
                          </a:solidFill>
                          <a:latin typeface="Carlito"/>
                          <a:cs typeface="Carlito"/>
                        </a:rPr>
                        <a:t>Flaw  </a:t>
                      </a:r>
                      <a:r>
                        <a:rPr sz="2050" b="1" spc="-5" dirty="0">
                          <a:solidFill>
                            <a:srgbClr val="FFFFFF"/>
                          </a:solidFill>
                          <a:latin typeface="Carlito"/>
                          <a:cs typeface="Carlito"/>
                        </a:rPr>
                        <a:t>(Severe)</a:t>
                      </a:r>
                      <a:endParaRPr sz="2050" b="1">
                        <a:latin typeface="Carlito"/>
                        <a:cs typeface="Carlito"/>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9933"/>
                    </a:solidFill>
                  </a:tcPr>
                </a:tc>
                <a:tc>
                  <a:txBody>
                    <a:bodyPr/>
                    <a:p>
                      <a:pPr marL="39370">
                        <a:lnSpc>
                          <a:spcPct val="100000"/>
                        </a:lnSpc>
                        <a:spcBef>
                          <a:spcPts val="900"/>
                        </a:spcBef>
                      </a:pPr>
                      <a:endParaRPr sz="2450" b="1" spc="5" dirty="0">
                        <a:latin typeface="Carlito"/>
                        <a:cs typeface="Carlito"/>
                      </a:endParaRPr>
                    </a:p>
                    <a:p>
                      <a:pPr marL="39370">
                        <a:lnSpc>
                          <a:spcPct val="100000"/>
                        </a:lnSpc>
                        <a:spcBef>
                          <a:spcPts val="900"/>
                        </a:spcBef>
                      </a:pPr>
                      <a:r>
                        <a:rPr sz="2450" b="1" spc="5" dirty="0">
                          <a:latin typeface="Carlito"/>
                          <a:cs typeface="Carlito"/>
                        </a:rPr>
                        <a:t>Below given urls </a:t>
                      </a:r>
                      <a:r>
                        <a:rPr sz="2450" b="1" spc="-10" dirty="0">
                          <a:latin typeface="Carlito"/>
                          <a:cs typeface="Carlito"/>
                        </a:rPr>
                        <a:t>have </a:t>
                      </a:r>
                      <a:r>
                        <a:rPr sz="2450" b="1" spc="5" dirty="0">
                          <a:latin typeface="Carlito"/>
                          <a:cs typeface="Carlito"/>
                        </a:rPr>
                        <a:t>weak</a:t>
                      </a:r>
                      <a:r>
                        <a:rPr sz="2450" b="1" spc="10" dirty="0">
                          <a:latin typeface="Carlito"/>
                          <a:cs typeface="Carlito"/>
                        </a:rPr>
                        <a:t> </a:t>
                      </a:r>
                      <a:r>
                        <a:rPr sz="2450" b="1" dirty="0">
                          <a:latin typeface="Carlito"/>
                          <a:cs typeface="Carlito"/>
                        </a:rPr>
                        <a:t>passwords.</a:t>
                      </a:r>
                      <a:endParaRPr sz="2450" b="1">
                        <a:latin typeface="Carlito"/>
                        <a:cs typeface="Carlito"/>
                      </a:endParaRPr>
                    </a:p>
                    <a:p>
                      <a:pPr>
                        <a:lnSpc>
                          <a:spcPct val="100000"/>
                        </a:lnSpc>
                        <a:spcBef>
                          <a:spcPts val="5"/>
                        </a:spcBef>
                      </a:pPr>
                      <a:endParaRPr sz="2400" b="1">
                        <a:latin typeface="Times New Roman"/>
                        <a:cs typeface="Times New Roman"/>
                      </a:endParaRPr>
                    </a:p>
                    <a:p>
                      <a:pPr marL="39370">
                        <a:lnSpc>
                          <a:spcPct val="100000"/>
                        </a:lnSpc>
                      </a:pPr>
                      <a:r>
                        <a:rPr sz="2050" b="1" spc="-5" dirty="0">
                          <a:latin typeface="Carlito"/>
                          <a:cs typeface="Carlito"/>
                        </a:rPr>
                        <a:t>Affected </a:t>
                      </a:r>
                      <a:r>
                        <a:rPr sz="2050" b="1" dirty="0">
                          <a:latin typeface="Carlito"/>
                          <a:cs typeface="Carlito"/>
                        </a:rPr>
                        <a:t>URL :</a:t>
                      </a:r>
                      <a:endParaRPr sz="2050" b="1">
                        <a:latin typeface="Carlito"/>
                        <a:cs typeface="Carlito"/>
                      </a:endParaRPr>
                    </a:p>
                    <a:p>
                      <a:pPr marL="274955" indent="-236220">
                        <a:lnSpc>
                          <a:spcPct val="100000"/>
                        </a:lnSpc>
                        <a:spcBef>
                          <a:spcPts val="95"/>
                        </a:spcBef>
                        <a:buFont typeface="Arial"/>
                        <a:buChar char="•"/>
                        <a:tabLst>
                          <a:tab pos="274955" algn="l"/>
                          <a:tab pos="275590" algn="l"/>
                        </a:tabLst>
                      </a:pPr>
                      <a:r>
                        <a:rPr sz="2050" b="1" u="heavy" spc="-10" dirty="0">
                          <a:uFill>
                            <a:solidFill>
                              <a:srgbClr val="000000"/>
                            </a:solidFill>
                          </a:uFill>
                          <a:latin typeface="Carlito"/>
                          <a:cs typeface="Carlito"/>
                          <a:hlinkClick r:id="rId1"/>
                        </a:rPr>
                        <a:t>http://13.</a:t>
                      </a:r>
                      <a:r>
                        <a:rPr lang="en-US" sz="2050" b="1" u="heavy" spc="-10" dirty="0">
                          <a:uFill>
                            <a:solidFill>
                              <a:srgbClr val="000000"/>
                            </a:solidFill>
                          </a:uFill>
                          <a:latin typeface="Carlito"/>
                          <a:cs typeface="Carlito"/>
                          <a:hlinkClick r:id="rId1"/>
                        </a:rPr>
                        <a:t>235.31.180</a:t>
                      </a:r>
                      <a:r>
                        <a:rPr sz="2050" b="1" u="heavy" spc="-10" dirty="0">
                          <a:uFill>
                            <a:solidFill>
                              <a:srgbClr val="000000"/>
                            </a:solidFill>
                          </a:uFill>
                          <a:latin typeface="Carlito"/>
                          <a:cs typeface="Carlito"/>
                          <a:hlinkClick r:id="rId1"/>
                        </a:rPr>
                        <a:t>/login/seller.php</a:t>
                      </a:r>
                      <a:endParaRPr sz="2050" b="1">
                        <a:latin typeface="Carlito"/>
                        <a:cs typeface="Carlito"/>
                      </a:endParaRPr>
                    </a:p>
                    <a:p>
                      <a:pPr marL="274955" indent="-236220">
                        <a:lnSpc>
                          <a:spcPct val="100000"/>
                        </a:lnSpc>
                        <a:spcBef>
                          <a:spcPts val="95"/>
                        </a:spcBef>
                        <a:buFont typeface="Arial"/>
                        <a:buChar char="•"/>
                        <a:tabLst>
                          <a:tab pos="274955" algn="l"/>
                          <a:tab pos="275590" algn="l"/>
                        </a:tabLst>
                      </a:pPr>
                      <a:r>
                        <a:rPr sz="2050" b="1" spc="-5" dirty="0">
                          <a:latin typeface="Carlito"/>
                          <a:cs typeface="Carlito"/>
                          <a:hlinkClick r:id="rId2"/>
                        </a:rPr>
                        <a:t>http://</a:t>
                      </a:r>
                      <a:r>
                        <a:rPr lang="en-US" sz="2050" b="1" spc="-5" dirty="0">
                          <a:latin typeface="Carlito"/>
                          <a:cs typeface="Carlito"/>
                          <a:hlinkClick r:id="rId2"/>
                        </a:rPr>
                        <a:t>13.235.31.180</a:t>
                      </a:r>
                      <a:r>
                        <a:rPr sz="2050" b="1" spc="-5" dirty="0">
                          <a:latin typeface="Carlito"/>
                          <a:cs typeface="Carlito"/>
                          <a:hlinkClick r:id="rId2"/>
                        </a:rPr>
                        <a:t>/wondercms/</a:t>
                      </a:r>
                      <a:endParaRPr sz="2050" b="1">
                        <a:latin typeface="Carlito"/>
                        <a:cs typeface="Carlito"/>
                      </a:endParaRPr>
                    </a:p>
                  </a:txBody>
                  <a:tcPr marL="0" marR="0" marT="1143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true"/>
          </p:cNvSpPr>
          <p:nvPr>
            <p:ph type="title"/>
          </p:nvPr>
        </p:nvSpPr>
        <p:spPr>
          <a:xfrm>
            <a:off x="-2540" y="-90170"/>
            <a:ext cx="10515600" cy="1325563"/>
          </a:xfrm>
        </p:spPr>
        <p:txBody>
          <a:bodyPr/>
          <a:p>
            <a:r>
              <a:rPr lang="en-US" altLang="en-US"/>
              <a:t>Observation</a:t>
            </a:r>
            <a:endParaRPr lang="en-US" altLang="en-US"/>
          </a:p>
        </p:txBody>
      </p:sp>
      <p:sp>
        <p:nvSpPr>
          <p:cNvPr id="3" name="Content Placeholder 2"/>
          <p:cNvSpPr>
            <a:spLocks noGrp="true"/>
          </p:cNvSpPr>
          <p:nvPr>
            <p:ph idx="1"/>
          </p:nvPr>
        </p:nvSpPr>
        <p:spPr>
          <a:xfrm>
            <a:off x="283210" y="794385"/>
            <a:ext cx="10515600" cy="4351338"/>
          </a:xfrm>
        </p:spPr>
        <p:txBody>
          <a:bodyPr/>
          <a:p>
            <a:r>
              <a:rPr lang="en-US" b="1"/>
              <a:t>The passwords of sellers and ,admin of blog ,is very common and easily predictable</a:t>
            </a:r>
            <a:endParaRPr lang="en-US" b="1"/>
          </a:p>
        </p:txBody>
      </p:sp>
      <p:pic>
        <p:nvPicPr>
          <p:cNvPr id="4" name="Picture 3" descr="01"/>
          <p:cNvPicPr>
            <a:picLocks noChangeAspect="true"/>
          </p:cNvPicPr>
          <p:nvPr/>
        </p:nvPicPr>
        <p:blipFill>
          <a:blip r:embed="rId1"/>
          <a:stretch>
            <a:fillRect/>
          </a:stretch>
        </p:blipFill>
        <p:spPr>
          <a:xfrm>
            <a:off x="429895" y="1485900"/>
            <a:ext cx="5617210" cy="3214370"/>
          </a:xfrm>
          <a:prstGeom prst="rect">
            <a:avLst/>
          </a:prstGeom>
        </p:spPr>
      </p:pic>
      <p:pic>
        <p:nvPicPr>
          <p:cNvPr id="5" name="Picture 4" descr="03"/>
          <p:cNvPicPr>
            <a:picLocks noChangeAspect="true"/>
          </p:cNvPicPr>
          <p:nvPr/>
        </p:nvPicPr>
        <p:blipFill>
          <a:blip r:embed="rId2"/>
          <a:stretch>
            <a:fillRect/>
          </a:stretch>
        </p:blipFill>
        <p:spPr>
          <a:xfrm>
            <a:off x="454660" y="3326130"/>
            <a:ext cx="10058400" cy="322199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true"/>
          </p:cNvSpPr>
          <p:nvPr>
            <p:ph type="title"/>
          </p:nvPr>
        </p:nvSpPr>
        <p:spPr>
          <a:xfrm>
            <a:off x="-82550" y="-281940"/>
            <a:ext cx="10515600" cy="1325563"/>
          </a:xfrm>
        </p:spPr>
        <p:txBody>
          <a:bodyPr/>
          <a:p>
            <a:r>
              <a:rPr lang="en-US" altLang="en-US"/>
              <a:t>Business impact-High</a:t>
            </a:r>
            <a:endParaRPr lang="en-US" altLang="en-US"/>
          </a:p>
        </p:txBody>
      </p:sp>
      <p:sp>
        <p:nvSpPr>
          <p:cNvPr id="3" name="Content Placeholder 2"/>
          <p:cNvSpPr>
            <a:spLocks noGrp="true"/>
          </p:cNvSpPr>
          <p:nvPr>
            <p:ph idx="1"/>
          </p:nvPr>
        </p:nvSpPr>
        <p:spPr>
          <a:xfrm>
            <a:off x="313690" y="667385"/>
            <a:ext cx="10515600" cy="4351338"/>
          </a:xfrm>
        </p:spPr>
        <p:txBody>
          <a:bodyPr/>
          <a:p>
            <a:r>
              <a:rPr lang="en-US" sz="1800" b="1"/>
              <a:t>Easy, default and common passwords make it easy for attackers to gain access to their accounts illegal use of</a:t>
            </a:r>
            <a:endParaRPr lang="en-US" sz="1800" b="1"/>
          </a:p>
          <a:p>
            <a:r>
              <a:rPr lang="en-US" sz="1800" b="1"/>
              <a:t>them and can harm the website to any extent after getting logged into privileged accounts</a:t>
            </a:r>
            <a:endParaRPr lang="en-US" sz="1800" b="1"/>
          </a:p>
        </p:txBody>
      </p:sp>
      <p:sp>
        <p:nvSpPr>
          <p:cNvPr id="4" name="Text Box 3"/>
          <p:cNvSpPr txBox="true"/>
          <p:nvPr/>
        </p:nvSpPr>
        <p:spPr>
          <a:xfrm>
            <a:off x="189230" y="2073275"/>
            <a:ext cx="4302125" cy="398780"/>
          </a:xfrm>
          <a:prstGeom prst="rect">
            <a:avLst/>
          </a:prstGeom>
          <a:noFill/>
        </p:spPr>
        <p:txBody>
          <a:bodyPr wrap="square" rtlCol="0">
            <a:spAutoFit/>
          </a:bodyPr>
          <a:p>
            <a:r>
              <a:rPr lang="en-US" altLang="en-US" sz="2000" b="1"/>
              <a:t>Recommandations</a:t>
            </a:r>
            <a:endParaRPr lang="en-US" altLang="en-US" sz="2000" b="1"/>
          </a:p>
        </p:txBody>
      </p:sp>
      <p:sp>
        <p:nvSpPr>
          <p:cNvPr id="5" name="Text Box 4"/>
          <p:cNvSpPr txBox="true"/>
          <p:nvPr/>
        </p:nvSpPr>
        <p:spPr>
          <a:xfrm>
            <a:off x="492125" y="2501900"/>
            <a:ext cx="10128250" cy="1753235"/>
          </a:xfrm>
          <a:prstGeom prst="rect">
            <a:avLst/>
          </a:prstGeom>
          <a:noFill/>
        </p:spPr>
        <p:txBody>
          <a:bodyPr wrap="square" rtlCol="0">
            <a:spAutoFit/>
          </a:bodyPr>
          <a:p>
            <a:r>
              <a:rPr lang="en-US" b="1"/>
              <a:t>•There should be password strength check at every creation of an account.</a:t>
            </a:r>
            <a:endParaRPr lang="en-US" b="1"/>
          </a:p>
          <a:p>
            <a:r>
              <a:rPr lang="en-US" b="1"/>
              <a:t>•There must be a minimum of 8 characters long password with a mixture of numbers ,alphanumerics ,special</a:t>
            </a:r>
            <a:r>
              <a:rPr lang="en-US" altLang="en-US" b="1"/>
              <a:t> </a:t>
            </a:r>
            <a:r>
              <a:rPr lang="en-US" b="1"/>
              <a:t>characters ,etc.</a:t>
            </a:r>
            <a:endParaRPr lang="en-US" b="1"/>
          </a:p>
          <a:p>
            <a:r>
              <a:rPr lang="en-US" b="1"/>
              <a:t>•There should be no repetition of password ,neither on change nor reset.</a:t>
            </a:r>
            <a:endParaRPr lang="en-US" b="1"/>
          </a:p>
          <a:p>
            <a:r>
              <a:rPr lang="en-US" b="1"/>
              <a:t>•The password should not be stored on the web, rather should be hashed and stored.</a:t>
            </a:r>
            <a:endParaRPr lang="en-US" b="1"/>
          </a:p>
        </p:txBody>
      </p:sp>
      <p:sp>
        <p:nvSpPr>
          <p:cNvPr id="6" name="Text Box 5"/>
          <p:cNvSpPr txBox="true"/>
          <p:nvPr/>
        </p:nvSpPr>
        <p:spPr>
          <a:xfrm>
            <a:off x="269240" y="4326890"/>
            <a:ext cx="4667885" cy="460375"/>
          </a:xfrm>
          <a:prstGeom prst="rect">
            <a:avLst/>
          </a:prstGeom>
          <a:noFill/>
        </p:spPr>
        <p:txBody>
          <a:bodyPr wrap="square" rtlCol="0">
            <a:spAutoFit/>
          </a:bodyPr>
          <a:p>
            <a:r>
              <a:rPr lang="en-US" altLang="en-US" sz="2400" b="1"/>
              <a:t>References</a:t>
            </a:r>
            <a:endParaRPr lang="en-US" altLang="en-US" sz="2400" b="1"/>
          </a:p>
        </p:txBody>
      </p:sp>
      <p:sp>
        <p:nvSpPr>
          <p:cNvPr id="7" name="Text Box 6"/>
          <p:cNvSpPr txBox="true"/>
          <p:nvPr/>
        </p:nvSpPr>
        <p:spPr>
          <a:xfrm>
            <a:off x="536575" y="4978400"/>
            <a:ext cx="11144250" cy="922020"/>
          </a:xfrm>
          <a:prstGeom prst="rect">
            <a:avLst/>
          </a:prstGeom>
          <a:noFill/>
        </p:spPr>
        <p:txBody>
          <a:bodyPr wrap="square" rtlCol="0">
            <a:spAutoFit/>
          </a:bodyPr>
          <a:p>
            <a:r>
              <a:rPr lang="en-US" b="1"/>
              <a:t>https://www.acunetix.com/blog/articles/weak-password-vulnerability-common-think/</a:t>
            </a:r>
            <a:endParaRPr lang="en-US" b="1"/>
          </a:p>
          <a:p>
            <a:r>
              <a:rPr lang="en-US" b="1"/>
              <a:t>https://www.owasp.org/index.php/Testing_for_Weak_password_policy_(OTG-AUTHN-007)</a:t>
            </a:r>
            <a:endParaRPr lang="en-US" b="1"/>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true"/>
          </p:cNvSpPr>
          <p:nvPr>
            <p:ph type="title"/>
          </p:nvPr>
        </p:nvSpPr>
        <p:spPr>
          <a:xfrm>
            <a:off x="-19685" y="-233045"/>
            <a:ext cx="10515600" cy="1325563"/>
          </a:xfrm>
        </p:spPr>
        <p:txBody>
          <a:bodyPr/>
          <a:p>
            <a:r>
              <a:rPr lang="en-US" altLang="en-US"/>
              <a:t>11.Rate limiting flaw</a:t>
            </a:r>
            <a:endParaRPr lang="en-US" altLang="en-US"/>
          </a:p>
        </p:txBody>
      </p:sp>
      <p:graphicFrame>
        <p:nvGraphicFramePr>
          <p:cNvPr id="4" name="Table 3"/>
          <p:cNvGraphicFramePr>
            <a:graphicFrameLocks noGrp="true"/>
          </p:cNvGraphicFramePr>
          <p:nvPr/>
        </p:nvGraphicFramePr>
        <p:xfrm>
          <a:off x="3471021" y="2307953"/>
          <a:ext cx="5362112" cy="958787"/>
        </p:xfrm>
        <a:graphic>
          <a:graphicData uri="http://schemas.openxmlformats.org/drawingml/2006/table">
            <a:tbl>
              <a:tblPr/>
              <a:tblGrid>
                <a:gridCol w="5362112"/>
              </a:tblGrid>
              <a:tr h="958787">
                <a:tc>
                  <a:txBody>
                    <a:bodyPr/>
                    <a:p>
                      <a:pPr lvl="0" algn="ctr"/>
                      <a:endParaRPr lang="en-IN"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sp>
        <p:nvSpPr>
          <p:cNvPr id="6" name="Rectangle 5"/>
          <p:cNvSpPr/>
          <p:nvPr/>
        </p:nvSpPr>
        <p:spPr>
          <a:xfrm>
            <a:off x="3470910" y="1973580"/>
            <a:ext cx="5361940" cy="1292225"/>
          </a:xfrm>
          <a:prstGeom prst="rect">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dirty="0">
                <a:latin typeface="+mj-lt"/>
              </a:rPr>
              <a:t>11. Rate Limiting Flaw(</a:t>
            </a:r>
            <a:r>
              <a:rPr lang="en-US" sz="1400" dirty="0">
                <a:latin typeface="+mj-lt"/>
              </a:rPr>
              <a:t>Severe</a:t>
            </a:r>
            <a:r>
              <a:rPr lang="en-US" dirty="0">
                <a:latin typeface="+mj-lt"/>
              </a:rPr>
              <a:t>)</a:t>
            </a:r>
            <a:endParaRPr lang="en-IN" dirty="0">
              <a:latin typeface="+mj-lt"/>
            </a:endParaRPr>
          </a:p>
        </p:txBody>
      </p:sp>
      <p:graphicFrame>
        <p:nvGraphicFramePr>
          <p:cNvPr id="7" name="Table 6"/>
          <p:cNvGraphicFramePr>
            <a:graphicFrameLocks noGrp="true"/>
          </p:cNvGraphicFramePr>
          <p:nvPr/>
        </p:nvGraphicFramePr>
        <p:xfrm>
          <a:off x="3471021" y="3266740"/>
          <a:ext cx="5362112" cy="1798320"/>
        </p:xfrm>
        <a:graphic>
          <a:graphicData uri="http://schemas.openxmlformats.org/drawingml/2006/table">
            <a:tbl>
              <a:tblPr/>
              <a:tblGrid>
                <a:gridCol w="5362112"/>
              </a:tblGrid>
              <a:tr h="1167306">
                <a:tc>
                  <a:txBody>
                    <a:bodyPr/>
                    <a:p>
                      <a:r>
                        <a:rPr lang="en-US" sz="1400" b="0" dirty="0"/>
                        <a:t>Below</a:t>
                      </a:r>
                      <a:r>
                        <a:rPr lang="en-US" sz="1400" b="1" dirty="0"/>
                        <a:t> URL </a:t>
                      </a:r>
                      <a:r>
                        <a:rPr lang="en-US" sz="1400" b="0" dirty="0"/>
                        <a:t>is vulnerable to</a:t>
                      </a:r>
                      <a:r>
                        <a:rPr lang="en-US" sz="1400" b="1" dirty="0"/>
                        <a:t> Rate Limiting Flaw.</a:t>
                      </a:r>
                      <a:endParaRPr lang="en-US" sz="1400" b="1" dirty="0"/>
                    </a:p>
                    <a:p>
                      <a:endParaRPr lang="en-US" sz="1400" b="1" dirty="0"/>
                    </a:p>
                    <a:p>
                      <a:r>
                        <a:rPr lang="en-US" sz="1400" b="1" dirty="0"/>
                        <a:t>Affected URL :</a:t>
                      </a:r>
                      <a:endParaRPr lang="en-US" sz="1400" b="1" dirty="0"/>
                    </a:p>
                    <a:p>
                      <a:pPr marL="285750" indent="-285750">
                        <a:buFont typeface="Arial" panose="02080604020202020204" pitchFamily="34" charset="0"/>
                        <a:buChar char="•"/>
                      </a:pPr>
                      <a:r>
                        <a:rPr lang="en-US" sz="1400" dirty="0"/>
                        <a:t>http://</a:t>
                      </a:r>
                      <a:r>
                        <a:rPr lang="en-US" altLang="en-US" sz="1400" dirty="0"/>
                        <a:t>13.235.31.180</a:t>
                      </a:r>
                      <a:r>
                        <a:rPr lang="en-US" sz="1400" dirty="0"/>
                        <a:t>/login/seller.php</a:t>
                      </a:r>
                      <a:endParaRPr lang="en-US" sz="1400" dirty="0"/>
                    </a:p>
                    <a:p>
                      <a:pPr marL="0" indent="0">
                        <a:buFont typeface="Arial" panose="02080604020202020204" pitchFamily="34" charset="0"/>
                        <a:buNone/>
                      </a:pPr>
                      <a:endParaRPr lang="en-US" sz="1400" dirty="0"/>
                    </a:p>
                    <a:p>
                      <a:pPr marL="0" indent="0">
                        <a:buFont typeface="Arial" panose="02080604020202020204" pitchFamily="34" charset="0"/>
                        <a:buNone/>
                      </a:pPr>
                      <a:r>
                        <a:rPr lang="en-US" sz="1400" b="1" dirty="0"/>
                        <a:t>Affected Parameter :</a:t>
                      </a:r>
                      <a:endParaRPr lang="en-US" sz="1400" b="1" dirty="0"/>
                    </a:p>
                    <a:p>
                      <a:pPr marL="285750" indent="-285750">
                        <a:buFont typeface="Arial" panose="02080604020202020204" pitchFamily="34" charset="0"/>
                        <a:buChar char="•"/>
                      </a:pPr>
                      <a:r>
                        <a:rPr lang="en-US" sz="1400" dirty="0" err="1"/>
                        <a:t>Username,Password</a:t>
                      </a:r>
                      <a:r>
                        <a:rPr lang="en-US" sz="1400" dirty="0"/>
                        <a:t> (POST parameter)</a:t>
                      </a:r>
                      <a:endParaRPr lang="en-US" sz="1400" dirty="0"/>
                    </a:p>
                    <a:p>
                      <a:r>
                        <a:rPr lang="en-US" sz="1400" dirty="0"/>
                        <a:t> </a:t>
                      </a:r>
                      <a:endParaRPr lang="en-IN" sz="1400"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6" name="Table 6"/>
          <p:cNvGraphicFramePr>
            <a:graphicFrameLocks noGrp="true"/>
          </p:cNvGraphicFramePr>
          <p:nvPr/>
        </p:nvGraphicFramePr>
        <p:xfrm>
          <a:off x="3550919" y="1701653"/>
          <a:ext cx="5561275" cy="1385442"/>
        </p:xfrm>
        <a:graphic>
          <a:graphicData uri="http://schemas.openxmlformats.org/drawingml/2006/table">
            <a:tbl>
              <a:tblPr firstRow="true" bandRow="true">
                <a:tableStyleId>{5940675A-B579-460E-94D1-54222C63F5DA}</a:tableStyleId>
              </a:tblPr>
              <a:tblGrid>
                <a:gridCol w="5561275"/>
              </a:tblGrid>
              <a:tr h="1385442">
                <a:tc>
                  <a:txBody>
                    <a:bodyPr/>
                    <a:p>
                      <a:r>
                        <a:rPr lang="en-US" sz="1400" b="1" dirty="0"/>
                        <a:t>Affected URL :</a:t>
                      </a:r>
                      <a:endParaRPr lang="en-US" sz="1400" b="1" dirty="0"/>
                    </a:p>
                    <a:p>
                      <a:pPr marL="285750" indent="-285750">
                        <a:buFont typeface="Arial" panose="02080604020202020204" pitchFamily="34" charset="0"/>
                        <a:buChar char="•"/>
                      </a:pPr>
                      <a:r>
                        <a:rPr lang="en-US" sz="1400" dirty="0"/>
                        <a:t>http://</a:t>
                      </a:r>
                      <a:r>
                        <a:rPr lang="en-US" altLang="en-US" sz="1400" dirty="0"/>
                        <a:t>13.235.31.180</a:t>
                      </a:r>
                      <a:r>
                        <a:rPr lang="en-US" sz="1400" dirty="0"/>
                        <a:t>/login/customer.php</a:t>
                      </a:r>
                      <a:endParaRPr lang="en-US" sz="1400" dirty="0"/>
                    </a:p>
                    <a:p>
                      <a:pPr marL="0" indent="0">
                        <a:buFont typeface="Arial" panose="02080604020202020204" pitchFamily="34" charset="0"/>
                        <a:buNone/>
                      </a:pPr>
                      <a:endParaRPr lang="en-US" sz="1800" b="0" dirty="0"/>
                    </a:p>
                    <a:p>
                      <a:pPr marL="0" indent="0">
                        <a:buFont typeface="Arial" panose="02080604020202020204" pitchFamily="34" charset="0"/>
                        <a:buNone/>
                      </a:pPr>
                      <a:r>
                        <a:rPr lang="en-US" sz="1400" b="1" dirty="0"/>
                        <a:t>Affected parameter :</a:t>
                      </a:r>
                      <a:endParaRPr lang="en-US" sz="1400" b="1" dirty="0"/>
                    </a:p>
                    <a:p>
                      <a:pPr marL="285750" indent="-285750">
                        <a:buFont typeface="Arial" panose="02080604020202020204" pitchFamily="34" charset="0"/>
                        <a:buChar char="•"/>
                      </a:pPr>
                      <a:r>
                        <a:rPr lang="en-US" sz="1400" b="0" dirty="0" err="1"/>
                        <a:t>Username,Password</a:t>
                      </a:r>
                      <a:r>
                        <a:rPr lang="en-US" sz="1400" b="0" dirty="0"/>
                        <a:t> (POST parameter)</a:t>
                      </a:r>
                      <a:endParaRPr lang="en-US" sz="1400" b="0" dirty="0"/>
                    </a:p>
                  </a:txBody>
                  <a:tcPr/>
                </a:tc>
              </a:tr>
            </a:tbl>
          </a:graphicData>
        </a:graphic>
      </p:graphicFrame>
      <p:graphicFrame>
        <p:nvGraphicFramePr>
          <p:cNvPr id="9" name="Table 6"/>
          <p:cNvGraphicFramePr>
            <a:graphicFrameLocks noGrp="true"/>
          </p:cNvGraphicFramePr>
          <p:nvPr/>
        </p:nvGraphicFramePr>
        <p:xfrm>
          <a:off x="3550919" y="3087094"/>
          <a:ext cx="5557961" cy="1526649"/>
        </p:xfrm>
        <a:graphic>
          <a:graphicData uri="http://schemas.openxmlformats.org/drawingml/2006/table">
            <a:tbl>
              <a:tblPr firstRow="true" bandRow="true">
                <a:tableStyleId>{5940675A-B579-460E-94D1-54222C63F5DA}</a:tableStyleId>
              </a:tblPr>
              <a:tblGrid>
                <a:gridCol w="5557961"/>
              </a:tblGrid>
              <a:tr h="1526649">
                <a:tc>
                  <a:txBody>
                    <a:bodyPr/>
                    <a:p>
                      <a:r>
                        <a:rPr lang="en-US" sz="1400" b="1" dirty="0"/>
                        <a:t>Affected URL :</a:t>
                      </a:r>
                      <a:endParaRPr lang="en-US" sz="1400" b="1" dirty="0"/>
                    </a:p>
                    <a:p>
                      <a:pPr marL="285750" indent="-285750">
                        <a:buFont typeface="Arial" panose="02080604020202020204" pitchFamily="34" charset="0"/>
                        <a:buChar char="•"/>
                      </a:pPr>
                      <a:r>
                        <a:rPr lang="en-US" sz="1400" dirty="0"/>
                        <a:t>http://</a:t>
                      </a:r>
                      <a:r>
                        <a:rPr lang="en-US" altLang="en-US" sz="1400" dirty="0"/>
                        <a:t>13.235.31.180</a:t>
                      </a:r>
                      <a:r>
                        <a:rPr lang="en-US" sz="1400" dirty="0"/>
                        <a:t>/login/admin.php</a:t>
                      </a:r>
                      <a:endParaRPr lang="en-US" sz="1400" dirty="0"/>
                    </a:p>
                    <a:p>
                      <a:pPr marL="0" indent="0">
                        <a:buFont typeface="Arial" panose="02080604020202020204" pitchFamily="34" charset="0"/>
                        <a:buNone/>
                      </a:pPr>
                      <a:endParaRPr lang="en-US" sz="1800" b="0" dirty="0"/>
                    </a:p>
                    <a:p>
                      <a:pPr marL="0" indent="0">
                        <a:buFont typeface="Arial" panose="02080604020202020204" pitchFamily="34" charset="0"/>
                        <a:buNone/>
                      </a:pPr>
                      <a:r>
                        <a:rPr lang="en-US" sz="1400" b="1" dirty="0"/>
                        <a:t>Affected parameter :</a:t>
                      </a:r>
                      <a:endParaRPr lang="en-US" sz="1400" b="1" dirty="0"/>
                    </a:p>
                    <a:p>
                      <a:pPr marL="285750" indent="-285750">
                        <a:buFont typeface="Arial" panose="02080604020202020204" pitchFamily="34" charset="0"/>
                        <a:buChar char="•"/>
                      </a:pPr>
                      <a:r>
                        <a:rPr lang="en-US" sz="1400" b="0" dirty="0" err="1"/>
                        <a:t>Username,Password</a:t>
                      </a:r>
                      <a:r>
                        <a:rPr lang="en-US" sz="1400" b="0" dirty="0"/>
                        <a:t> (POST parameter)</a:t>
                      </a:r>
                      <a:endParaRPr lang="en-US" sz="1400" b="0" dirty="0"/>
                    </a:p>
                  </a:txBody>
                  <a:tcPr/>
                </a:tc>
              </a:tr>
            </a:tbl>
          </a:graphicData>
        </a:graphic>
      </p:graphicFrame>
      <p:graphicFrame>
        <p:nvGraphicFramePr>
          <p:cNvPr id="10" name="Table 10"/>
          <p:cNvGraphicFramePr>
            <a:graphicFrameLocks noGrp="true"/>
          </p:cNvGraphicFramePr>
          <p:nvPr/>
        </p:nvGraphicFramePr>
        <p:xfrm>
          <a:off x="3550919" y="765313"/>
          <a:ext cx="5557961" cy="936339"/>
        </p:xfrm>
        <a:graphic>
          <a:graphicData uri="http://schemas.openxmlformats.org/drawingml/2006/table">
            <a:tbl>
              <a:tblPr firstRow="true" bandRow="true">
                <a:tableStyleId>{5940675A-B579-460E-94D1-54222C63F5DA}</a:tableStyleId>
              </a:tblPr>
              <a:tblGrid>
                <a:gridCol w="5557961"/>
              </a:tblGrid>
              <a:tr h="936339">
                <a:tc>
                  <a:txBody>
                    <a:bodyPr/>
                    <a:p>
                      <a:endParaRPr lang="en-IN" dirty="0"/>
                    </a:p>
                  </a:txBody>
                  <a:tcPr/>
                </a:tc>
              </a:tr>
            </a:tbl>
          </a:graphicData>
        </a:graphic>
      </p:graphicFrame>
      <p:sp>
        <p:nvSpPr>
          <p:cNvPr id="12" name="Rectangle 11"/>
          <p:cNvSpPr/>
          <p:nvPr/>
        </p:nvSpPr>
        <p:spPr>
          <a:xfrm>
            <a:off x="3554233" y="773264"/>
            <a:ext cx="5557961" cy="930303"/>
          </a:xfrm>
          <a:prstGeom prst="rect">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dirty="0"/>
              <a:t>11. Rate Limiting Flaw(Severe)</a:t>
            </a:r>
            <a:endParaRPr lang="en-IN" dirty="0"/>
          </a:p>
        </p:txBody>
      </p:sp>
      <p:graphicFrame>
        <p:nvGraphicFramePr>
          <p:cNvPr id="14" name="Table 6"/>
          <p:cNvGraphicFramePr>
            <a:graphicFrameLocks noGrp="true"/>
          </p:cNvGraphicFramePr>
          <p:nvPr/>
        </p:nvGraphicFramePr>
        <p:xfrm>
          <a:off x="3547605" y="4613743"/>
          <a:ext cx="5557961" cy="1526649"/>
        </p:xfrm>
        <a:graphic>
          <a:graphicData uri="http://schemas.openxmlformats.org/drawingml/2006/table">
            <a:tbl>
              <a:tblPr firstRow="true" bandRow="true">
                <a:tableStyleId>{5940675A-B579-460E-94D1-54222C63F5DA}</a:tableStyleId>
              </a:tblPr>
              <a:tblGrid>
                <a:gridCol w="5557961"/>
              </a:tblGrid>
              <a:tr h="1526649">
                <a:tc>
                  <a:txBody>
                    <a:bodyPr/>
                    <a:p>
                      <a:r>
                        <a:rPr lang="en-US" sz="1400" b="1" dirty="0"/>
                        <a:t>Affected URL :</a:t>
                      </a:r>
                      <a:endParaRPr lang="en-US" sz="1400" b="1" dirty="0"/>
                    </a:p>
                    <a:p>
                      <a:pPr marL="285750" indent="-285750">
                        <a:buFont typeface="Arial" panose="02080604020202020204" pitchFamily="34" charset="0"/>
                        <a:buChar char="•"/>
                      </a:pPr>
                      <a:r>
                        <a:rPr lang="en-US" sz="1400" dirty="0"/>
                        <a:t>http://</a:t>
                      </a:r>
                      <a:r>
                        <a:rPr lang="en-US" altLang="en-US" sz="1400" dirty="0"/>
                        <a:t>13.235.31.180</a:t>
                      </a:r>
                      <a:r>
                        <a:rPr lang="en-US" sz="1400" dirty="0"/>
                        <a:t>/forum/index.php?u=/user/login</a:t>
                      </a:r>
                      <a:endParaRPr lang="en-US" sz="1400" dirty="0"/>
                    </a:p>
                    <a:p>
                      <a:pPr marL="0" indent="0">
                        <a:buFont typeface="Arial" panose="02080604020202020204" pitchFamily="34" charset="0"/>
                        <a:buNone/>
                      </a:pPr>
                      <a:endParaRPr lang="en-US" sz="1800" b="0" dirty="0"/>
                    </a:p>
                    <a:p>
                      <a:pPr marL="0" indent="0">
                        <a:buFont typeface="Arial" panose="02080604020202020204" pitchFamily="34" charset="0"/>
                        <a:buNone/>
                      </a:pPr>
                      <a:r>
                        <a:rPr lang="en-US" sz="1400" b="1" dirty="0"/>
                        <a:t>Affected parameter :</a:t>
                      </a:r>
                      <a:endParaRPr lang="en-US" sz="1400" b="1" dirty="0"/>
                    </a:p>
                    <a:p>
                      <a:pPr marL="285750" indent="-285750">
                        <a:buFont typeface="Arial" panose="02080604020202020204" pitchFamily="34" charset="0"/>
                        <a:buChar char="•"/>
                      </a:pPr>
                      <a:r>
                        <a:rPr lang="en-US" sz="1400" b="0" dirty="0" err="1"/>
                        <a:t>Username,Password</a:t>
                      </a:r>
                      <a:r>
                        <a:rPr lang="en-US" sz="1400" b="0" dirty="0"/>
                        <a:t> (POST parameter)</a:t>
                      </a:r>
                      <a:endParaRPr lang="en-US" sz="1400" b="0" dirty="0"/>
                    </a:p>
                  </a:txBody>
                  <a:tcPr/>
                </a:tc>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true"/>
          </p:cNvSpPr>
          <p:nvPr>
            <p:ph type="title"/>
          </p:nvPr>
        </p:nvSpPr>
        <p:spPr>
          <a:xfrm>
            <a:off x="-34290" y="-265430"/>
            <a:ext cx="10515600" cy="1325563"/>
          </a:xfrm>
        </p:spPr>
        <p:txBody>
          <a:bodyPr/>
          <a:p>
            <a:r>
              <a:rPr lang="en-US" altLang="en-US"/>
              <a:t>observation</a:t>
            </a:r>
            <a:endParaRPr lang="en-US" altLang="en-US"/>
          </a:p>
        </p:txBody>
      </p:sp>
      <p:sp>
        <p:nvSpPr>
          <p:cNvPr id="3" name="Content Placeholder 2"/>
          <p:cNvSpPr>
            <a:spLocks noGrp="true"/>
          </p:cNvSpPr>
          <p:nvPr>
            <p:ph idx="1"/>
          </p:nvPr>
        </p:nvSpPr>
        <p:spPr>
          <a:xfrm>
            <a:off x="425450" y="699135"/>
            <a:ext cx="10515600" cy="4351338"/>
          </a:xfrm>
        </p:spPr>
        <p:txBody>
          <a:bodyPr/>
          <a:p>
            <a:r>
              <a:rPr lang="en-US" dirty="0">
                <a:sym typeface="+mn-ea"/>
              </a:rPr>
              <a:t>When put the credentials in the login fields we intercept this request in </a:t>
            </a:r>
            <a:r>
              <a:rPr lang="en-US" dirty="0" err="1">
                <a:sym typeface="+mn-ea"/>
              </a:rPr>
              <a:t>burpsuit</a:t>
            </a:r>
            <a:r>
              <a:rPr lang="en-US" dirty="0">
                <a:sym typeface="+mn-ea"/>
              </a:rPr>
              <a:t>, then send the request in intruder to change the value of username and password hence we get correct password and username</a:t>
            </a:r>
            <a:endParaRPr lang="en-US"/>
          </a:p>
        </p:txBody>
      </p:sp>
      <p:pic>
        <p:nvPicPr>
          <p:cNvPr id="4" name="Picture 3" descr="001"/>
          <p:cNvPicPr>
            <a:picLocks noChangeAspect="true"/>
          </p:cNvPicPr>
          <p:nvPr/>
        </p:nvPicPr>
        <p:blipFill>
          <a:blip r:embed="rId1"/>
          <a:stretch>
            <a:fillRect/>
          </a:stretch>
        </p:blipFill>
        <p:spPr>
          <a:xfrm>
            <a:off x="1277620" y="1670050"/>
            <a:ext cx="9203690" cy="514286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Placeholder 3"/>
          <p:cNvSpPr>
            <a:spLocks noGrp="true"/>
          </p:cNvSpPr>
          <p:nvPr>
            <p:ph type="body" idx="1"/>
          </p:nvPr>
        </p:nvSpPr>
        <p:spPr>
          <a:xfrm>
            <a:off x="838200" y="310426"/>
            <a:ext cx="10515600" cy="1500187"/>
          </a:xfrm>
        </p:spPr>
        <p:txBody>
          <a:bodyPr>
            <a:normAutofit/>
          </a:bodyPr>
          <a:p>
            <a:r>
              <a:rPr lang="en-US" sz="4000" dirty="0">
                <a:solidFill>
                  <a:schemeClr val="tx1"/>
                </a:solidFill>
                <a:latin typeface="+mj-lt"/>
              </a:rPr>
              <a:t>Observation</a:t>
            </a:r>
            <a:endParaRPr lang="en-US" sz="4000" dirty="0">
              <a:solidFill>
                <a:schemeClr val="tx1"/>
              </a:solidFill>
              <a:latin typeface="+mj-lt"/>
            </a:endParaRPr>
          </a:p>
          <a:p>
            <a:pPr marL="285750" indent="-285750">
              <a:buFont typeface="Arial" panose="02080604020202020204" pitchFamily="34" charset="0"/>
              <a:buChar char="•"/>
            </a:pPr>
            <a:r>
              <a:rPr lang="en-US" altLang="en-US" sz="1800" dirty="0">
                <a:solidFill>
                  <a:schemeClr val="tx1"/>
                </a:solidFill>
              </a:rPr>
              <a:t>As we can observe in website go to shop now, navigate to Shoes tab.Notice the GET parameter cat=3 in the URL:</a:t>
            </a:r>
            <a:endParaRPr lang="en-US" sz="1800" dirty="0">
              <a:solidFill>
                <a:schemeClr val="tx1"/>
              </a:solidFill>
            </a:endParaRPr>
          </a:p>
          <a:p>
            <a:endParaRPr lang="en-IN" sz="4000" dirty="0">
              <a:latin typeface="+mj-lt"/>
            </a:endParaRPr>
          </a:p>
        </p:txBody>
      </p:sp>
      <p:pic>
        <p:nvPicPr>
          <p:cNvPr id="6" name="Picture 5" descr="img1"/>
          <p:cNvPicPr>
            <a:picLocks noChangeAspect="true"/>
          </p:cNvPicPr>
          <p:nvPr/>
        </p:nvPicPr>
        <p:blipFill>
          <a:blip r:embed="rId1"/>
          <a:stretch>
            <a:fillRect/>
          </a:stretch>
        </p:blipFill>
        <p:spPr>
          <a:xfrm>
            <a:off x="1066800" y="1722755"/>
            <a:ext cx="10058400" cy="444309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ubtitle 2"/>
          <p:cNvSpPr>
            <a:spLocks noGrp="true"/>
          </p:cNvSpPr>
          <p:nvPr/>
        </p:nvSpPr>
        <p:spPr>
          <a:xfrm>
            <a:off x="572494" y="389613"/>
            <a:ext cx="11203388" cy="605094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8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8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8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9pPr>
          </a:lstStyle>
          <a:p>
            <a:pPr algn="l"/>
            <a:r>
              <a:rPr lang="en-US" sz="4000" dirty="0">
                <a:latin typeface="+mj-lt"/>
              </a:rPr>
              <a:t>Business Impact</a:t>
            </a:r>
            <a:endParaRPr lang="en-US" sz="4000" dirty="0">
              <a:latin typeface="+mj-lt"/>
            </a:endParaRPr>
          </a:p>
          <a:p>
            <a:pPr marL="285750" indent="-285750" algn="l">
              <a:buFont typeface="Arial" panose="02080604020202020204" pitchFamily="34" charset="0"/>
              <a:buChar char="•"/>
            </a:pPr>
            <a:r>
              <a:rPr lang="en-IN" sz="1800" dirty="0"/>
              <a:t>Using this vulnerability, attacker can get the password using dictionary </a:t>
            </a:r>
            <a:r>
              <a:rPr lang="en-IN" sz="1800" dirty="0" err="1"/>
              <a:t>bruteforcing</a:t>
            </a:r>
            <a:r>
              <a:rPr lang="en-IN" sz="1800" dirty="0"/>
              <a:t> and easily get username and password of any login account.</a:t>
            </a:r>
            <a:endParaRPr lang="en-IN" sz="1800" dirty="0"/>
          </a:p>
          <a:p>
            <a:pPr marL="285750" indent="-285750" algn="l">
              <a:buFont typeface="Arial" panose="02080604020202020204" pitchFamily="34" charset="0"/>
              <a:buChar char="•"/>
            </a:pPr>
            <a:r>
              <a:rPr lang="en-IN" sz="1800" dirty="0"/>
              <a:t>Attacker can create lots of malicious account in this site by rate limiting flaws.</a:t>
            </a:r>
            <a:endParaRPr lang="en-IN" sz="1800" dirty="0"/>
          </a:p>
          <a:p>
            <a:pPr marL="285750" indent="-285750" algn="l">
              <a:buFont typeface="Arial" panose="02080604020202020204" pitchFamily="34" charset="0"/>
              <a:buChar char="•"/>
            </a:pPr>
            <a:endParaRPr lang="en-IN" sz="1800" dirty="0"/>
          </a:p>
          <a:p>
            <a:pPr marL="285750" indent="-285750" algn="l">
              <a:buFont typeface="Arial" panose="02080604020202020204" pitchFamily="34" charset="0"/>
              <a:buChar char="•"/>
            </a:pPr>
            <a:endParaRPr lang="en-IN" sz="1800" dirty="0"/>
          </a:p>
          <a:p>
            <a:pPr algn="l"/>
            <a:r>
              <a:rPr lang="en-IN" sz="4000" dirty="0">
                <a:latin typeface="+mj-lt"/>
              </a:rPr>
              <a:t>Recommendation</a:t>
            </a:r>
            <a:endParaRPr lang="en-IN" sz="4000" dirty="0">
              <a:latin typeface="+mj-lt"/>
            </a:endParaRPr>
          </a:p>
          <a:p>
            <a:pPr marL="285750" indent="-285750" algn="l">
              <a:buFont typeface="Arial" panose="02080604020202020204" pitchFamily="34" charset="0"/>
              <a:buChar char="•"/>
            </a:pPr>
            <a:r>
              <a:rPr lang="en-IN" sz="1800" dirty="0"/>
              <a:t>When the password are incorrect </a:t>
            </a:r>
            <a:r>
              <a:rPr lang="en-IN" sz="1800" dirty="0" err="1"/>
              <a:t>morethan</a:t>
            </a:r>
            <a:r>
              <a:rPr lang="en-IN" sz="1800" dirty="0"/>
              <a:t> 5 times blocked that resource for some time.</a:t>
            </a:r>
            <a:endParaRPr lang="en-IN" sz="1800" dirty="0"/>
          </a:p>
          <a:p>
            <a:pPr marL="285750" indent="-285750" algn="l">
              <a:buFont typeface="Arial" panose="02080604020202020204" pitchFamily="34" charset="0"/>
              <a:buChar char="•"/>
            </a:pPr>
            <a:r>
              <a:rPr lang="en-IN" sz="1800" dirty="0"/>
              <a:t>Number of attempts can be limited.</a:t>
            </a:r>
            <a:endParaRPr lang="en-IN" sz="1800" dirty="0"/>
          </a:p>
          <a:p>
            <a:pPr marL="285750" indent="-285750" algn="l">
              <a:buFont typeface="Arial" panose="02080604020202020204" pitchFamily="34" charset="0"/>
              <a:buChar char="•"/>
            </a:pPr>
            <a:r>
              <a:rPr lang="en-IN" sz="1800" dirty="0"/>
              <a:t>The password length must be large so </a:t>
            </a:r>
            <a:r>
              <a:rPr lang="en-IN" sz="1800" dirty="0" err="1"/>
              <a:t>bruteforcing</a:t>
            </a:r>
            <a:r>
              <a:rPr lang="en-IN" sz="1800" dirty="0"/>
              <a:t> can be not possible.</a:t>
            </a:r>
            <a:endParaRPr lang="en-IN" sz="1800" dirty="0"/>
          </a:p>
          <a:p>
            <a:pPr marL="285750" indent="-285750" algn="l">
              <a:buFont typeface="Arial" panose="02080604020202020204" pitchFamily="34" charset="0"/>
              <a:buChar char="•"/>
            </a:pPr>
            <a:r>
              <a:rPr lang="en-IN" sz="1800" dirty="0"/>
              <a:t>Captcha should be used to protect from </a:t>
            </a:r>
            <a:r>
              <a:rPr lang="en-IN" sz="1800" dirty="0" err="1"/>
              <a:t>bruteforce</a:t>
            </a:r>
            <a:r>
              <a:rPr lang="en-IN" sz="1800" dirty="0"/>
              <a:t>.</a:t>
            </a:r>
            <a:endParaRPr lang="en-IN" sz="18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ubtitle 2"/>
          <p:cNvSpPr>
            <a:spLocks noGrp="true"/>
          </p:cNvSpPr>
          <p:nvPr/>
        </p:nvSpPr>
        <p:spPr>
          <a:xfrm>
            <a:off x="572494" y="389613"/>
            <a:ext cx="11203388" cy="605094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8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8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8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9pPr>
          </a:lstStyle>
          <a:p>
            <a:pPr algn="l"/>
            <a:r>
              <a:rPr lang="en-US" sz="4000" dirty="0">
                <a:latin typeface="+mj-lt"/>
              </a:rPr>
              <a:t>Reference</a:t>
            </a:r>
            <a:endParaRPr lang="en-US" sz="4000" dirty="0">
              <a:latin typeface="+mj-lt"/>
            </a:endParaRPr>
          </a:p>
          <a:p>
            <a:pPr marL="285750" indent="-285750" algn="l">
              <a:buFont typeface="Arial" panose="02080604020202020204" pitchFamily="34" charset="0"/>
              <a:buChar char="•"/>
            </a:pPr>
            <a:r>
              <a:rPr lang="en-IN" sz="1800" dirty="0"/>
              <a:t>https://medium.com/bugbountywriteup/bypassing-rate-limit-abusing-misconfiguration-rules-dcd38e4e1028</a:t>
            </a:r>
            <a:endParaRPr lang="en-IN" sz="1800" dirty="0"/>
          </a:p>
          <a:p>
            <a:pPr marL="285750" indent="-285750" algn="l">
              <a:buFont typeface="Arial" panose="02080604020202020204" pitchFamily="34" charset="0"/>
              <a:buChar char="•"/>
            </a:pPr>
            <a:r>
              <a:rPr lang="en-IN" sz="1800" dirty="0"/>
              <a:t>https://www.keycdn.com/support/rate-limiting</a:t>
            </a:r>
            <a:endParaRPr lang="en-IN" sz="1800" dirty="0"/>
          </a:p>
          <a:p>
            <a:pPr marL="285750" indent="-285750" algn="l">
              <a:buFont typeface="Arial" panose="02080604020202020204" pitchFamily="34" charset="0"/>
              <a:buChar char="•"/>
            </a:pPr>
            <a:r>
              <a:rPr lang="en-IN" sz="1800" dirty="0"/>
              <a:t>https://ussignal.com/blog/protect-against-cyber-attacks-with-rate-limiting</a:t>
            </a:r>
            <a:endParaRPr lang="en-IN" sz="1800" dirty="0">
              <a:latin typeface="+mj-lt"/>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true"/>
          </p:cNvSpPr>
          <p:nvPr>
            <p:ph type="title"/>
          </p:nvPr>
        </p:nvSpPr>
        <p:spPr>
          <a:xfrm>
            <a:off x="-3175" y="-233680"/>
            <a:ext cx="10515600" cy="1325563"/>
          </a:xfrm>
        </p:spPr>
        <p:txBody>
          <a:bodyPr/>
          <a:p>
            <a:r>
              <a:rPr lang="en-US" altLang="en-US"/>
              <a:t>12.Open redirection</a:t>
            </a:r>
            <a:endParaRPr lang="en-US" altLang="en-US"/>
          </a:p>
        </p:txBody>
      </p:sp>
      <p:graphicFrame>
        <p:nvGraphicFramePr>
          <p:cNvPr id="4" name="object 3"/>
          <p:cNvGraphicFramePr>
            <a:graphicFrameLocks noGrp="true"/>
          </p:cNvGraphicFramePr>
          <p:nvPr>
            <p:ph idx="1"/>
          </p:nvPr>
        </p:nvGraphicFramePr>
        <p:xfrm>
          <a:off x="488950" y="806450"/>
          <a:ext cx="10023475" cy="6006465"/>
        </p:xfrm>
        <a:graphic>
          <a:graphicData uri="http://schemas.openxmlformats.org/drawingml/2006/table">
            <a:tbl>
              <a:tblPr firstRow="true" bandRow="true">
                <a:tableStyleId>{2D5ABB26-0587-4C30-8999-92F81FD0307C}</a:tableStyleId>
              </a:tblPr>
              <a:tblGrid>
                <a:gridCol w="2028190"/>
                <a:gridCol w="7995285"/>
              </a:tblGrid>
              <a:tr h="370205">
                <a:tc gridSpan="2">
                  <a:txBody>
                    <a:bodyPr/>
                    <a:p>
                      <a:pPr>
                        <a:lnSpc>
                          <a:spcPct val="100000"/>
                        </a:lnSpc>
                      </a:pPr>
                      <a:endParaRPr sz="2000" b="1">
                        <a:latin typeface="Times New Roman"/>
                        <a:cs typeface="Times New Roman"/>
                      </a:endParaRPr>
                    </a:p>
                  </a:txBody>
                  <a:tcPr marL="0" marR="0" marT="0" marB="0">
                    <a:lnB w="12700">
                      <a:solidFill>
                        <a:srgbClr val="000000"/>
                      </a:solidFill>
                      <a:prstDash val="solid"/>
                    </a:lnB>
                    <a:solidFill>
                      <a:srgbClr val="5B9BD5"/>
                    </a:solidFill>
                  </a:tcPr>
                </a:tc>
                <a:tc hMerge="true">
                  <a:tcPr marL="0" marR="0" marT="0" marB="0"/>
                </a:tc>
              </a:tr>
              <a:tr h="613410">
                <a:tc>
                  <a:txBody>
                    <a:bodyPr/>
                    <a:p>
                      <a:pPr>
                        <a:lnSpc>
                          <a:spcPct val="100000"/>
                        </a:lnSpc>
                      </a:pPr>
                      <a:endParaRPr sz="2000" b="1">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solidFill>
                      <a:srgbClr val="F27200"/>
                    </a:solidFill>
                  </a:tcPr>
                </a:tc>
                <a:tc>
                  <a:txBody>
                    <a:bodyPr/>
                    <a:p>
                      <a:pPr>
                        <a:lnSpc>
                          <a:spcPct val="100000"/>
                        </a:lnSpc>
                        <a:spcBef>
                          <a:spcPts val="30"/>
                        </a:spcBef>
                      </a:pPr>
                      <a:endParaRPr sz="2000" b="1">
                        <a:latin typeface="Times New Roman"/>
                        <a:cs typeface="Times New Roman"/>
                      </a:endParaRPr>
                    </a:p>
                    <a:p>
                      <a:pPr marL="39370">
                        <a:lnSpc>
                          <a:spcPct val="100000"/>
                        </a:lnSpc>
                      </a:pPr>
                      <a:r>
                        <a:rPr sz="2000" b="1" spc="10" dirty="0">
                          <a:latin typeface="Carlito"/>
                          <a:cs typeface="Carlito"/>
                        </a:rPr>
                        <a:t>The Lang module </a:t>
                      </a:r>
                      <a:r>
                        <a:rPr sz="2000" b="1" spc="5" dirty="0">
                          <a:latin typeface="Carlito"/>
                          <a:cs typeface="Carlito"/>
                        </a:rPr>
                        <a:t>is </a:t>
                      </a:r>
                      <a:r>
                        <a:rPr sz="2000" b="1" dirty="0">
                          <a:latin typeface="Carlito"/>
                          <a:cs typeface="Carlito"/>
                        </a:rPr>
                        <a:t>vulnerable </a:t>
                      </a:r>
                      <a:r>
                        <a:rPr sz="2000" b="1" spc="-5" dirty="0">
                          <a:latin typeface="Carlito"/>
                          <a:cs typeface="Carlito"/>
                        </a:rPr>
                        <a:t>to </a:t>
                      </a:r>
                      <a:r>
                        <a:rPr sz="2000" b="1" spc="10" dirty="0">
                          <a:latin typeface="Carlito"/>
                          <a:cs typeface="Carlito"/>
                        </a:rPr>
                        <a:t>open</a:t>
                      </a:r>
                      <a:r>
                        <a:rPr sz="2000" b="1" spc="5" dirty="0">
                          <a:latin typeface="Carlito"/>
                          <a:cs typeface="Carlito"/>
                        </a:rPr>
                        <a:t> </a:t>
                      </a:r>
                      <a:r>
                        <a:rPr sz="2000" b="1" dirty="0">
                          <a:latin typeface="Carlito"/>
                          <a:cs typeface="Carlito"/>
                        </a:rPr>
                        <a:t>redirection.</a:t>
                      </a:r>
                      <a:endParaRPr sz="2000" b="1" dirty="0">
                        <a:latin typeface="Carlito"/>
                        <a:cs typeface="Carlito"/>
                      </a:endParaRPr>
                    </a:p>
                  </a:txBody>
                  <a:tcPr marL="0" marR="0" marT="3810" marB="0">
                    <a:lnL w="12700">
                      <a:solidFill>
                        <a:srgbClr val="000000"/>
                      </a:solidFill>
                      <a:prstDash val="solid"/>
                    </a:lnL>
                    <a:lnR w="12700">
                      <a:solidFill>
                        <a:srgbClr val="000000"/>
                      </a:solidFill>
                      <a:prstDash val="solid"/>
                    </a:lnR>
                    <a:lnT w="12700">
                      <a:solidFill>
                        <a:srgbClr val="000000"/>
                      </a:solidFill>
                      <a:prstDash val="solid"/>
                    </a:lnT>
                  </a:tcPr>
                </a:tc>
              </a:tr>
              <a:tr h="469900">
                <a:tc>
                  <a:txBody>
                    <a:bodyPr/>
                    <a:p>
                      <a:pPr>
                        <a:lnSpc>
                          <a:spcPct val="100000"/>
                        </a:lnSpc>
                      </a:pPr>
                      <a:endParaRPr sz="2000" b="1">
                        <a:latin typeface="Times New Roman"/>
                        <a:cs typeface="Times New Roman"/>
                      </a:endParaRPr>
                    </a:p>
                  </a:txBody>
                  <a:tcPr marL="0" marR="0" marT="0" marB="0">
                    <a:lnL w="12700">
                      <a:solidFill>
                        <a:srgbClr val="000000"/>
                      </a:solidFill>
                      <a:prstDash val="solid"/>
                    </a:lnL>
                    <a:lnR w="12700">
                      <a:solidFill>
                        <a:srgbClr val="000000"/>
                      </a:solidFill>
                      <a:prstDash val="solid"/>
                    </a:lnR>
                    <a:solidFill>
                      <a:srgbClr val="F27200"/>
                    </a:solidFill>
                  </a:tcPr>
                </a:tc>
                <a:tc>
                  <a:txBody>
                    <a:bodyPr/>
                    <a:p>
                      <a:pPr marL="39370">
                        <a:lnSpc>
                          <a:spcPct val="100000"/>
                        </a:lnSpc>
                        <a:spcBef>
                          <a:spcPts val="1300"/>
                        </a:spcBef>
                      </a:pPr>
                      <a:r>
                        <a:rPr sz="2000" b="1" dirty="0">
                          <a:latin typeface="Carlito"/>
                          <a:cs typeface="Carlito"/>
                        </a:rPr>
                        <a:t>Affected </a:t>
                      </a:r>
                      <a:r>
                        <a:rPr sz="2000" b="1" spc="10" dirty="0">
                          <a:latin typeface="Carlito"/>
                          <a:cs typeface="Carlito"/>
                        </a:rPr>
                        <a:t>URL</a:t>
                      </a:r>
                      <a:r>
                        <a:rPr sz="2000" b="1" spc="5" dirty="0">
                          <a:latin typeface="Carlito"/>
                          <a:cs typeface="Carlito"/>
                        </a:rPr>
                        <a:t> :</a:t>
                      </a:r>
                      <a:endParaRPr sz="2000" b="1" spc="5" dirty="0">
                        <a:latin typeface="Carlito"/>
                        <a:cs typeface="Carlito"/>
                      </a:endParaRPr>
                    </a:p>
                  </a:txBody>
                  <a:tcPr marL="0" marR="0" marT="165100" marB="0">
                    <a:lnL w="12700">
                      <a:solidFill>
                        <a:srgbClr val="000000"/>
                      </a:solidFill>
                      <a:prstDash val="solid"/>
                    </a:lnL>
                    <a:lnR w="12700">
                      <a:solidFill>
                        <a:srgbClr val="000000"/>
                      </a:solidFill>
                      <a:prstDash val="solid"/>
                    </a:lnR>
                  </a:tcPr>
                </a:tc>
              </a:tr>
              <a:tr h="353695">
                <a:tc>
                  <a:txBody>
                    <a:bodyPr/>
                    <a:p>
                      <a:pPr>
                        <a:lnSpc>
                          <a:spcPct val="100000"/>
                        </a:lnSpc>
                      </a:pPr>
                      <a:endParaRPr sz="2000" b="1">
                        <a:latin typeface="Times New Roman"/>
                        <a:cs typeface="Times New Roman"/>
                      </a:endParaRPr>
                    </a:p>
                  </a:txBody>
                  <a:tcPr marL="0" marR="0" marT="0" marB="0">
                    <a:lnL w="12700">
                      <a:solidFill>
                        <a:srgbClr val="000000"/>
                      </a:solidFill>
                      <a:prstDash val="solid"/>
                    </a:lnL>
                    <a:lnR w="12700">
                      <a:solidFill>
                        <a:srgbClr val="000000"/>
                      </a:solidFill>
                      <a:prstDash val="solid"/>
                    </a:lnR>
                    <a:solidFill>
                      <a:srgbClr val="F27200"/>
                    </a:solidFill>
                  </a:tcPr>
                </a:tc>
                <a:tc>
                  <a:txBody>
                    <a:bodyPr/>
                    <a:p>
                      <a:pPr marL="274955" indent="-236220">
                        <a:lnSpc>
                          <a:spcPts val="2785"/>
                        </a:lnSpc>
                        <a:buFont typeface="Arial"/>
                        <a:buChar char="•"/>
                        <a:tabLst>
                          <a:tab pos="275590" algn="l"/>
                        </a:tabLst>
                      </a:pPr>
                      <a:r>
                        <a:rPr sz="2000" b="1" u="heavy" spc="5" dirty="0">
                          <a:uFill>
                            <a:solidFill>
                              <a:srgbClr val="000000"/>
                            </a:solidFill>
                          </a:uFill>
                          <a:latin typeface="Carlito"/>
                          <a:cs typeface="Carlito"/>
                        </a:rPr>
                        <a:t>http://1</a:t>
                      </a:r>
                      <a:r>
                        <a:rPr lang="en-US" sz="2000" b="1" u="heavy" spc="5" dirty="0">
                          <a:uFill>
                            <a:solidFill>
                              <a:srgbClr val="000000"/>
                            </a:solidFill>
                          </a:uFill>
                          <a:latin typeface="Carlito"/>
                          <a:cs typeface="Carlito"/>
                        </a:rPr>
                        <a:t>3.235.31.180</a:t>
                      </a:r>
                      <a:r>
                        <a:rPr sz="2000" b="1" u="heavy" spc="5" dirty="0">
                          <a:uFill>
                            <a:solidFill>
                              <a:srgbClr val="000000"/>
                            </a:solidFill>
                          </a:uFill>
                          <a:latin typeface="Carlito"/>
                          <a:cs typeface="Carlito"/>
                        </a:rPr>
                        <a:t>/?includelang=lang/en.php</a:t>
                      </a:r>
                      <a:endParaRPr sz="2000" b="1" u="heavy" spc="5" dirty="0">
                        <a:uFill>
                          <a:solidFill>
                            <a:srgbClr val="000000"/>
                          </a:solidFill>
                        </a:uFill>
                        <a:latin typeface="Carlito"/>
                        <a:cs typeface="Carlito"/>
                      </a:endParaRPr>
                    </a:p>
                  </a:txBody>
                  <a:tcPr marL="0" marR="0" marT="0" marB="0">
                    <a:lnL w="12700">
                      <a:solidFill>
                        <a:srgbClr val="000000"/>
                      </a:solidFill>
                      <a:prstDash val="solid"/>
                    </a:lnL>
                    <a:lnR w="12700">
                      <a:solidFill>
                        <a:srgbClr val="000000"/>
                      </a:solidFill>
                      <a:prstDash val="solid"/>
                    </a:lnR>
                  </a:tcPr>
                </a:tc>
              </a:tr>
              <a:tr h="698500">
                <a:tc>
                  <a:txBody>
                    <a:bodyPr/>
                    <a:p>
                      <a:pPr>
                        <a:lnSpc>
                          <a:spcPct val="100000"/>
                        </a:lnSpc>
                      </a:pPr>
                      <a:endParaRPr sz="2000" b="1">
                        <a:latin typeface="Times New Roman"/>
                        <a:cs typeface="Times New Roman"/>
                      </a:endParaRPr>
                    </a:p>
                  </a:txBody>
                  <a:tcPr marL="0" marR="0" marT="0" marB="0">
                    <a:lnL w="12700">
                      <a:solidFill>
                        <a:srgbClr val="000000"/>
                      </a:solidFill>
                      <a:prstDash val="solid"/>
                    </a:lnL>
                    <a:lnR w="12700">
                      <a:solidFill>
                        <a:srgbClr val="000000"/>
                      </a:solidFill>
                      <a:prstDash val="solid"/>
                    </a:lnR>
                    <a:solidFill>
                      <a:srgbClr val="F27200"/>
                    </a:solidFill>
                  </a:tcPr>
                </a:tc>
                <a:tc>
                  <a:txBody>
                    <a:bodyPr/>
                    <a:p>
                      <a:pPr marL="274955" indent="-236220">
                        <a:lnSpc>
                          <a:spcPts val="2750"/>
                        </a:lnSpc>
                        <a:buFont typeface="Arial"/>
                        <a:buChar char="•"/>
                        <a:tabLst>
                          <a:tab pos="275590" algn="l"/>
                        </a:tabLst>
                      </a:pPr>
                      <a:r>
                        <a:rPr sz="2000" b="1" u="heavy" dirty="0">
                          <a:uFill>
                            <a:solidFill>
                              <a:srgbClr val="000000"/>
                            </a:solidFill>
                          </a:uFill>
                          <a:latin typeface="Carlito"/>
                          <a:cs typeface="Carlito"/>
                        </a:rPr>
                        <a:t>http://1</a:t>
                      </a:r>
                      <a:r>
                        <a:rPr lang="en-US" sz="2000" b="1" u="heavy" dirty="0">
                          <a:uFill>
                            <a:solidFill>
                              <a:srgbClr val="000000"/>
                            </a:solidFill>
                          </a:uFill>
                          <a:latin typeface="Carlito"/>
                          <a:cs typeface="Carlito"/>
                        </a:rPr>
                        <a:t>3.235.31.180</a:t>
                      </a:r>
                      <a:r>
                        <a:rPr sz="2000" b="1" u="heavy" dirty="0">
                          <a:uFill>
                            <a:solidFill>
                              <a:srgbClr val="000000"/>
                            </a:solidFill>
                          </a:uFill>
                          <a:latin typeface="Carlito"/>
                          <a:cs typeface="Carlito"/>
                        </a:rPr>
                        <a:t>/?includelang=lang/fr.php</a:t>
                      </a:r>
                      <a:endParaRPr sz="2000" b="1" u="heavy" dirty="0">
                        <a:uFill>
                          <a:solidFill>
                            <a:srgbClr val="000000"/>
                          </a:solidFill>
                        </a:uFill>
                        <a:latin typeface="Carlito"/>
                        <a:cs typeface="Carlito"/>
                      </a:endParaRPr>
                    </a:p>
                    <a:p>
                      <a:pPr marL="274955" indent="-236220">
                        <a:lnSpc>
                          <a:spcPts val="2750"/>
                        </a:lnSpc>
                        <a:buFont typeface="Arial"/>
                        <a:buChar char="•"/>
                        <a:tabLst>
                          <a:tab pos="275590" algn="l"/>
                        </a:tabLst>
                      </a:pPr>
                      <a:r>
                        <a:rPr lang="en-US" sz="2000" b="1" u="heavy" dirty="0">
                          <a:uFill>
                            <a:solidFill>
                              <a:srgbClr val="000000"/>
                            </a:solidFill>
                          </a:uFill>
                          <a:latin typeface="Carlito"/>
                          <a:cs typeface="Carlito"/>
                        </a:rPr>
                        <a:t>http;//13.235.31.180/products/details.php?p_id=5</a:t>
                      </a:r>
                      <a:endParaRPr lang="en-US" sz="2000" b="1" u="heavy" dirty="0">
                        <a:uFill>
                          <a:solidFill>
                            <a:srgbClr val="000000"/>
                          </a:solidFill>
                        </a:uFill>
                        <a:latin typeface="Carlito"/>
                        <a:cs typeface="Carlito"/>
                      </a:endParaRPr>
                    </a:p>
                  </a:txBody>
                  <a:tcPr marL="0" marR="0" marT="0" marB="0">
                    <a:lnL w="12700">
                      <a:solidFill>
                        <a:srgbClr val="000000"/>
                      </a:solidFill>
                      <a:prstDash val="solid"/>
                    </a:lnL>
                    <a:lnR w="12700">
                      <a:solidFill>
                        <a:srgbClr val="000000"/>
                      </a:solidFill>
                      <a:prstDash val="solid"/>
                    </a:lnR>
                  </a:tcPr>
                </a:tc>
              </a:tr>
              <a:tr h="465455">
                <a:tc>
                  <a:txBody>
                    <a:bodyPr/>
                    <a:p>
                      <a:pPr>
                        <a:lnSpc>
                          <a:spcPct val="100000"/>
                        </a:lnSpc>
                      </a:pPr>
                      <a:endParaRPr sz="2000" b="1">
                        <a:latin typeface="Times New Roman"/>
                        <a:cs typeface="Times New Roman"/>
                      </a:endParaRPr>
                    </a:p>
                  </a:txBody>
                  <a:tcPr marL="0" marR="0" marT="0" marB="0">
                    <a:lnL w="12700">
                      <a:solidFill>
                        <a:srgbClr val="000000"/>
                      </a:solidFill>
                      <a:prstDash val="solid"/>
                    </a:lnL>
                    <a:lnR w="12700">
                      <a:solidFill>
                        <a:srgbClr val="000000"/>
                      </a:solidFill>
                      <a:prstDash val="solid"/>
                    </a:lnR>
                    <a:solidFill>
                      <a:srgbClr val="F27200"/>
                    </a:solidFill>
                  </a:tcPr>
                </a:tc>
                <a:tc>
                  <a:txBody>
                    <a:bodyPr/>
                    <a:p>
                      <a:pPr marL="39370">
                        <a:lnSpc>
                          <a:spcPct val="100000"/>
                        </a:lnSpc>
                        <a:spcBef>
                          <a:spcPts val="1265"/>
                        </a:spcBef>
                      </a:pPr>
                      <a:r>
                        <a:rPr sz="2000" b="1" dirty="0">
                          <a:latin typeface="Carlito"/>
                          <a:cs typeface="Carlito"/>
                        </a:rPr>
                        <a:t>Affected </a:t>
                      </a:r>
                      <a:r>
                        <a:rPr sz="2000" b="1" spc="-10" dirty="0">
                          <a:latin typeface="Carlito"/>
                          <a:cs typeface="Carlito"/>
                        </a:rPr>
                        <a:t>Parameters</a:t>
                      </a:r>
                      <a:r>
                        <a:rPr sz="2000" b="1" spc="5" dirty="0">
                          <a:latin typeface="Carlito"/>
                          <a:cs typeface="Carlito"/>
                        </a:rPr>
                        <a:t> :</a:t>
                      </a:r>
                      <a:endParaRPr sz="2000" b="1" spc="5" dirty="0">
                        <a:latin typeface="Carlito"/>
                        <a:cs typeface="Carlito"/>
                      </a:endParaRPr>
                    </a:p>
                  </a:txBody>
                  <a:tcPr marL="0" marR="0" marT="160655" marB="0">
                    <a:lnL w="12700">
                      <a:solidFill>
                        <a:srgbClr val="000000"/>
                      </a:solidFill>
                      <a:prstDash val="solid"/>
                    </a:lnL>
                    <a:lnR w="12700">
                      <a:solidFill>
                        <a:srgbClr val="000000"/>
                      </a:solidFill>
                      <a:prstDash val="solid"/>
                    </a:lnR>
                  </a:tcPr>
                </a:tc>
              </a:tr>
              <a:tr h="659130">
                <a:tc>
                  <a:txBody>
                    <a:bodyPr/>
                    <a:p>
                      <a:pPr algn="ctr">
                        <a:lnSpc>
                          <a:spcPct val="100000"/>
                        </a:lnSpc>
                        <a:spcBef>
                          <a:spcPts val="365"/>
                        </a:spcBef>
                      </a:pPr>
                      <a:r>
                        <a:rPr sz="2000" b="1" dirty="0">
                          <a:solidFill>
                            <a:srgbClr val="FFFFFF"/>
                          </a:solidFill>
                          <a:latin typeface="Carlito"/>
                          <a:cs typeface="Carlito"/>
                        </a:rPr>
                        <a:t>Open</a:t>
                      </a:r>
                      <a:r>
                        <a:rPr sz="2000" b="1" spc="-10" dirty="0">
                          <a:solidFill>
                            <a:srgbClr val="FFFFFF"/>
                          </a:solidFill>
                          <a:latin typeface="Carlito"/>
                          <a:cs typeface="Carlito"/>
                        </a:rPr>
                        <a:t> Redirection</a:t>
                      </a:r>
                      <a:endParaRPr sz="2000" b="1" spc="-10" dirty="0">
                        <a:solidFill>
                          <a:srgbClr val="FFFFFF"/>
                        </a:solidFill>
                        <a:latin typeface="Carlito"/>
                        <a:cs typeface="Carlito"/>
                      </a:endParaRPr>
                    </a:p>
                  </a:txBody>
                  <a:tcPr marL="0" marR="0" marT="46355" marB="0">
                    <a:lnL w="12700">
                      <a:solidFill>
                        <a:srgbClr val="000000"/>
                      </a:solidFill>
                      <a:prstDash val="solid"/>
                    </a:lnL>
                    <a:lnR w="12700">
                      <a:solidFill>
                        <a:srgbClr val="000000"/>
                      </a:solidFill>
                      <a:prstDash val="solid"/>
                    </a:lnR>
                    <a:solidFill>
                      <a:srgbClr val="F27200"/>
                    </a:solidFill>
                  </a:tcPr>
                </a:tc>
                <a:tc>
                  <a:txBody>
                    <a:bodyPr/>
                    <a:p>
                      <a:pPr marL="274955" indent="-236220">
                        <a:lnSpc>
                          <a:spcPts val="2785"/>
                        </a:lnSpc>
                        <a:buFont typeface="Arial"/>
                        <a:buChar char="•"/>
                        <a:tabLst>
                          <a:tab pos="275590" algn="l"/>
                        </a:tabLst>
                      </a:pPr>
                      <a:r>
                        <a:rPr sz="2000" b="1" spc="10" dirty="0">
                          <a:latin typeface="Carlito"/>
                          <a:cs typeface="Carlito"/>
                        </a:rPr>
                        <a:t>lang </a:t>
                      </a:r>
                      <a:r>
                        <a:rPr sz="2000" b="1" spc="5" dirty="0">
                          <a:latin typeface="Carlito"/>
                          <a:cs typeface="Carlito"/>
                        </a:rPr>
                        <a:t>(GET</a:t>
                      </a:r>
                      <a:r>
                        <a:rPr sz="2000" b="1" spc="-5" dirty="0">
                          <a:latin typeface="Carlito"/>
                          <a:cs typeface="Carlito"/>
                        </a:rPr>
                        <a:t> parameters)</a:t>
                      </a:r>
                      <a:endParaRPr sz="2000" b="1" spc="-5" dirty="0">
                        <a:latin typeface="Carlito"/>
                        <a:cs typeface="Carlito"/>
                      </a:endParaRPr>
                    </a:p>
                  </a:txBody>
                  <a:tcPr marL="0" marR="0" marT="0" marB="0">
                    <a:lnL w="12700">
                      <a:solidFill>
                        <a:srgbClr val="000000"/>
                      </a:solidFill>
                      <a:prstDash val="solid"/>
                    </a:lnL>
                    <a:lnR w="12700">
                      <a:solidFill>
                        <a:srgbClr val="000000"/>
                      </a:solidFill>
                      <a:prstDash val="solid"/>
                    </a:lnR>
                  </a:tcPr>
                </a:tc>
              </a:tr>
              <a:tr h="344805">
                <a:tc>
                  <a:txBody>
                    <a:bodyPr/>
                    <a:p>
                      <a:pPr algn="ctr">
                        <a:lnSpc>
                          <a:spcPts val="2715"/>
                        </a:lnSpc>
                      </a:pPr>
                      <a:r>
                        <a:rPr sz="2000" b="1" spc="-10" dirty="0">
                          <a:solidFill>
                            <a:srgbClr val="FFFFFF"/>
                          </a:solidFill>
                          <a:latin typeface="Carlito"/>
                          <a:cs typeface="Carlito"/>
                        </a:rPr>
                        <a:t>(Severe)</a:t>
                      </a:r>
                      <a:endParaRPr sz="2000" b="1" spc="-10" dirty="0">
                        <a:solidFill>
                          <a:srgbClr val="FFFFFF"/>
                        </a:solidFill>
                        <a:latin typeface="Carlito"/>
                        <a:cs typeface="Carlito"/>
                      </a:endParaRPr>
                    </a:p>
                  </a:txBody>
                  <a:tcPr marL="0" marR="0" marT="0" marB="0">
                    <a:lnL w="12700">
                      <a:solidFill>
                        <a:srgbClr val="000000"/>
                      </a:solidFill>
                      <a:prstDash val="solid"/>
                    </a:lnL>
                    <a:lnR w="12700">
                      <a:solidFill>
                        <a:srgbClr val="000000"/>
                      </a:solidFill>
                      <a:prstDash val="solid"/>
                    </a:lnR>
                    <a:solidFill>
                      <a:srgbClr val="F27200"/>
                    </a:solidFill>
                  </a:tcPr>
                </a:tc>
                <a:tc>
                  <a:txBody>
                    <a:bodyPr/>
                    <a:p>
                      <a:pPr>
                        <a:lnSpc>
                          <a:spcPct val="100000"/>
                        </a:lnSpc>
                      </a:pPr>
                      <a:endParaRPr sz="1800" b="1">
                        <a:latin typeface="Times New Roman"/>
                        <a:cs typeface="Times New Roman"/>
                      </a:endParaRPr>
                    </a:p>
                  </a:txBody>
                  <a:tcPr marL="0" marR="0" marT="0" marB="0">
                    <a:lnL w="12700">
                      <a:solidFill>
                        <a:srgbClr val="000000"/>
                      </a:solidFill>
                      <a:prstDash val="solid"/>
                    </a:lnL>
                    <a:lnR w="12700">
                      <a:solidFill>
                        <a:srgbClr val="000000"/>
                      </a:solidFill>
                      <a:prstDash val="solid"/>
                    </a:lnR>
                  </a:tcPr>
                </a:tc>
              </a:tr>
              <a:tr h="299085">
                <a:tc>
                  <a:txBody>
                    <a:bodyPr/>
                    <a:p>
                      <a:pPr>
                        <a:lnSpc>
                          <a:spcPct val="100000"/>
                        </a:lnSpc>
                      </a:pPr>
                      <a:endParaRPr sz="1600" b="1">
                        <a:latin typeface="Times New Roman"/>
                        <a:cs typeface="Times New Roman"/>
                      </a:endParaRPr>
                    </a:p>
                  </a:txBody>
                  <a:tcPr marL="0" marR="0" marT="0" marB="0">
                    <a:lnL w="12700">
                      <a:solidFill>
                        <a:srgbClr val="000000"/>
                      </a:solidFill>
                      <a:prstDash val="solid"/>
                    </a:lnL>
                    <a:lnR w="12700">
                      <a:solidFill>
                        <a:srgbClr val="000000"/>
                      </a:solidFill>
                      <a:prstDash val="solid"/>
                    </a:lnR>
                    <a:solidFill>
                      <a:srgbClr val="F27200"/>
                    </a:solidFill>
                  </a:tcPr>
                </a:tc>
                <a:tc>
                  <a:txBody>
                    <a:bodyPr/>
                    <a:p>
                      <a:pPr marL="39370">
                        <a:lnSpc>
                          <a:spcPts val="2355"/>
                        </a:lnSpc>
                      </a:pPr>
                      <a:r>
                        <a:rPr sz="2000" b="1" spc="-5" dirty="0">
                          <a:latin typeface="Carlito"/>
                          <a:cs typeface="Carlito"/>
                        </a:rPr>
                        <a:t>Payload </a:t>
                      </a:r>
                      <a:r>
                        <a:rPr sz="2000" b="1" spc="5" dirty="0">
                          <a:latin typeface="Carlito"/>
                          <a:cs typeface="Carlito"/>
                        </a:rPr>
                        <a:t>used:</a:t>
                      </a:r>
                      <a:endParaRPr sz="2000" b="1" spc="5" dirty="0">
                        <a:latin typeface="Carlito"/>
                        <a:cs typeface="Carlito"/>
                      </a:endParaRPr>
                    </a:p>
                  </a:txBody>
                  <a:tcPr marL="0" marR="0" marT="0" marB="0">
                    <a:lnL w="12700">
                      <a:solidFill>
                        <a:srgbClr val="000000"/>
                      </a:solidFill>
                      <a:prstDash val="solid"/>
                    </a:lnL>
                    <a:lnR w="12700">
                      <a:solidFill>
                        <a:srgbClr val="000000"/>
                      </a:solidFill>
                      <a:prstDash val="solid"/>
                    </a:lnR>
                  </a:tcPr>
                </a:tc>
              </a:tr>
              <a:tr h="828040">
                <a:tc>
                  <a:txBody>
                    <a:bodyPr/>
                    <a:p>
                      <a:pPr>
                        <a:lnSpc>
                          <a:spcPct val="100000"/>
                        </a:lnSpc>
                      </a:pPr>
                      <a:endParaRPr sz="2000" b="1">
                        <a:latin typeface="Times New Roman"/>
                        <a:cs typeface="Times New Roman"/>
                      </a:endParaRPr>
                    </a:p>
                  </a:txBody>
                  <a:tcPr marL="0" marR="0" marT="0" marB="0">
                    <a:lnL w="12700">
                      <a:solidFill>
                        <a:srgbClr val="000000"/>
                      </a:solidFill>
                      <a:prstDash val="solid"/>
                    </a:lnL>
                    <a:lnR w="12700">
                      <a:solidFill>
                        <a:srgbClr val="000000"/>
                      </a:solidFill>
                      <a:prstDash val="solid"/>
                    </a:lnR>
                    <a:solidFill>
                      <a:srgbClr val="F27200"/>
                    </a:solidFill>
                  </a:tcPr>
                </a:tc>
                <a:tc>
                  <a:txBody>
                    <a:bodyPr/>
                    <a:p>
                      <a:pPr marL="185420" indent="-146685">
                        <a:lnSpc>
                          <a:spcPts val="3260"/>
                        </a:lnSpc>
                        <a:buSzPct val="120000"/>
                        <a:buChar char="•"/>
                        <a:tabLst>
                          <a:tab pos="186055" algn="l"/>
                        </a:tabLst>
                      </a:pPr>
                      <a:r>
                        <a:rPr sz="2000" b="1" u="heavy" spc="5" dirty="0">
                          <a:uFill>
                            <a:solidFill>
                              <a:srgbClr val="000000"/>
                            </a:solidFill>
                          </a:uFill>
                          <a:latin typeface="Arial"/>
                          <a:cs typeface="Arial"/>
                        </a:rPr>
                        <a:t>http://</a:t>
                      </a:r>
                      <a:r>
                        <a:rPr lang="en-US" sz="2000" b="1" u="heavy" spc="5" dirty="0">
                          <a:uFill>
                            <a:solidFill>
                              <a:srgbClr val="000000"/>
                            </a:solidFill>
                          </a:uFill>
                          <a:latin typeface="Arial"/>
                          <a:cs typeface="Arial"/>
                        </a:rPr>
                        <a:t>13.235.31.180</a:t>
                      </a:r>
                      <a:r>
                        <a:rPr sz="2000" b="1" u="heavy" spc="5" dirty="0">
                          <a:uFill>
                            <a:solidFill>
                              <a:srgbClr val="000000"/>
                            </a:solidFill>
                          </a:uFill>
                          <a:latin typeface="Arial"/>
                          <a:cs typeface="Arial"/>
                        </a:rPr>
                        <a:t>/?includelang=https://google.com/?lang/en.php</a:t>
                      </a:r>
                      <a:endParaRPr sz="2000" b="1" u="heavy" spc="5" dirty="0">
                        <a:uFill>
                          <a:solidFill>
                            <a:srgbClr val="000000"/>
                          </a:solidFill>
                        </a:uFill>
                        <a:latin typeface="Arial"/>
                        <a:cs typeface="Arial"/>
                      </a:endParaRPr>
                    </a:p>
                  </a:txBody>
                  <a:tcPr marL="0" marR="0" marT="0" marB="0">
                    <a:lnL w="12700">
                      <a:solidFill>
                        <a:srgbClr val="000000"/>
                      </a:solidFill>
                      <a:prstDash val="solid"/>
                    </a:lnL>
                    <a:lnR w="12700">
                      <a:solidFill>
                        <a:srgbClr val="000000"/>
                      </a:solidFill>
                      <a:prstDash val="solid"/>
                    </a:lnR>
                  </a:tcPr>
                </a:tc>
              </a:tr>
              <a:tr h="549910">
                <a:tc>
                  <a:txBody>
                    <a:bodyPr/>
                    <a:p>
                      <a:pPr>
                        <a:lnSpc>
                          <a:spcPct val="100000"/>
                        </a:lnSpc>
                      </a:pPr>
                      <a:endParaRPr sz="2000" b="1">
                        <a:latin typeface="Times New Roman"/>
                        <a:cs typeface="Times New Roman"/>
                      </a:endParaRPr>
                    </a:p>
                  </a:txBody>
                  <a:tcPr marL="0" marR="0" marT="0" marB="0">
                    <a:lnL w="12700">
                      <a:solidFill>
                        <a:srgbClr val="000000"/>
                      </a:solidFill>
                      <a:prstDash val="solid"/>
                    </a:lnL>
                    <a:lnR w="12700">
                      <a:solidFill>
                        <a:srgbClr val="000000"/>
                      </a:solidFill>
                      <a:prstDash val="solid"/>
                    </a:lnR>
                    <a:solidFill>
                      <a:srgbClr val="F27200"/>
                    </a:solidFill>
                  </a:tcPr>
                </a:tc>
                <a:tc>
                  <a:txBody>
                    <a:bodyPr/>
                    <a:p>
                      <a:pPr>
                        <a:lnSpc>
                          <a:spcPct val="100000"/>
                        </a:lnSpc>
                        <a:spcBef>
                          <a:spcPts val="10"/>
                        </a:spcBef>
                      </a:pPr>
                      <a:endParaRPr sz="1600" b="1">
                        <a:latin typeface="Times New Roman"/>
                        <a:cs typeface="Times New Roman"/>
                      </a:endParaRPr>
                    </a:p>
                    <a:p>
                      <a:pPr marL="39370">
                        <a:lnSpc>
                          <a:spcPct val="100000"/>
                        </a:lnSpc>
                      </a:pPr>
                      <a:r>
                        <a:rPr lang="en-US" sz="2000" b="1" spc="5" dirty="0">
                          <a:latin typeface="Carlito"/>
                          <a:cs typeface="Carlito"/>
                        </a:rPr>
                        <a:t>  http://13.235.31.180/redirect.php?url=https://internshala.com</a:t>
                      </a:r>
                      <a:endParaRPr lang="en-US" sz="2000" b="1" spc="5" dirty="0">
                        <a:latin typeface="Carlito"/>
                        <a:cs typeface="Carlito"/>
                      </a:endParaRPr>
                    </a:p>
                  </a:txBody>
                  <a:tcPr marL="0" marR="0" marT="1270" marB="0">
                    <a:lnL w="12700">
                      <a:solidFill>
                        <a:srgbClr val="000000"/>
                      </a:solidFill>
                      <a:prstDash val="solid"/>
                    </a:lnL>
                    <a:lnR w="12700">
                      <a:solidFill>
                        <a:srgbClr val="000000"/>
                      </a:solidFill>
                      <a:prstDash val="solid"/>
                    </a:lnR>
                  </a:tcPr>
                </a:tc>
              </a:tr>
              <a:tr h="354330">
                <a:tc>
                  <a:txBody>
                    <a:bodyPr/>
                    <a:p>
                      <a:pPr>
                        <a:lnSpc>
                          <a:spcPct val="100000"/>
                        </a:lnSpc>
                      </a:pPr>
                      <a:endParaRPr sz="2000">
                        <a:latin typeface="Times New Roman"/>
                        <a:cs typeface="Times New Roman"/>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solidFill>
                      <a:srgbClr val="F27200"/>
                    </a:solidFill>
                  </a:tcPr>
                </a:tc>
                <a:tc>
                  <a:txBody>
                    <a:bodyPr/>
                    <a:p>
                      <a:pPr marL="38735" indent="0">
                        <a:lnSpc>
                          <a:spcPts val="2760"/>
                        </a:lnSpc>
                        <a:buSzPct val="110000"/>
                        <a:buNone/>
                        <a:tabLst>
                          <a:tab pos="353060" algn="l"/>
                          <a:tab pos="353695" algn="l"/>
                        </a:tabLst>
                      </a:pPr>
                      <a:endParaRPr sz="2000" u="heavy" dirty="0">
                        <a:uFill>
                          <a:solidFill>
                            <a:srgbClr val="000000"/>
                          </a:solidFill>
                        </a:uFill>
                        <a:latin typeface="Carlito"/>
                        <a:cs typeface="Carlito"/>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tcPr>
                </a:tc>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descr="02"/>
          <p:cNvPicPr>
            <a:picLocks noChangeAspect="true"/>
          </p:cNvPicPr>
          <p:nvPr>
            <p:ph idx="1"/>
          </p:nvPr>
        </p:nvPicPr>
        <p:blipFill>
          <a:blip r:embed="rId1"/>
          <a:stretch>
            <a:fillRect/>
          </a:stretch>
        </p:blipFill>
        <p:spPr>
          <a:xfrm>
            <a:off x="1360170" y="1889125"/>
            <a:ext cx="9471660" cy="4591685"/>
          </a:xfrm>
          <a:prstGeom prst="rect">
            <a:avLst/>
          </a:prstGeom>
        </p:spPr>
      </p:pic>
      <p:sp>
        <p:nvSpPr>
          <p:cNvPr id="4" name="Subtitle 2"/>
          <p:cNvSpPr>
            <a:spLocks noGrp="true"/>
          </p:cNvSpPr>
          <p:nvPr/>
        </p:nvSpPr>
        <p:spPr>
          <a:xfrm>
            <a:off x="500933" y="421419"/>
            <a:ext cx="11306754" cy="605889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8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8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8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9pPr>
          </a:lstStyle>
          <a:p>
            <a:pPr algn="l"/>
            <a:r>
              <a:rPr lang="en-US" sz="4000" dirty="0">
                <a:latin typeface="+mj-lt"/>
              </a:rPr>
              <a:t>Observation</a:t>
            </a:r>
            <a:endParaRPr lang="en-US" sz="4000" dirty="0">
              <a:latin typeface="+mj-lt"/>
            </a:endParaRPr>
          </a:p>
          <a:p>
            <a:pPr marL="285750" indent="-285750" algn="l">
              <a:buFont typeface="Arial" panose="02080604020202020204" pitchFamily="34" charset="0"/>
              <a:buChar char="•"/>
            </a:pPr>
            <a:r>
              <a:rPr lang="en-US" sz="1800" dirty="0"/>
              <a:t> </a:t>
            </a:r>
            <a:r>
              <a:rPr lang="en-US" sz="1800" dirty="0" err="1"/>
              <a:t>Url</a:t>
            </a:r>
            <a:r>
              <a:rPr lang="en-US" sz="1800" dirty="0"/>
              <a:t> of product is in GET based parameter so we can change the </a:t>
            </a:r>
            <a:r>
              <a:rPr lang="en-US" sz="1800" dirty="0" err="1"/>
              <a:t>url</a:t>
            </a:r>
            <a:r>
              <a:rPr lang="en-US" sz="1800" dirty="0"/>
              <a:t> and redirect to other site.</a:t>
            </a:r>
            <a:endParaRPr lang="en-US" sz="1800" dirty="0"/>
          </a:p>
          <a:p>
            <a:pPr marL="285750" indent="-285750" algn="l">
              <a:buFont typeface="Arial" panose="02080604020202020204" pitchFamily="34" charset="0"/>
              <a:buChar char="•"/>
            </a:pPr>
            <a:r>
              <a:rPr lang="en-US" sz="1800" dirty="0"/>
              <a:t>Payload : </a:t>
            </a:r>
            <a:r>
              <a:rPr lang="en-US" sz="1800" b="1" dirty="0"/>
              <a:t>http://</a:t>
            </a:r>
            <a:r>
              <a:rPr lang="en-US" altLang="en-US" sz="1800" b="1" dirty="0"/>
              <a:t>13.235.31.180</a:t>
            </a:r>
            <a:r>
              <a:rPr lang="en-US" sz="1800" b="1" dirty="0"/>
              <a:t>/redirect.php?url=https://www.internshala.com</a:t>
            </a:r>
            <a:r>
              <a:rPr lang="en-US" sz="1800" dirty="0"/>
              <a:t> </a:t>
            </a:r>
            <a:endParaRPr lang="en-US" sz="180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descr="03"/>
          <p:cNvPicPr>
            <a:picLocks noChangeAspect="true"/>
          </p:cNvPicPr>
          <p:nvPr>
            <p:ph idx="1"/>
          </p:nvPr>
        </p:nvPicPr>
        <p:blipFill>
          <a:blip r:embed="rId1"/>
          <a:stretch>
            <a:fillRect/>
          </a:stretch>
        </p:blipFill>
        <p:spPr>
          <a:xfrm>
            <a:off x="1416685" y="1825625"/>
            <a:ext cx="8976360" cy="4351655"/>
          </a:xfrm>
          <a:prstGeom prst="rect">
            <a:avLst/>
          </a:prstGeom>
        </p:spPr>
      </p:pic>
      <p:sp>
        <p:nvSpPr>
          <p:cNvPr id="4" name="Subtitle 2"/>
          <p:cNvSpPr>
            <a:spLocks noGrp="true"/>
          </p:cNvSpPr>
          <p:nvPr/>
        </p:nvSpPr>
        <p:spPr>
          <a:xfrm>
            <a:off x="445273" y="389614"/>
            <a:ext cx="11378317" cy="603504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8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8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8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9pPr>
          </a:lstStyle>
          <a:p>
            <a:pPr algn="l"/>
            <a:r>
              <a:rPr lang="en-US" sz="4000" dirty="0">
                <a:latin typeface="+mj-lt"/>
              </a:rPr>
              <a:t>Proof of Concept(</a:t>
            </a:r>
            <a:r>
              <a:rPr lang="en-US" sz="4000" dirty="0" err="1">
                <a:latin typeface="+mj-lt"/>
              </a:rPr>
              <a:t>PoC</a:t>
            </a:r>
            <a:r>
              <a:rPr lang="en-US" sz="4000" dirty="0">
                <a:latin typeface="+mj-lt"/>
              </a:rPr>
              <a:t>)</a:t>
            </a:r>
            <a:endParaRPr lang="en-US" sz="4000" dirty="0">
              <a:latin typeface="+mj-lt"/>
            </a:endParaRPr>
          </a:p>
          <a:p>
            <a:pPr marL="285750" indent="-285750" algn="l">
              <a:buFont typeface="Arial" panose="02080604020202020204" pitchFamily="34" charset="0"/>
              <a:buChar char="•"/>
            </a:pPr>
            <a:r>
              <a:rPr lang="en-US" sz="1800" dirty="0"/>
              <a:t>We put </a:t>
            </a:r>
            <a:r>
              <a:rPr lang="en-US" sz="1800" b="1" dirty="0"/>
              <a:t>http://</a:t>
            </a:r>
            <a:r>
              <a:rPr lang="en-US" altLang="en-US" sz="1800" b="1" dirty="0"/>
              <a:t>13.235.31.180</a:t>
            </a:r>
            <a:r>
              <a:rPr lang="en-US" sz="1800" b="1" dirty="0"/>
              <a:t>/redirect.php?url=https://www.internshala.com</a:t>
            </a:r>
            <a:r>
              <a:rPr lang="en-US" sz="1800" dirty="0"/>
              <a:t> payload in the </a:t>
            </a:r>
            <a:r>
              <a:rPr lang="en-US" sz="1800" dirty="0" err="1"/>
              <a:t>url</a:t>
            </a:r>
            <a:r>
              <a:rPr lang="en-US" sz="1800" dirty="0"/>
              <a:t> and we redirect to new site.</a:t>
            </a:r>
            <a:endParaRPr lang="en-US" sz="180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ubtitle 2"/>
          <p:cNvSpPr>
            <a:spLocks noGrp="true"/>
          </p:cNvSpPr>
          <p:nvPr/>
        </p:nvSpPr>
        <p:spPr>
          <a:xfrm>
            <a:off x="494389" y="403583"/>
            <a:ext cx="11203388" cy="605094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8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8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8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9pPr>
          </a:lstStyle>
          <a:p>
            <a:pPr algn="l"/>
            <a:r>
              <a:rPr lang="en-US" sz="4000" dirty="0">
                <a:latin typeface="+mj-lt"/>
              </a:rPr>
              <a:t>Business Impact</a:t>
            </a:r>
            <a:endParaRPr lang="en-US" sz="4000" dirty="0">
              <a:latin typeface="+mj-lt"/>
            </a:endParaRPr>
          </a:p>
          <a:p>
            <a:pPr marL="285750" indent="-285750" algn="l">
              <a:buFont typeface="Arial" panose="02080604020202020204" pitchFamily="34" charset="0"/>
              <a:buChar char="•"/>
            </a:pPr>
            <a:r>
              <a:rPr lang="en-US" sz="1800" dirty="0"/>
              <a:t>If the attacker changes the </a:t>
            </a:r>
            <a:r>
              <a:rPr lang="en-US" sz="1800" dirty="0" err="1"/>
              <a:t>url</a:t>
            </a:r>
            <a:r>
              <a:rPr lang="en-US" sz="1800" dirty="0"/>
              <a:t> to some malicious website looking similar to the given website, he can take the credentials and even credit card details on checkout from the user trust.</a:t>
            </a:r>
            <a:endParaRPr lang="en-US" sz="1800" dirty="0"/>
          </a:p>
          <a:p>
            <a:pPr algn="l"/>
            <a:endParaRPr lang="en-IN" sz="1800" dirty="0"/>
          </a:p>
          <a:p>
            <a:pPr algn="l"/>
            <a:r>
              <a:rPr lang="en-IN" sz="4000" dirty="0">
                <a:latin typeface="+mj-lt"/>
              </a:rPr>
              <a:t>Recommendation</a:t>
            </a:r>
            <a:endParaRPr lang="en-IN" sz="4000" dirty="0">
              <a:latin typeface="+mj-lt"/>
            </a:endParaRPr>
          </a:p>
          <a:p>
            <a:pPr marL="342900" lvl="0" indent="-342900" algn="l">
              <a:buFont typeface="Arial" panose="02080604020202020204" pitchFamily="34" charset="0"/>
              <a:buChar char="•"/>
            </a:pPr>
            <a:r>
              <a:rPr lang="en-US" sz="1800" dirty="0">
                <a:solidFill>
                  <a:prstClr val="black"/>
                </a:solidFill>
              </a:rPr>
              <a:t>Remove the redirection function from the application, and replace links to it with direct links to the relevant target URLs.</a:t>
            </a:r>
            <a:endParaRPr lang="en-US" sz="1800" dirty="0">
              <a:solidFill>
                <a:prstClr val="black"/>
              </a:solidFill>
            </a:endParaRPr>
          </a:p>
          <a:p>
            <a:pPr marL="342900" lvl="0" indent="-342900" algn="l">
              <a:buFont typeface="Arial" panose="02080604020202020204" pitchFamily="34" charset="0"/>
              <a:buChar char="•"/>
            </a:pPr>
            <a:r>
              <a:rPr lang="en-US" sz="1800" dirty="0">
                <a:solidFill>
                  <a:prstClr val="black"/>
                </a:solidFill>
              </a:rPr>
              <a:t>Maintain a server-side list of all URLs that are permitted for redirection. Instead of passing the target URL as a parameter to the redirector, pass an index into this list</a:t>
            </a:r>
            <a:r>
              <a:rPr lang="en-US" sz="1900" dirty="0">
                <a:solidFill>
                  <a:prstClr val="black"/>
                </a:solidFill>
              </a:rPr>
              <a:t>.</a:t>
            </a:r>
            <a:endParaRPr lang="en-US" sz="1900" dirty="0">
              <a:solidFill>
                <a:prstClr val="black"/>
              </a:solidFill>
            </a:endParaRPr>
          </a:p>
          <a:p>
            <a:pPr algn="l"/>
            <a:endParaRPr lang="en-US" sz="1800" dirty="0"/>
          </a:p>
          <a:p>
            <a:pPr algn="l"/>
            <a:endParaRPr lang="en-IN" sz="18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ubtitle 3"/>
          <p:cNvSpPr>
            <a:spLocks noGrp="true"/>
          </p:cNvSpPr>
          <p:nvPr>
            <p:ph type="subTitle" idx="1"/>
          </p:nvPr>
        </p:nvSpPr>
        <p:spPr>
          <a:xfrm>
            <a:off x="494389" y="403583"/>
            <a:ext cx="11203388" cy="6050943"/>
          </a:xfrm>
        </p:spPr>
        <p:txBody>
          <a:bodyPr>
            <a:normAutofit/>
          </a:bodyPr>
          <a:p>
            <a:pPr algn="l"/>
            <a:r>
              <a:rPr lang="en-US" sz="4000" dirty="0">
                <a:latin typeface="+mj-lt"/>
              </a:rPr>
              <a:t>Reference</a:t>
            </a:r>
            <a:endParaRPr lang="en-US" sz="4000" dirty="0">
              <a:latin typeface="+mj-lt"/>
            </a:endParaRPr>
          </a:p>
          <a:p>
            <a:pPr marL="285750" indent="-285750" algn="l">
              <a:buFont typeface="Arial" panose="02080604020202020204" pitchFamily="34" charset="0"/>
              <a:buChar char="•"/>
            </a:pPr>
            <a:r>
              <a:rPr lang="en-IN" sz="1800" b="1" dirty="0"/>
              <a:t>https://owasp.org/www-project-web-security-testing-guide/latest/4-Web_Application_Security_Testing/11-Client_Side_Testing/04-Testing_for_Client_Side_URL_Redirect</a:t>
            </a:r>
            <a:endParaRPr lang="en-IN" sz="1800" b="1" dirty="0"/>
          </a:p>
          <a:p>
            <a:pPr marL="285750" indent="-285750" algn="l">
              <a:buFont typeface="Arial" panose="02080604020202020204" pitchFamily="34" charset="0"/>
              <a:buChar char="•"/>
            </a:pPr>
            <a:r>
              <a:rPr lang="en-IN" sz="1800" b="1" dirty="0"/>
              <a:t>https://owasp.org/search/?searchString=open+redirection</a:t>
            </a:r>
            <a:endParaRPr lang="en-IN" sz="1800" b="1"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true"/>
          </p:cNvSpPr>
          <p:nvPr>
            <p:ph type="title"/>
          </p:nvPr>
        </p:nvSpPr>
        <p:spPr>
          <a:xfrm>
            <a:off x="-19050" y="-233680"/>
            <a:ext cx="10515600" cy="1325563"/>
          </a:xfrm>
        </p:spPr>
        <p:txBody>
          <a:bodyPr/>
          <a:p>
            <a:r>
              <a:rPr lang="en-US" altLang="en-US"/>
              <a:t>13.Cross-Site Request Forgery</a:t>
            </a:r>
            <a:endParaRPr lang="en-US" altLang="en-US"/>
          </a:p>
        </p:txBody>
      </p:sp>
      <p:graphicFrame>
        <p:nvGraphicFramePr>
          <p:cNvPr id="4" name="Table 3"/>
          <p:cNvGraphicFramePr>
            <a:graphicFrameLocks noGrp="true"/>
          </p:cNvGraphicFramePr>
          <p:nvPr/>
        </p:nvGraphicFramePr>
        <p:xfrm>
          <a:off x="3860551" y="1886561"/>
          <a:ext cx="5362112" cy="958787"/>
        </p:xfrm>
        <a:graphic>
          <a:graphicData uri="http://schemas.openxmlformats.org/drawingml/2006/table">
            <a:tbl>
              <a:tblPr/>
              <a:tblGrid>
                <a:gridCol w="5362112"/>
              </a:tblGrid>
              <a:tr h="958787">
                <a:tc>
                  <a:txBody>
                    <a:bodyPr/>
                    <a:p>
                      <a:pPr lvl="0" algn="ctr"/>
                      <a:endParaRPr lang="en-IN"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graphicFrame>
        <p:nvGraphicFramePr>
          <p:cNvPr id="5" name="Table 4"/>
          <p:cNvGraphicFramePr>
            <a:graphicFrameLocks noGrp="true"/>
          </p:cNvGraphicFramePr>
          <p:nvPr/>
        </p:nvGraphicFramePr>
        <p:xfrm>
          <a:off x="3860551" y="2845347"/>
          <a:ext cx="5362112" cy="1798320"/>
        </p:xfrm>
        <a:graphic>
          <a:graphicData uri="http://schemas.openxmlformats.org/drawingml/2006/table">
            <a:tbl>
              <a:tblPr/>
              <a:tblGrid>
                <a:gridCol w="5362112"/>
              </a:tblGrid>
              <a:tr h="1167306">
                <a:tc>
                  <a:txBody>
                    <a:bodyPr/>
                    <a:p>
                      <a:r>
                        <a:rPr lang="en-US" sz="1400" dirty="0"/>
                        <a:t>Below mention </a:t>
                      </a:r>
                      <a:r>
                        <a:rPr lang="en-US" sz="1400" b="1" dirty="0"/>
                        <a:t>URL</a:t>
                      </a:r>
                      <a:r>
                        <a:rPr lang="en-US" sz="1400" dirty="0"/>
                        <a:t> is vulnerable to </a:t>
                      </a:r>
                      <a:r>
                        <a:rPr lang="en-US" sz="1400" b="1" dirty="0"/>
                        <a:t>Cross Site Request Forgery </a:t>
                      </a:r>
                      <a:r>
                        <a:rPr lang="en-US" sz="1400" dirty="0"/>
                        <a:t>attack.</a:t>
                      </a:r>
                      <a:endParaRPr lang="en-US" sz="1400" dirty="0"/>
                    </a:p>
                    <a:p>
                      <a:endParaRPr lang="en-US" sz="1400" dirty="0"/>
                    </a:p>
                    <a:p>
                      <a:r>
                        <a:rPr lang="en-US" sz="1400" b="1" dirty="0"/>
                        <a:t>Affected URL :</a:t>
                      </a:r>
                      <a:endParaRPr lang="en-US" sz="1400" b="1" dirty="0"/>
                    </a:p>
                    <a:p>
                      <a:pPr marL="285750" indent="-285750">
                        <a:buFont typeface="Arial" panose="02080604020202020204" pitchFamily="34" charset="0"/>
                        <a:buChar char="•"/>
                      </a:pPr>
                      <a:r>
                        <a:rPr lang="en-US" sz="1400" dirty="0"/>
                        <a:t>http://</a:t>
                      </a:r>
                      <a:r>
                        <a:rPr lang="en-US" altLang="en-US" sz="1400" dirty="0"/>
                        <a:t>13.232.66.58</a:t>
                      </a:r>
                      <a:r>
                        <a:rPr lang="en-US" sz="1400" dirty="0"/>
                        <a:t>/profile/1</a:t>
                      </a:r>
                      <a:r>
                        <a:rPr lang="en-US" altLang="en-US" sz="1400" dirty="0"/>
                        <a:t>8</a:t>
                      </a:r>
                      <a:r>
                        <a:rPr lang="en-US" sz="1400" dirty="0"/>
                        <a:t>/edit</a:t>
                      </a:r>
                      <a:endParaRPr lang="en-US" sz="1400" dirty="0"/>
                    </a:p>
                    <a:p>
                      <a:pPr marL="0" indent="0">
                        <a:buFont typeface="Arial" panose="02080604020202020204" pitchFamily="34" charset="0"/>
                        <a:buNone/>
                      </a:pPr>
                      <a:endParaRPr lang="en-US" sz="1400" dirty="0"/>
                    </a:p>
                    <a:p>
                      <a:pPr marL="0" indent="0">
                        <a:buFont typeface="Arial" panose="02080604020202020204" pitchFamily="34" charset="0"/>
                        <a:buNone/>
                      </a:pPr>
                      <a:r>
                        <a:rPr lang="en-US" sz="1400" b="1" dirty="0"/>
                        <a:t>Affected Parameter :</a:t>
                      </a:r>
                      <a:endParaRPr lang="en-US" sz="1400" b="1" dirty="0"/>
                    </a:p>
                    <a:p>
                      <a:pPr marL="285750" indent="-285750">
                        <a:buFont typeface="Arial" panose="02080604020202020204" pitchFamily="34" charset="0"/>
                        <a:buChar char="•"/>
                      </a:pPr>
                      <a:r>
                        <a:rPr lang="en-US" sz="1400" dirty="0"/>
                        <a:t>Name, Phone, Address (POST parameter)</a:t>
                      </a:r>
                      <a:endParaRPr lang="en-US" sz="1400" dirty="0"/>
                    </a:p>
                    <a:p>
                      <a:r>
                        <a:rPr lang="en-US" sz="1400" dirty="0"/>
                        <a:t> </a:t>
                      </a:r>
                      <a:endParaRPr lang="en-IN" sz="1400"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tr>
            </a:tbl>
          </a:graphicData>
        </a:graphic>
      </p:graphicFrame>
      <p:sp>
        <p:nvSpPr>
          <p:cNvPr id="6" name="Rectangle 5"/>
          <p:cNvSpPr/>
          <p:nvPr/>
        </p:nvSpPr>
        <p:spPr>
          <a:xfrm>
            <a:off x="3860551" y="1886561"/>
            <a:ext cx="5362112" cy="958787"/>
          </a:xfrm>
          <a:prstGeom prst="rect">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dirty="0">
                <a:latin typeface="+mj-lt"/>
              </a:rPr>
              <a:t>Cross Site Request Forgery(</a:t>
            </a:r>
            <a:r>
              <a:rPr lang="en-US" sz="1400" dirty="0">
                <a:latin typeface="+mj-lt"/>
              </a:rPr>
              <a:t>Severe</a:t>
            </a:r>
            <a:r>
              <a:rPr lang="en-US" dirty="0">
                <a:latin typeface="+mj-lt"/>
              </a:rPr>
              <a:t>)</a:t>
            </a:r>
            <a:endParaRPr lang="en-IN" dirty="0">
              <a:latin typeface="+mj-lt"/>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6" name="Table 6"/>
          <p:cNvGraphicFramePr>
            <a:graphicFrameLocks noGrp="true"/>
          </p:cNvGraphicFramePr>
          <p:nvPr/>
        </p:nvGraphicFramePr>
        <p:xfrm>
          <a:off x="3646335" y="2115120"/>
          <a:ext cx="5561275" cy="1385442"/>
        </p:xfrm>
        <a:graphic>
          <a:graphicData uri="http://schemas.openxmlformats.org/drawingml/2006/table">
            <a:tbl>
              <a:tblPr firstRow="true" bandRow="true">
                <a:tableStyleId>{5940675A-B579-460E-94D1-54222C63F5DA}</a:tableStyleId>
              </a:tblPr>
              <a:tblGrid>
                <a:gridCol w="5561275"/>
              </a:tblGrid>
              <a:tr h="1385442">
                <a:tc>
                  <a:txBody>
                    <a:bodyPr/>
                    <a:p>
                      <a:r>
                        <a:rPr lang="en-US" sz="1400" b="1" dirty="0"/>
                        <a:t>Affected URL :</a:t>
                      </a:r>
                      <a:endParaRPr lang="en-US" sz="1400" b="1" dirty="0"/>
                    </a:p>
                    <a:p>
                      <a:pPr marL="285750" indent="-285750">
                        <a:buFont typeface="Arial" panose="02080604020202020204" pitchFamily="34" charset="0"/>
                        <a:buChar char="•"/>
                      </a:pPr>
                      <a:r>
                        <a:rPr lang="en-US" sz="1400" dirty="0"/>
                        <a:t>http://</a:t>
                      </a:r>
                      <a:r>
                        <a:rPr lang="en-US" altLang="en-US" sz="1400" dirty="0"/>
                        <a:t>13.232.66.58</a:t>
                      </a:r>
                      <a:r>
                        <a:rPr lang="en-US" sz="1400" dirty="0"/>
                        <a:t>/profile/change_password.php</a:t>
                      </a:r>
                      <a:endParaRPr lang="en-US" sz="1400" dirty="0"/>
                    </a:p>
                    <a:p>
                      <a:pPr marL="0" indent="0">
                        <a:buFont typeface="Arial" panose="02080604020202020204" pitchFamily="34" charset="0"/>
                        <a:buNone/>
                      </a:pPr>
                      <a:endParaRPr lang="en-US" sz="1800" b="0" dirty="0"/>
                    </a:p>
                    <a:p>
                      <a:pPr marL="0" indent="0">
                        <a:buFont typeface="Arial" panose="02080604020202020204" pitchFamily="34" charset="0"/>
                        <a:buNone/>
                      </a:pPr>
                      <a:r>
                        <a:rPr lang="en-US" sz="1400" b="1" dirty="0"/>
                        <a:t>Affected parameter :</a:t>
                      </a:r>
                      <a:endParaRPr lang="en-US" sz="1400" b="1" dirty="0"/>
                    </a:p>
                    <a:p>
                      <a:pPr marL="285750" indent="-285750">
                        <a:buFont typeface="Arial" panose="02080604020202020204" pitchFamily="34" charset="0"/>
                        <a:buChar char="•"/>
                      </a:pPr>
                      <a:r>
                        <a:rPr lang="en-US" sz="1400" b="0" dirty="0"/>
                        <a:t>Update (POST parameter)</a:t>
                      </a:r>
                      <a:endParaRPr lang="en-US" sz="1400" b="0" dirty="0"/>
                    </a:p>
                  </a:txBody>
                  <a:tcPr/>
                </a:tc>
              </a:tr>
            </a:tbl>
          </a:graphicData>
        </a:graphic>
      </p:graphicFrame>
      <p:graphicFrame>
        <p:nvGraphicFramePr>
          <p:cNvPr id="9" name="Table 6"/>
          <p:cNvGraphicFramePr>
            <a:graphicFrameLocks noGrp="true"/>
          </p:cNvGraphicFramePr>
          <p:nvPr/>
        </p:nvGraphicFramePr>
        <p:xfrm>
          <a:off x="3646335" y="3500561"/>
          <a:ext cx="5557961" cy="1526649"/>
        </p:xfrm>
        <a:graphic>
          <a:graphicData uri="http://schemas.openxmlformats.org/drawingml/2006/table">
            <a:tbl>
              <a:tblPr firstRow="true" bandRow="true">
                <a:tableStyleId>{5940675A-B579-460E-94D1-54222C63F5DA}</a:tableStyleId>
              </a:tblPr>
              <a:tblGrid>
                <a:gridCol w="5557961"/>
              </a:tblGrid>
              <a:tr h="1526649">
                <a:tc>
                  <a:txBody>
                    <a:bodyPr/>
                    <a:p>
                      <a:r>
                        <a:rPr lang="en-US" sz="1400" b="1" dirty="0"/>
                        <a:t>Affected URL :</a:t>
                      </a:r>
                      <a:endParaRPr lang="en-US" sz="1400" b="1" dirty="0"/>
                    </a:p>
                    <a:p>
                      <a:pPr marL="285750" indent="-285750">
                        <a:buFont typeface="Arial" panose="02080604020202020204" pitchFamily="34" charset="0"/>
                        <a:buChar char="•"/>
                      </a:pPr>
                      <a:r>
                        <a:rPr lang="en-US" sz="1400" dirty="0"/>
                        <a:t>http://</a:t>
                      </a:r>
                      <a:r>
                        <a:rPr lang="en-US" altLang="en-US" sz="1400" dirty="0"/>
                        <a:t>13.232.66.58</a:t>
                      </a:r>
                      <a:r>
                        <a:rPr lang="en-US" sz="1400" dirty="0"/>
                        <a:t>/cart/cart.php</a:t>
                      </a:r>
                      <a:endParaRPr lang="en-US" sz="1400" dirty="0"/>
                    </a:p>
                    <a:p>
                      <a:pPr marL="0" indent="0">
                        <a:buFont typeface="Arial" panose="02080604020202020204" pitchFamily="34" charset="0"/>
                        <a:buNone/>
                      </a:pPr>
                      <a:endParaRPr lang="en-US" sz="1800" b="0" dirty="0"/>
                    </a:p>
                    <a:p>
                      <a:pPr marL="0" indent="0">
                        <a:buFont typeface="Arial" panose="02080604020202020204" pitchFamily="34" charset="0"/>
                        <a:buNone/>
                      </a:pPr>
                      <a:r>
                        <a:rPr lang="en-US" sz="1400" b="1" dirty="0"/>
                        <a:t>Affected parameter :</a:t>
                      </a:r>
                      <a:endParaRPr lang="en-US" sz="1400" b="1" dirty="0"/>
                    </a:p>
                    <a:p>
                      <a:pPr marL="285750" indent="-285750">
                        <a:buFont typeface="Arial" panose="02080604020202020204" pitchFamily="34" charset="0"/>
                        <a:buChar char="•"/>
                      </a:pPr>
                      <a:r>
                        <a:rPr lang="en-US" sz="1400" b="0" dirty="0"/>
                        <a:t>Confirm order (POST parameter) </a:t>
                      </a:r>
                      <a:endParaRPr lang="en-US" sz="1400" b="0" dirty="0"/>
                    </a:p>
                  </a:txBody>
                  <a:tcPr/>
                </a:tc>
              </a:tr>
            </a:tbl>
          </a:graphicData>
        </a:graphic>
      </p:graphicFrame>
      <p:graphicFrame>
        <p:nvGraphicFramePr>
          <p:cNvPr id="10" name="Table 10"/>
          <p:cNvGraphicFramePr>
            <a:graphicFrameLocks noGrp="true"/>
          </p:cNvGraphicFramePr>
          <p:nvPr/>
        </p:nvGraphicFramePr>
        <p:xfrm>
          <a:off x="3646335" y="1178780"/>
          <a:ext cx="5557961" cy="936339"/>
        </p:xfrm>
        <a:graphic>
          <a:graphicData uri="http://schemas.openxmlformats.org/drawingml/2006/table">
            <a:tbl>
              <a:tblPr firstRow="true" bandRow="true">
                <a:tableStyleId>{5940675A-B579-460E-94D1-54222C63F5DA}</a:tableStyleId>
              </a:tblPr>
              <a:tblGrid>
                <a:gridCol w="5557961"/>
              </a:tblGrid>
              <a:tr h="936339">
                <a:tc>
                  <a:txBody>
                    <a:bodyPr/>
                    <a:p>
                      <a:endParaRPr lang="en-IN" dirty="0"/>
                    </a:p>
                  </a:txBody>
                  <a:tcPr/>
                </a:tc>
              </a:tr>
            </a:tbl>
          </a:graphicData>
        </a:graphic>
      </p:graphicFrame>
      <p:sp>
        <p:nvSpPr>
          <p:cNvPr id="12" name="Rectangle 11"/>
          <p:cNvSpPr/>
          <p:nvPr/>
        </p:nvSpPr>
        <p:spPr>
          <a:xfrm>
            <a:off x="3649649" y="1186731"/>
            <a:ext cx="5557961" cy="930303"/>
          </a:xfrm>
          <a:prstGeom prst="rect">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dirty="0"/>
              <a:t>Cross Site Request Forgery(Severe)</a:t>
            </a:r>
            <a:endParaRPr lang="en-IN"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ubtitle 2"/>
          <p:cNvSpPr>
            <a:spLocks noGrp="true"/>
          </p:cNvSpPr>
          <p:nvPr/>
        </p:nvSpPr>
        <p:spPr>
          <a:xfrm>
            <a:off x="442513" y="420784"/>
            <a:ext cx="11306754" cy="605889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8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8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8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9pPr>
          </a:lstStyle>
          <a:p>
            <a:pPr algn="l"/>
            <a:r>
              <a:rPr lang="en-US" sz="4000" dirty="0">
                <a:latin typeface="+mj-lt"/>
              </a:rPr>
              <a:t>Observation</a:t>
            </a:r>
            <a:endParaRPr lang="en-US" sz="4000" dirty="0">
              <a:latin typeface="+mj-lt"/>
            </a:endParaRPr>
          </a:p>
          <a:p>
            <a:pPr marL="285750" indent="-285750" algn="l">
              <a:buFont typeface="Arial" panose="02080604020202020204" pitchFamily="34" charset="0"/>
              <a:buChar char="•"/>
            </a:pPr>
            <a:r>
              <a:rPr lang="en-US" sz="1800" dirty="0"/>
              <a:t>We navigate </a:t>
            </a:r>
            <a:r>
              <a:rPr lang="en-US" sz="1800" b="1" dirty="0"/>
              <a:t>http://</a:t>
            </a:r>
            <a:r>
              <a:rPr lang="en-US" altLang="en-US" sz="1800" b="1" dirty="0"/>
              <a:t>13.232.66.58</a:t>
            </a:r>
            <a:r>
              <a:rPr lang="en-US" sz="1800" b="1" dirty="0"/>
              <a:t>/profile/1</a:t>
            </a:r>
            <a:r>
              <a:rPr lang="en-US" altLang="en-US" sz="1800" b="1" dirty="0"/>
              <a:t>8</a:t>
            </a:r>
            <a:r>
              <a:rPr lang="en-US" sz="1800" b="1" dirty="0"/>
              <a:t>/edit</a:t>
            </a:r>
            <a:r>
              <a:rPr lang="en-US" sz="1800" dirty="0"/>
              <a:t> after</a:t>
            </a:r>
            <a:r>
              <a:rPr lang="en-US" sz="1800" b="1" dirty="0"/>
              <a:t> </a:t>
            </a:r>
            <a:r>
              <a:rPr lang="en-US" sz="1800" dirty="0"/>
              <a:t>login into account.</a:t>
            </a:r>
            <a:endParaRPr lang="en-US" sz="1800" dirty="0"/>
          </a:p>
        </p:txBody>
      </p:sp>
      <p:pic>
        <p:nvPicPr>
          <p:cNvPr id="5" name="Picture 4" descr="01"/>
          <p:cNvPicPr>
            <a:picLocks noChangeAspect="true"/>
          </p:cNvPicPr>
          <p:nvPr/>
        </p:nvPicPr>
        <p:blipFill>
          <a:blip r:embed="rId1"/>
          <a:stretch>
            <a:fillRect/>
          </a:stretch>
        </p:blipFill>
        <p:spPr>
          <a:xfrm>
            <a:off x="175895" y="1554480"/>
            <a:ext cx="5287010" cy="3792855"/>
          </a:xfrm>
          <a:prstGeom prst="rect">
            <a:avLst/>
          </a:prstGeom>
        </p:spPr>
      </p:pic>
      <p:pic>
        <p:nvPicPr>
          <p:cNvPr id="6" name="Picture 5" descr="02"/>
          <p:cNvPicPr>
            <a:picLocks noChangeAspect="true"/>
          </p:cNvPicPr>
          <p:nvPr/>
        </p:nvPicPr>
        <p:blipFill>
          <a:blip r:embed="rId2"/>
          <a:stretch>
            <a:fillRect/>
          </a:stretch>
        </p:blipFill>
        <p:spPr>
          <a:xfrm>
            <a:off x="5669280" y="1593850"/>
            <a:ext cx="6080125" cy="3713480"/>
          </a:xfrm>
          <a:prstGeom prst="rect">
            <a:avLst/>
          </a:prstGeom>
        </p:spPr>
      </p:pic>
      <p:sp>
        <p:nvSpPr>
          <p:cNvPr id="7" name="Text Box 6"/>
          <p:cNvSpPr txBox="true"/>
          <p:nvPr/>
        </p:nvSpPr>
        <p:spPr>
          <a:xfrm>
            <a:off x="603250" y="5857875"/>
            <a:ext cx="3666490" cy="368300"/>
          </a:xfrm>
          <a:prstGeom prst="rect">
            <a:avLst/>
          </a:prstGeom>
          <a:noFill/>
        </p:spPr>
        <p:txBody>
          <a:bodyPr wrap="square" rtlCol="0">
            <a:spAutoFit/>
          </a:bodyPr>
          <a:p>
            <a:pPr algn="ctr"/>
            <a:r>
              <a:rPr lang="en-US" altLang="en-US" b="1"/>
              <a:t>Before </a:t>
            </a:r>
            <a:endParaRPr lang="en-US" altLang="en-US" b="1"/>
          </a:p>
        </p:txBody>
      </p:sp>
      <p:sp>
        <p:nvSpPr>
          <p:cNvPr id="8" name="Text Box 7"/>
          <p:cNvSpPr txBox="true"/>
          <p:nvPr/>
        </p:nvSpPr>
        <p:spPr>
          <a:xfrm>
            <a:off x="6651625" y="5794375"/>
            <a:ext cx="4095750" cy="368300"/>
          </a:xfrm>
          <a:prstGeom prst="rect">
            <a:avLst/>
          </a:prstGeom>
          <a:noFill/>
        </p:spPr>
        <p:txBody>
          <a:bodyPr wrap="square" rtlCol="0">
            <a:spAutoFit/>
          </a:bodyPr>
          <a:p>
            <a:pPr algn="ctr"/>
            <a:r>
              <a:rPr lang="en-US" altLang="en-US" b="1"/>
              <a:t>After</a:t>
            </a:r>
            <a:endParaRPr lang="en-US" altLang="en-US"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Placeholder 3"/>
          <p:cNvSpPr>
            <a:spLocks noGrp="true"/>
          </p:cNvSpPr>
          <p:nvPr>
            <p:ph type="body" idx="1"/>
          </p:nvPr>
        </p:nvSpPr>
        <p:spPr>
          <a:xfrm>
            <a:off x="838200" y="342583"/>
            <a:ext cx="10515600" cy="1500187"/>
          </a:xfrm>
        </p:spPr>
        <p:txBody>
          <a:bodyPr>
            <a:normAutofit/>
          </a:bodyPr>
          <a:p>
            <a:r>
              <a:rPr lang="en-US" sz="4000" dirty="0">
                <a:solidFill>
                  <a:schemeClr val="tx1"/>
                </a:solidFill>
                <a:latin typeface="+mj-lt"/>
              </a:rPr>
              <a:t>Observation</a:t>
            </a:r>
            <a:endParaRPr lang="en-US" sz="4000" dirty="0">
              <a:solidFill>
                <a:schemeClr val="tx1"/>
              </a:solidFill>
              <a:latin typeface="+mj-lt"/>
            </a:endParaRPr>
          </a:p>
          <a:p>
            <a:pPr marL="285750" indent="-285750">
              <a:buFont typeface="Arial" panose="02080604020202020204" pitchFamily="34" charset="0"/>
              <a:buChar char="•"/>
            </a:pPr>
            <a:r>
              <a:rPr lang="en-US" altLang="en-IN" sz="1800" dirty="0">
                <a:solidFill>
                  <a:schemeClr val="tx1"/>
                </a:solidFill>
              </a:rPr>
              <a:t>we apply single quote in house parameter: products.hp?cat=3’ and we get SQL error</a:t>
            </a:r>
            <a:endParaRPr lang="en-US" altLang="en-IN" sz="1800" dirty="0">
              <a:solidFill>
                <a:schemeClr val="tx1"/>
              </a:solidFill>
            </a:endParaRPr>
          </a:p>
          <a:p>
            <a:pPr marL="285750" indent="-285750">
              <a:buFont typeface="Arial" panose="02080604020202020204" pitchFamily="34" charset="0"/>
              <a:buChar char="•"/>
            </a:pPr>
            <a:r>
              <a:rPr lang="en-US" altLang="en-IN" sz="1800" dirty="0">
                <a:solidFill>
                  <a:schemeClr val="tx1"/>
                </a:solidFill>
              </a:rPr>
              <a:t>we then put --+:products.php?cat=3’ --+ and error is removed confirming sql injection</a:t>
            </a:r>
            <a:endParaRPr lang="en-US" altLang="en-IN" sz="1800" dirty="0">
              <a:solidFill>
                <a:schemeClr val="tx1"/>
              </a:solidFill>
            </a:endParaRPr>
          </a:p>
        </p:txBody>
      </p:sp>
      <p:sp>
        <p:nvSpPr>
          <p:cNvPr id="8" name="Rectangle 7"/>
          <p:cNvSpPr/>
          <p:nvPr/>
        </p:nvSpPr>
        <p:spPr>
          <a:xfrm>
            <a:off x="3341370" y="2125980"/>
            <a:ext cx="2419350" cy="2743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N"/>
          </a:p>
        </p:txBody>
      </p:sp>
      <p:pic>
        <p:nvPicPr>
          <p:cNvPr id="5" name="Picture 4" descr="img3"/>
          <p:cNvPicPr>
            <a:picLocks noChangeAspect="true"/>
          </p:cNvPicPr>
          <p:nvPr/>
        </p:nvPicPr>
        <p:blipFill>
          <a:blip r:embed="rId1"/>
          <a:stretch>
            <a:fillRect/>
          </a:stretch>
        </p:blipFill>
        <p:spPr>
          <a:xfrm>
            <a:off x="2599055" y="3083560"/>
            <a:ext cx="6992620" cy="3607435"/>
          </a:xfrm>
          <a:prstGeom prst="rect">
            <a:avLst/>
          </a:prstGeom>
        </p:spPr>
      </p:pic>
      <p:pic>
        <p:nvPicPr>
          <p:cNvPr id="6" name="Picture 5" descr="img2"/>
          <p:cNvPicPr>
            <a:picLocks noChangeAspect="true"/>
          </p:cNvPicPr>
          <p:nvPr/>
        </p:nvPicPr>
        <p:blipFill>
          <a:blip r:embed="rId2"/>
          <a:stretch>
            <a:fillRect/>
          </a:stretch>
        </p:blipFill>
        <p:spPr>
          <a:xfrm>
            <a:off x="1066800" y="1998980"/>
            <a:ext cx="10057765" cy="108458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ubtitle 2"/>
          <p:cNvSpPr>
            <a:spLocks noGrp="true"/>
          </p:cNvSpPr>
          <p:nvPr/>
        </p:nvSpPr>
        <p:spPr>
          <a:xfrm>
            <a:off x="215818" y="192819"/>
            <a:ext cx="11306754" cy="605889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8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8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8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9pPr>
          </a:lstStyle>
          <a:p>
            <a:pPr algn="l"/>
            <a:r>
              <a:rPr lang="en-US" sz="4000" dirty="0">
                <a:latin typeface="+mj-lt"/>
              </a:rPr>
              <a:t>Observation</a:t>
            </a:r>
            <a:endParaRPr lang="en-US" sz="4000" dirty="0">
              <a:latin typeface="+mj-lt"/>
            </a:endParaRPr>
          </a:p>
          <a:p>
            <a:pPr marL="285750" indent="-285750" algn="l">
              <a:buFont typeface="Arial" panose="02080604020202020204" pitchFamily="34" charset="0"/>
              <a:buChar char="•"/>
            </a:pPr>
            <a:r>
              <a:rPr lang="en-US" sz="1800" dirty="0"/>
              <a:t>We navigate </a:t>
            </a:r>
            <a:r>
              <a:rPr lang="en-US" sz="1800" b="1" dirty="0"/>
              <a:t>http://</a:t>
            </a:r>
            <a:r>
              <a:rPr lang="en-US" altLang="en-US" sz="1800" b="1" dirty="0"/>
              <a:t>13.232.66.58</a:t>
            </a:r>
            <a:r>
              <a:rPr lang="en-US" sz="1800" b="1" dirty="0"/>
              <a:t>/profile/change_password.php </a:t>
            </a:r>
            <a:r>
              <a:rPr lang="en-US" sz="1800" dirty="0"/>
              <a:t>after</a:t>
            </a:r>
            <a:r>
              <a:rPr lang="en-US" sz="1800" b="1" dirty="0"/>
              <a:t> </a:t>
            </a:r>
            <a:r>
              <a:rPr lang="en-US" sz="1800" dirty="0"/>
              <a:t>login into account.</a:t>
            </a:r>
            <a:endParaRPr lang="en-US" sz="1800" dirty="0"/>
          </a:p>
        </p:txBody>
      </p:sp>
      <p:pic>
        <p:nvPicPr>
          <p:cNvPr id="5" name="Picture 4" descr="1"/>
          <p:cNvPicPr>
            <a:picLocks noChangeAspect="true"/>
          </p:cNvPicPr>
          <p:nvPr/>
        </p:nvPicPr>
        <p:blipFill>
          <a:blip r:embed="rId1"/>
          <a:stretch>
            <a:fillRect/>
          </a:stretch>
        </p:blipFill>
        <p:spPr>
          <a:xfrm>
            <a:off x="1384300" y="1261745"/>
            <a:ext cx="8724900" cy="5329555"/>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ubtitle 2"/>
          <p:cNvSpPr>
            <a:spLocks noGrp="true"/>
          </p:cNvSpPr>
          <p:nvPr/>
        </p:nvSpPr>
        <p:spPr>
          <a:xfrm>
            <a:off x="500933" y="421419"/>
            <a:ext cx="11306754" cy="999316"/>
          </a:xfrm>
          <a:prstGeom prst="rect">
            <a:avLst/>
          </a:prstGeom>
        </p:spPr>
        <p:txBody>
          <a:bodyPr vert="horz" lIns="91440" tIns="45720" rIns="91440" bIns="45720" rtlCol="0">
            <a:normAutofit lnSpcReduction="20000"/>
          </a:bodyPr>
          <a:lstStyle>
            <a:lvl1pPr marL="0" indent="0" algn="ctr" defTabSz="914400" rtl="0" eaLnBrk="1" latinLnBrk="0" hangingPunct="1">
              <a:lnSpc>
                <a:spcPct val="90000"/>
              </a:lnSpc>
              <a:spcBef>
                <a:spcPts val="1000"/>
              </a:spcBef>
              <a:buFont typeface="Arial" panose="0208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8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8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9pPr>
          </a:lstStyle>
          <a:p>
            <a:pPr algn="l"/>
            <a:r>
              <a:rPr lang="en-US" sz="4000" dirty="0">
                <a:latin typeface="+mj-lt"/>
              </a:rPr>
              <a:t>Observation</a:t>
            </a:r>
            <a:endParaRPr lang="en-US" sz="4000" dirty="0">
              <a:latin typeface="+mj-lt"/>
            </a:endParaRPr>
          </a:p>
          <a:p>
            <a:pPr marL="285750" indent="-285750" algn="l">
              <a:buFont typeface="Arial" panose="02080604020202020204" pitchFamily="34" charset="0"/>
              <a:buChar char="•"/>
            </a:pPr>
            <a:r>
              <a:rPr lang="en-US" sz="1800" dirty="0"/>
              <a:t>We select the product and add to cart for buy that product.</a:t>
            </a:r>
            <a:endParaRPr lang="en-US" sz="1800" dirty="0"/>
          </a:p>
        </p:txBody>
      </p:sp>
      <p:pic>
        <p:nvPicPr>
          <p:cNvPr id="5" name="Picture 4" descr="1"/>
          <p:cNvPicPr>
            <a:picLocks noChangeAspect="true"/>
          </p:cNvPicPr>
          <p:nvPr/>
        </p:nvPicPr>
        <p:blipFill>
          <a:blip r:embed="rId1"/>
          <a:stretch>
            <a:fillRect/>
          </a:stretch>
        </p:blipFill>
        <p:spPr>
          <a:xfrm>
            <a:off x="1066800" y="1304290"/>
            <a:ext cx="10058400" cy="5184775"/>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true"/>
          </p:cNvSpPr>
          <p:nvPr>
            <p:ph type="title"/>
          </p:nvPr>
        </p:nvSpPr>
        <p:spPr>
          <a:xfrm>
            <a:off x="123825" y="-10795"/>
            <a:ext cx="10515600" cy="1325563"/>
          </a:xfrm>
        </p:spPr>
        <p:txBody>
          <a:bodyPr/>
          <a:p>
            <a:r>
              <a:rPr lang="en-US" altLang="en-US"/>
              <a:t>Proof of concept(PoC)</a:t>
            </a:r>
            <a:endParaRPr lang="en-US" altLang="en-US"/>
          </a:p>
        </p:txBody>
      </p:sp>
      <p:pic>
        <p:nvPicPr>
          <p:cNvPr id="4" name="PoC">
            <a:hlinkClick r:id="" action="ppaction://media"/>
          </p:cNvPr>
          <p:cNvPicPr/>
          <p:nvPr>
            <p:ph idx="1"/>
            <a:videoFile r:link="rId1"/>
            <p:extLst>
              <p:ext uri="{DAA4B4D4-6D71-4841-9C94-3DE7FCFB9230}">
                <p14:media xmlns:p14="http://schemas.microsoft.com/office/powerpoint/2010/main" r:link="rId2"/>
              </p:ext>
            </p:extLst>
          </p:nvPr>
        </p:nvPicPr>
        <p:blipFill>
          <a:blip r:embed="rId3"/>
          <a:stretch>
            <a:fillRect/>
          </a:stretch>
        </p:blipFill>
        <p:spPr>
          <a:xfrm>
            <a:off x="926465" y="1155700"/>
            <a:ext cx="10236200" cy="5287645"/>
          </a:xfrm>
          <a:prstGeom prst="rect">
            <a:avLst/>
          </a:prstGeom>
        </p:spPr>
      </p:pic>
    </p:spTree>
  </p:cSld>
  <p:clrMapOvr>
    <a:masterClrMapping/>
  </p:clrMapOvr>
  <p:timing>
    <p:tnLst>
      <p:par>
        <p:cTn id="1" dur="indefinite" restart="never" nodeType="tmRoot">
          <p:childTnLst>
            <p:video fullScrn="false">
              <p:cMediaNode>
                <p:cTn id="2" fill="hold" display="1">
                  <p:stCondLst>
                    <p:cond delay="indefinite"/>
                  </p:stCondLst>
                  <p:endCondLst>
                    <p:cond evt="onNext">
                      <p:tgtEl>
                        <p:sldTgt/>
                      </p:tgtEl>
                    </p:cond>
                    <p:cond evt="onPrev">
                      <p:tgtEl>
                        <p:sldTgt/>
                      </p:tgtEl>
                    </p:cond>
                  </p:end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true"/>
          </p:cNvSpPr>
          <p:nvPr>
            <p:ph type="title"/>
          </p:nvPr>
        </p:nvSpPr>
        <p:spPr/>
        <p:txBody>
          <a:bodyPr/>
          <a:p>
            <a:r>
              <a:rPr lang="en-US" altLang="en-US"/>
              <a:t>You can find the other PoC in the files mentioned as follows</a:t>
            </a:r>
            <a:endParaRPr lang="en-US" altLang="en-US"/>
          </a:p>
        </p:txBody>
      </p:sp>
      <p:pic>
        <p:nvPicPr>
          <p:cNvPr id="4" name="PoC">
            <a:hlinkClick r:id="" action="ppaction://media"/>
          </p:cNvPr>
          <p:cNvPicPr/>
          <p:nvPr>
            <p:ph idx="1"/>
            <a:videoFile r:link="rId1"/>
            <p:extLst>
              <p:ext uri="{DAA4B4D4-6D71-4841-9C94-3DE7FCFB9230}">
                <p14:media xmlns:p14="http://schemas.microsoft.com/office/powerpoint/2010/main" r:link="rId2"/>
              </p:ext>
            </p:extLst>
          </p:nvPr>
        </p:nvPicPr>
        <p:blipFill>
          <a:blip r:embed="rId3"/>
          <a:stretch>
            <a:fillRect/>
          </a:stretch>
        </p:blipFill>
        <p:spPr>
          <a:xfrm>
            <a:off x="1966789" y="1825625"/>
            <a:ext cx="7877422" cy="4351338"/>
          </a:xfrm>
          <a:prstGeom prst="rect">
            <a:avLst/>
          </a:prstGeom>
        </p:spPr>
      </p:pic>
    </p:spTree>
  </p:cSld>
  <p:clrMapOvr>
    <a:masterClrMapping/>
  </p:clrMapOvr>
  <p:timing>
    <p:tnLst>
      <p:par>
        <p:cTn id="1" dur="indefinite" restart="never" nodeType="tmRoot">
          <p:childTnLst>
            <p:video fullScrn="false">
              <p:cMediaNode>
                <p:cTn id="2" fill="hold" display="1">
                  <p:stCondLst>
                    <p:cond delay="indefinite"/>
                  </p:stCondLst>
                  <p:endCondLst>
                    <p:cond evt="onNext">
                      <p:tgtEl>
                        <p:sldTgt/>
                      </p:tgtEl>
                    </p:cond>
                    <p:cond evt="onPrev">
                      <p:tgtEl>
                        <p:sldTgt/>
                      </p:tgtEl>
                    </p:cond>
                  </p:end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ubtitle 2"/>
          <p:cNvSpPr>
            <a:spLocks noGrp="true"/>
          </p:cNvSpPr>
          <p:nvPr/>
        </p:nvSpPr>
        <p:spPr>
          <a:xfrm>
            <a:off x="572770" y="389890"/>
            <a:ext cx="11071225" cy="57010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8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8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8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9pPr>
          </a:lstStyle>
          <a:p>
            <a:pPr algn="l"/>
            <a:r>
              <a:rPr lang="en-US" sz="4000" dirty="0">
                <a:latin typeface="+mj-lt"/>
              </a:rPr>
              <a:t>Business Impact</a:t>
            </a:r>
            <a:endParaRPr lang="en-US" sz="4000" dirty="0">
              <a:latin typeface="+mj-lt"/>
            </a:endParaRPr>
          </a:p>
          <a:p>
            <a:pPr marL="285750" indent="-285750" algn="l">
              <a:buFont typeface="Arial" panose="02080604020202020204" pitchFamily="34" charset="0"/>
              <a:buChar char="•"/>
            </a:pPr>
            <a:r>
              <a:rPr lang="en-IN" sz="1800" dirty="0"/>
              <a:t>Using this vulnerability, attacker can able order many item which item user would cancel later </a:t>
            </a:r>
            <a:r>
              <a:rPr lang="en-US" sz="1800" dirty="0"/>
              <a:t>when the sender will send it to him(as its cash on delivery),so unnecessary load of workers can increase incredibly.</a:t>
            </a:r>
            <a:endParaRPr lang="en-US" sz="1800" dirty="0"/>
          </a:p>
          <a:p>
            <a:pPr marL="285750" indent="-285750" algn="l">
              <a:buFont typeface="Arial" panose="02080604020202020204" pitchFamily="34" charset="0"/>
              <a:buChar char="•"/>
            </a:pPr>
            <a:r>
              <a:rPr lang="en-US" sz="1800" dirty="0"/>
              <a:t>Attacker can change the username, password, address, etc. with</a:t>
            </a:r>
            <a:r>
              <a:rPr lang="en-IN" sz="1800" dirty="0"/>
              <a:t> the help of this vulnerability.</a:t>
            </a:r>
            <a:endParaRPr lang="en-IN" sz="1800" dirty="0"/>
          </a:p>
          <a:p>
            <a:pPr algn="l"/>
            <a:endParaRPr lang="en-IN" sz="1800" dirty="0"/>
          </a:p>
          <a:p>
            <a:pPr algn="l"/>
            <a:endParaRPr lang="en-IN" sz="1800" dirty="0"/>
          </a:p>
          <a:p>
            <a:pPr algn="l"/>
            <a:r>
              <a:rPr lang="en-IN" sz="4000" dirty="0">
                <a:latin typeface="+mj-lt"/>
              </a:rPr>
              <a:t>Recommendation</a:t>
            </a:r>
            <a:r>
              <a:rPr lang="en-IN" sz="1800" dirty="0"/>
              <a:t> </a:t>
            </a:r>
            <a:endParaRPr lang="en-IN" sz="1800" dirty="0"/>
          </a:p>
          <a:p>
            <a:pPr marL="285750" indent="-285750" algn="l">
              <a:buFont typeface="Arial" panose="02080604020202020204" pitchFamily="34" charset="0"/>
              <a:buChar char="•"/>
            </a:pPr>
            <a:r>
              <a:rPr lang="en-IN" sz="1800" dirty="0"/>
              <a:t>Check the </a:t>
            </a:r>
            <a:r>
              <a:rPr lang="en-IN" sz="1800" dirty="0" err="1"/>
              <a:t>referer</a:t>
            </a:r>
            <a:r>
              <a:rPr lang="en-IN" sz="1800" dirty="0"/>
              <a:t> to before carrying out action.</a:t>
            </a:r>
            <a:endParaRPr lang="en-IN" sz="1800" dirty="0"/>
          </a:p>
          <a:p>
            <a:pPr marL="285750" indent="-285750" algn="l">
              <a:buFont typeface="Arial" panose="02080604020202020204" pitchFamily="34" charset="0"/>
              <a:buChar char="•"/>
            </a:pPr>
            <a:r>
              <a:rPr lang="en-US" sz="1800" dirty="0"/>
              <a:t>Ask the user his password (temporary like OTP or permanent like login password) at every critical action like while deleting account, making a transaction, changing the password etc.</a:t>
            </a:r>
            <a:endParaRPr lang="en-IN" sz="1800" dirty="0"/>
          </a:p>
          <a:p>
            <a:pPr marL="285750" indent="-285750" algn="l">
              <a:buFont typeface="Arial" panose="02080604020202020204" pitchFamily="34" charset="0"/>
              <a:buChar char="•"/>
            </a:pPr>
            <a:r>
              <a:rPr lang="en-US" sz="1800" dirty="0"/>
              <a:t>Implement the concept of CSRF tokens which attach a unique hidden password to every user in every &lt;form&gt;. Read the documentation related to the programming language and framework being used by your website</a:t>
            </a:r>
            <a:r>
              <a:rPr lang="en-IN" sz="1800" dirty="0"/>
              <a:t> </a:t>
            </a:r>
            <a:endParaRPr lang="en-IN" sz="180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ubtitle 3"/>
          <p:cNvSpPr>
            <a:spLocks noGrp="true"/>
          </p:cNvSpPr>
          <p:nvPr>
            <p:ph type="subTitle" idx="1"/>
          </p:nvPr>
        </p:nvSpPr>
        <p:spPr>
          <a:xfrm>
            <a:off x="572494" y="389613"/>
            <a:ext cx="11203388" cy="6050943"/>
          </a:xfrm>
        </p:spPr>
        <p:txBody>
          <a:bodyPr>
            <a:normAutofit/>
          </a:bodyPr>
          <a:p>
            <a:pPr algn="l"/>
            <a:r>
              <a:rPr lang="en-US" sz="4000" dirty="0">
                <a:latin typeface="+mj-lt"/>
              </a:rPr>
              <a:t>Reference</a:t>
            </a:r>
            <a:endParaRPr lang="en-US" sz="4000" dirty="0">
              <a:latin typeface="+mj-lt"/>
            </a:endParaRPr>
          </a:p>
          <a:p>
            <a:pPr marL="285750" indent="-285750" algn="l">
              <a:buFont typeface="Arial" panose="02080604020202020204" pitchFamily="34" charset="0"/>
              <a:buChar char="•"/>
            </a:pPr>
            <a:r>
              <a:rPr lang="en-IN" sz="1800" dirty="0"/>
              <a:t>https://owasp.org/www-community/attacks/csrf</a:t>
            </a:r>
            <a:endParaRPr lang="en-IN" sz="1800" dirty="0"/>
          </a:p>
          <a:p>
            <a:pPr marL="285750" indent="-285750" algn="l">
              <a:buFont typeface="Arial" panose="02080604020202020204" pitchFamily="34" charset="0"/>
              <a:buChar char="•"/>
            </a:pPr>
            <a:r>
              <a:rPr lang="en-IN" sz="1800" dirty="0"/>
              <a:t>https://wiki.owasp.org/index.php/Testing_for_CSRF_(OTG-SESS-005)</a:t>
            </a:r>
            <a:endParaRPr lang="en-IN" sz="1800" dirty="0"/>
          </a:p>
          <a:p>
            <a:pPr marL="285750" indent="-285750" algn="l">
              <a:buFont typeface="Arial" panose="02080604020202020204" pitchFamily="34" charset="0"/>
              <a:buChar char="•"/>
            </a:pPr>
            <a:r>
              <a:rPr lang="en-IN" sz="1800" dirty="0"/>
              <a:t>https://en.wikipedia.org/wiki/Cross-site_request_forgery</a:t>
            </a:r>
            <a:endParaRPr lang="en-IN" sz="180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true"/>
          </p:cNvSpPr>
          <p:nvPr>
            <p:ph type="title"/>
          </p:nvPr>
        </p:nvSpPr>
        <p:spPr>
          <a:xfrm>
            <a:off x="107950" y="-233680"/>
            <a:ext cx="10515600" cy="1325563"/>
          </a:xfrm>
        </p:spPr>
        <p:txBody>
          <a:bodyPr/>
          <a:p>
            <a:r>
              <a:rPr lang="en-US" altLang="en-US"/>
              <a:t>14.Unauthorised availability of Details</a:t>
            </a:r>
            <a:endParaRPr lang="en-US" altLang="en-US"/>
          </a:p>
        </p:txBody>
      </p:sp>
      <p:graphicFrame>
        <p:nvGraphicFramePr>
          <p:cNvPr id="4" name="object 3"/>
          <p:cNvGraphicFramePr>
            <a:graphicFrameLocks noGrp="true"/>
          </p:cNvGraphicFramePr>
          <p:nvPr>
            <p:ph idx="1"/>
          </p:nvPr>
        </p:nvGraphicFramePr>
        <p:xfrm>
          <a:off x="584200" y="1092200"/>
          <a:ext cx="10515600" cy="5573395"/>
        </p:xfrm>
        <a:graphic>
          <a:graphicData uri="http://schemas.openxmlformats.org/drawingml/2006/table">
            <a:tbl>
              <a:tblPr firstRow="true" bandRow="true">
                <a:tableStyleId>{2D5ABB26-0587-4C30-8999-92F81FD0307C}</a:tableStyleId>
              </a:tblPr>
              <a:tblGrid>
                <a:gridCol w="2127885"/>
                <a:gridCol w="8387715"/>
              </a:tblGrid>
              <a:tr h="794385">
                <a:tc gridSpan="2">
                  <a:txBody>
                    <a:bodyPr/>
                    <a:p>
                      <a:pPr>
                        <a:lnSpc>
                          <a:spcPct val="100000"/>
                        </a:lnSpc>
                      </a:pPr>
                      <a:endParaRPr sz="2500">
                        <a:latin typeface="Times New Roman"/>
                        <a:cs typeface="Times New Roman"/>
                      </a:endParaRPr>
                    </a:p>
                  </a:txBody>
                  <a:tcPr marL="0" marR="0" marT="0" marB="0">
                    <a:lnB w="12700">
                      <a:solidFill>
                        <a:srgbClr val="000000"/>
                      </a:solidFill>
                      <a:prstDash val="solid"/>
                    </a:lnB>
                    <a:solidFill>
                      <a:srgbClr val="5B9BD5"/>
                    </a:solidFill>
                  </a:tcPr>
                </a:tc>
                <a:tc hMerge="true">
                  <a:tcPr marL="0" marR="0" marT="0" marB="0"/>
                </a:tc>
              </a:tr>
              <a:tr h="4779010">
                <a:tc>
                  <a:txBody>
                    <a:bodyPr/>
                    <a:p>
                      <a:pPr>
                        <a:lnSpc>
                          <a:spcPct val="100000"/>
                        </a:lnSpc>
                      </a:pPr>
                      <a:endParaRPr sz="2000">
                        <a:latin typeface="Times New Roman"/>
                        <a:cs typeface="Times New Roman"/>
                      </a:endParaRPr>
                    </a:p>
                    <a:p>
                      <a:pPr>
                        <a:lnSpc>
                          <a:spcPct val="100000"/>
                        </a:lnSpc>
                      </a:pPr>
                      <a:endParaRPr sz="2000">
                        <a:latin typeface="Times New Roman"/>
                        <a:cs typeface="Times New Roman"/>
                      </a:endParaRPr>
                    </a:p>
                    <a:p>
                      <a:pPr>
                        <a:lnSpc>
                          <a:spcPct val="100000"/>
                        </a:lnSpc>
                      </a:pPr>
                      <a:endParaRPr sz="2000">
                        <a:latin typeface="Times New Roman"/>
                        <a:cs typeface="Times New Roman"/>
                      </a:endParaRPr>
                    </a:p>
                    <a:p>
                      <a:pPr>
                        <a:lnSpc>
                          <a:spcPct val="100000"/>
                        </a:lnSpc>
                      </a:pPr>
                      <a:r>
                        <a:rPr sz="2400" b="1" spc="10" dirty="0">
                          <a:solidFill>
                            <a:srgbClr val="FFFFFF"/>
                          </a:solidFill>
                          <a:latin typeface="Carlito"/>
                          <a:cs typeface="Carlito"/>
                        </a:rPr>
                        <a:t>Unauthorised Access</a:t>
                      </a:r>
                      <a:r>
                        <a:rPr sz="2400" b="1" spc="-50" dirty="0">
                          <a:solidFill>
                            <a:srgbClr val="FFFFFF"/>
                          </a:solidFill>
                          <a:latin typeface="Carlito"/>
                          <a:cs typeface="Carlito"/>
                        </a:rPr>
                        <a:t> </a:t>
                      </a:r>
                      <a:r>
                        <a:rPr sz="2400" b="1" dirty="0">
                          <a:solidFill>
                            <a:srgbClr val="FFFFFF"/>
                          </a:solidFill>
                          <a:latin typeface="Carlito"/>
                          <a:cs typeface="Carlito"/>
                        </a:rPr>
                        <a:t>to  </a:t>
                      </a:r>
                      <a:r>
                        <a:rPr sz="2400" b="1" spc="5" dirty="0">
                          <a:solidFill>
                            <a:srgbClr val="FFFFFF"/>
                          </a:solidFill>
                          <a:latin typeface="Carlito"/>
                          <a:cs typeface="Carlito"/>
                        </a:rPr>
                        <a:t>Customer Details  </a:t>
                      </a:r>
                      <a:r>
                        <a:rPr sz="2400" b="1" dirty="0">
                          <a:solidFill>
                            <a:srgbClr val="FFFFFF"/>
                          </a:solidFill>
                          <a:latin typeface="Carlito"/>
                          <a:cs typeface="Carlito"/>
                        </a:rPr>
                        <a:t>(Severe)</a:t>
                      </a:r>
                      <a:endParaRPr sz="2400" b="1">
                        <a:latin typeface="Carlito"/>
                        <a:cs typeface="Carlito"/>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27200"/>
                    </a:solidFill>
                  </a:tcPr>
                </a:tc>
                <a:tc>
                  <a:txBody>
                    <a:bodyPr/>
                    <a:p>
                      <a:pPr>
                        <a:lnSpc>
                          <a:spcPct val="100000"/>
                        </a:lnSpc>
                        <a:spcBef>
                          <a:spcPts val="5"/>
                        </a:spcBef>
                      </a:pPr>
                      <a:endParaRPr sz="2100">
                        <a:latin typeface="Times New Roman"/>
                        <a:cs typeface="Times New Roman"/>
                      </a:endParaRPr>
                    </a:p>
                    <a:p>
                      <a:pPr marL="39370" marR="207645">
                        <a:lnSpc>
                          <a:spcPct val="103000"/>
                        </a:lnSpc>
                      </a:pPr>
                      <a:r>
                        <a:rPr sz="2200" spc="10" dirty="0">
                          <a:latin typeface="Carlito"/>
                          <a:cs typeface="Carlito"/>
                        </a:rPr>
                        <a:t>The Show </a:t>
                      </a:r>
                      <a:r>
                        <a:rPr sz="2200" spc="15" dirty="0">
                          <a:latin typeface="Carlito"/>
                          <a:cs typeface="Carlito"/>
                        </a:rPr>
                        <a:t>My </a:t>
                      </a:r>
                      <a:r>
                        <a:rPr sz="2200" spc="-5" dirty="0">
                          <a:latin typeface="Carlito"/>
                          <a:cs typeface="Carlito"/>
                        </a:rPr>
                        <a:t>Orders </a:t>
                      </a:r>
                      <a:r>
                        <a:rPr sz="2200" spc="10" dirty="0">
                          <a:latin typeface="Carlito"/>
                          <a:cs typeface="Carlito"/>
                        </a:rPr>
                        <a:t>module </a:t>
                      </a:r>
                      <a:r>
                        <a:rPr sz="2200" spc="5" dirty="0">
                          <a:latin typeface="Carlito"/>
                          <a:cs typeface="Carlito"/>
                        </a:rPr>
                        <a:t>is vulnerable </a:t>
                      </a:r>
                      <a:r>
                        <a:rPr sz="2200" dirty="0">
                          <a:latin typeface="Carlito"/>
                          <a:cs typeface="Carlito"/>
                        </a:rPr>
                        <a:t>from </a:t>
                      </a:r>
                      <a:r>
                        <a:rPr sz="2200" spc="10" dirty="0">
                          <a:latin typeface="Carlito"/>
                          <a:cs typeface="Carlito"/>
                        </a:rPr>
                        <a:t>an </a:t>
                      </a:r>
                      <a:r>
                        <a:rPr sz="2200" spc="5" dirty="0">
                          <a:latin typeface="Carlito"/>
                          <a:cs typeface="Carlito"/>
                        </a:rPr>
                        <a:t>Insecure </a:t>
                      </a:r>
                      <a:r>
                        <a:rPr sz="2200" dirty="0">
                          <a:latin typeface="Carlito"/>
                          <a:cs typeface="Carlito"/>
                        </a:rPr>
                        <a:t>Direct </a:t>
                      </a:r>
                      <a:r>
                        <a:rPr sz="2200" spc="10" dirty="0">
                          <a:latin typeface="Carlito"/>
                          <a:cs typeface="Carlito"/>
                        </a:rPr>
                        <a:t>Object </a:t>
                      </a:r>
                      <a:r>
                        <a:rPr sz="2200" spc="-5" dirty="0">
                          <a:latin typeface="Carlito"/>
                          <a:cs typeface="Carlito"/>
                        </a:rPr>
                        <a:t>Reference </a:t>
                      </a:r>
                      <a:r>
                        <a:rPr sz="2200" spc="10" dirty="0">
                          <a:latin typeface="Carlito"/>
                          <a:cs typeface="Carlito"/>
                        </a:rPr>
                        <a:t>(IDOR) </a:t>
                      </a:r>
                      <a:r>
                        <a:rPr sz="2200" dirty="0">
                          <a:latin typeface="Carlito"/>
                          <a:cs typeface="Carlito"/>
                        </a:rPr>
                        <a:t>that  </a:t>
                      </a:r>
                      <a:r>
                        <a:rPr sz="2200" spc="5" dirty="0">
                          <a:latin typeface="Carlito"/>
                          <a:cs typeface="Carlito"/>
                        </a:rPr>
                        <a:t>allows </a:t>
                      </a:r>
                      <a:r>
                        <a:rPr sz="2200" spc="-15" dirty="0">
                          <a:latin typeface="Carlito"/>
                          <a:cs typeface="Carlito"/>
                        </a:rPr>
                        <a:t>attacker </a:t>
                      </a:r>
                      <a:r>
                        <a:rPr sz="2200" spc="10" dirty="0">
                          <a:latin typeface="Carlito"/>
                          <a:cs typeface="Carlito"/>
                        </a:rPr>
                        <a:t>see </a:t>
                      </a:r>
                      <a:r>
                        <a:rPr sz="2200" spc="-5" dirty="0">
                          <a:latin typeface="Carlito"/>
                          <a:cs typeface="Carlito"/>
                        </a:rPr>
                        <a:t>to </a:t>
                      </a:r>
                      <a:r>
                        <a:rPr sz="2200" dirty="0">
                          <a:latin typeface="Carlito"/>
                          <a:cs typeface="Carlito"/>
                        </a:rPr>
                        <a:t>anyones </a:t>
                      </a:r>
                      <a:r>
                        <a:rPr sz="2200" spc="10" dirty="0">
                          <a:latin typeface="Carlito"/>
                          <a:cs typeface="Carlito"/>
                        </a:rPr>
                        <a:t>user</a:t>
                      </a:r>
                      <a:r>
                        <a:rPr sz="2200" spc="35" dirty="0">
                          <a:latin typeface="Carlito"/>
                          <a:cs typeface="Carlito"/>
                        </a:rPr>
                        <a:t> </a:t>
                      </a:r>
                      <a:r>
                        <a:rPr sz="2200" dirty="0">
                          <a:latin typeface="Carlito"/>
                          <a:cs typeface="Carlito"/>
                        </a:rPr>
                        <a:t>details.</a:t>
                      </a:r>
                      <a:endParaRPr sz="2200">
                        <a:latin typeface="Carlito"/>
                        <a:cs typeface="Carlito"/>
                      </a:endParaRPr>
                    </a:p>
                    <a:p>
                      <a:pPr>
                        <a:lnSpc>
                          <a:spcPct val="100000"/>
                        </a:lnSpc>
                        <a:spcBef>
                          <a:spcPts val="40"/>
                        </a:spcBef>
                      </a:pPr>
                      <a:endParaRPr sz="2400">
                        <a:latin typeface="Times New Roman"/>
                        <a:cs typeface="Times New Roman"/>
                      </a:endParaRPr>
                    </a:p>
                    <a:p>
                      <a:pPr marL="39370">
                        <a:lnSpc>
                          <a:spcPct val="100000"/>
                        </a:lnSpc>
                        <a:spcBef>
                          <a:spcPts val="5"/>
                        </a:spcBef>
                      </a:pPr>
                      <a:r>
                        <a:rPr sz="2200" b="1" dirty="0">
                          <a:latin typeface="Carlito"/>
                          <a:cs typeface="Carlito"/>
                        </a:rPr>
                        <a:t>Affected </a:t>
                      </a:r>
                      <a:r>
                        <a:rPr sz="2200" b="1" spc="10" dirty="0">
                          <a:latin typeface="Carlito"/>
                          <a:cs typeface="Carlito"/>
                        </a:rPr>
                        <a:t>URL</a:t>
                      </a:r>
                      <a:r>
                        <a:rPr sz="2200" b="1" spc="5" dirty="0">
                          <a:latin typeface="Carlito"/>
                          <a:cs typeface="Carlito"/>
                        </a:rPr>
                        <a:t> :</a:t>
                      </a:r>
                      <a:endParaRPr sz="2200">
                        <a:latin typeface="Carlito"/>
                        <a:cs typeface="Carlito"/>
                      </a:endParaRPr>
                    </a:p>
                    <a:p>
                      <a:pPr marL="274955" indent="-236220">
                        <a:lnSpc>
                          <a:spcPct val="100000"/>
                        </a:lnSpc>
                        <a:spcBef>
                          <a:spcPts val="80"/>
                        </a:spcBef>
                        <a:buFont typeface="Arial"/>
                        <a:buChar char="•"/>
                        <a:tabLst>
                          <a:tab pos="274955" algn="l"/>
                          <a:tab pos="275590" algn="l"/>
                        </a:tabLst>
                      </a:pPr>
                      <a:r>
                        <a:rPr sz="2200" b="1" u="heavy" dirty="0">
                          <a:uFill>
                            <a:solidFill>
                              <a:srgbClr val="000000"/>
                            </a:solidFill>
                          </a:uFill>
                          <a:latin typeface="Carlito"/>
                          <a:cs typeface="Carlito"/>
                          <a:hlinkClick r:id="rId1"/>
                        </a:rPr>
                        <a:t>http://13.23</a:t>
                      </a:r>
                      <a:r>
                        <a:rPr lang="en-US" sz="2200" b="1" u="heavy" dirty="0">
                          <a:uFill>
                            <a:solidFill>
                              <a:srgbClr val="000000"/>
                            </a:solidFill>
                          </a:uFill>
                          <a:latin typeface="Carlito"/>
                          <a:cs typeface="Carlito"/>
                          <a:hlinkClick r:id="rId1"/>
                        </a:rPr>
                        <a:t>5.31.180</a:t>
                      </a:r>
                      <a:r>
                        <a:rPr sz="2200" b="1" u="heavy" dirty="0">
                          <a:uFill>
                            <a:solidFill>
                              <a:srgbClr val="000000"/>
                            </a:solidFill>
                          </a:uFill>
                          <a:latin typeface="Carlito"/>
                          <a:cs typeface="Carlito"/>
                          <a:hlinkClick r:id="rId1"/>
                        </a:rPr>
                        <a:t>/orders/orders.php?customer=2</a:t>
                      </a:r>
                      <a:endParaRPr sz="2200">
                        <a:latin typeface="Carlito"/>
                        <a:cs typeface="Carlito"/>
                      </a:endParaRPr>
                    </a:p>
                    <a:p>
                      <a:pPr>
                        <a:lnSpc>
                          <a:spcPct val="100000"/>
                        </a:lnSpc>
                        <a:spcBef>
                          <a:spcPts val="40"/>
                        </a:spcBef>
                        <a:buChar char="•"/>
                      </a:pPr>
                      <a:endParaRPr sz="2400">
                        <a:latin typeface="Times New Roman"/>
                        <a:cs typeface="Times New Roman"/>
                      </a:endParaRPr>
                    </a:p>
                    <a:p>
                      <a:pPr marL="39370">
                        <a:lnSpc>
                          <a:spcPct val="100000"/>
                        </a:lnSpc>
                      </a:pPr>
                      <a:r>
                        <a:rPr sz="2200" b="1" dirty="0">
                          <a:latin typeface="Carlito"/>
                          <a:cs typeface="Carlito"/>
                        </a:rPr>
                        <a:t>Affected </a:t>
                      </a:r>
                      <a:r>
                        <a:rPr sz="2200" b="1" spc="-5" dirty="0">
                          <a:latin typeface="Carlito"/>
                          <a:cs typeface="Carlito"/>
                        </a:rPr>
                        <a:t>Parameters</a:t>
                      </a:r>
                      <a:r>
                        <a:rPr sz="2200" b="1" spc="5" dirty="0">
                          <a:latin typeface="Carlito"/>
                          <a:cs typeface="Carlito"/>
                        </a:rPr>
                        <a:t> :</a:t>
                      </a:r>
                      <a:endParaRPr sz="2200">
                        <a:latin typeface="Carlito"/>
                        <a:cs typeface="Carlito"/>
                      </a:endParaRPr>
                    </a:p>
                    <a:p>
                      <a:pPr marL="274955" indent="-236220">
                        <a:lnSpc>
                          <a:spcPct val="100000"/>
                        </a:lnSpc>
                        <a:spcBef>
                          <a:spcPts val="80"/>
                        </a:spcBef>
                        <a:buFont typeface="Arial"/>
                        <a:buChar char="•"/>
                        <a:tabLst>
                          <a:tab pos="274955" algn="l"/>
                          <a:tab pos="275590" algn="l"/>
                        </a:tabLst>
                      </a:pPr>
                      <a:r>
                        <a:rPr sz="2200" spc="5" dirty="0">
                          <a:latin typeface="Carlito"/>
                          <a:cs typeface="Carlito"/>
                        </a:rPr>
                        <a:t>customer </a:t>
                      </a:r>
                      <a:r>
                        <a:rPr sz="2200" spc="10" dirty="0">
                          <a:latin typeface="Carlito"/>
                          <a:cs typeface="Carlito"/>
                        </a:rPr>
                        <a:t>(GET</a:t>
                      </a:r>
                      <a:r>
                        <a:rPr sz="2200" dirty="0">
                          <a:latin typeface="Carlito"/>
                          <a:cs typeface="Carlito"/>
                        </a:rPr>
                        <a:t> </a:t>
                      </a:r>
                      <a:r>
                        <a:rPr sz="2200" spc="-5" dirty="0">
                          <a:latin typeface="Carlito"/>
                          <a:cs typeface="Carlito"/>
                        </a:rPr>
                        <a:t>parameters)</a:t>
                      </a:r>
                      <a:endParaRPr sz="2200">
                        <a:latin typeface="Carlito"/>
                        <a:cs typeface="Carlito"/>
                      </a:endParaRPr>
                    </a:p>
                    <a:p>
                      <a:pPr>
                        <a:lnSpc>
                          <a:spcPct val="100000"/>
                        </a:lnSpc>
                        <a:spcBef>
                          <a:spcPts val="40"/>
                        </a:spcBef>
                        <a:buChar char="•"/>
                      </a:pPr>
                      <a:endParaRPr sz="2400">
                        <a:latin typeface="Times New Roman"/>
                        <a:cs typeface="Times New Roman"/>
                      </a:endParaRPr>
                    </a:p>
                    <a:p>
                      <a:pPr marL="39370">
                        <a:lnSpc>
                          <a:spcPts val="2600"/>
                        </a:lnSpc>
                        <a:spcBef>
                          <a:spcPts val="5"/>
                        </a:spcBef>
                      </a:pPr>
                      <a:r>
                        <a:rPr sz="2200" b="1" spc="-5" dirty="0">
                          <a:latin typeface="Carlito"/>
                          <a:cs typeface="Carlito"/>
                        </a:rPr>
                        <a:t>Payload</a:t>
                      </a:r>
                      <a:r>
                        <a:rPr sz="2200" b="1" dirty="0">
                          <a:latin typeface="Carlito"/>
                          <a:cs typeface="Carlito"/>
                        </a:rPr>
                        <a:t> </a:t>
                      </a:r>
                      <a:r>
                        <a:rPr sz="2200" b="1" spc="10" dirty="0">
                          <a:latin typeface="Carlito"/>
                          <a:cs typeface="Carlito"/>
                        </a:rPr>
                        <a:t>used:</a:t>
                      </a:r>
                      <a:endParaRPr sz="2200">
                        <a:latin typeface="Carlito"/>
                        <a:cs typeface="Carlito"/>
                      </a:endParaRPr>
                    </a:p>
                    <a:p>
                      <a:pPr marL="185420" indent="-146685">
                        <a:lnSpc>
                          <a:spcPts val="3200"/>
                        </a:lnSpc>
                        <a:buSzPct val="123000"/>
                        <a:buChar char="•"/>
                        <a:tabLst>
                          <a:tab pos="186055" algn="l"/>
                        </a:tabLst>
                      </a:pPr>
                      <a:r>
                        <a:rPr sz="2200" u="heavy" spc="10" dirty="0">
                          <a:uFill>
                            <a:solidFill>
                              <a:srgbClr val="000000"/>
                            </a:solidFill>
                          </a:uFill>
                          <a:latin typeface="Arial"/>
                          <a:cs typeface="Arial"/>
                          <a:hlinkClick r:id="rId2"/>
                        </a:rPr>
                        <a:t>http://13.23</a:t>
                      </a:r>
                      <a:r>
                        <a:rPr lang="en-US" sz="2200" u="heavy" spc="10" dirty="0">
                          <a:uFill>
                            <a:solidFill>
                              <a:srgbClr val="000000"/>
                            </a:solidFill>
                          </a:uFill>
                          <a:latin typeface="Arial"/>
                          <a:cs typeface="Arial"/>
                          <a:hlinkClick r:id="rId2"/>
                        </a:rPr>
                        <a:t>5.31.180</a:t>
                      </a:r>
                      <a:r>
                        <a:rPr sz="2200" u="heavy" spc="10" dirty="0">
                          <a:uFill>
                            <a:solidFill>
                              <a:srgbClr val="000000"/>
                            </a:solidFill>
                          </a:uFill>
                          <a:latin typeface="Arial"/>
                          <a:cs typeface="Arial"/>
                          <a:hlinkClick r:id="rId2"/>
                        </a:rPr>
                        <a:t>/orders/orders.php?customer=</a:t>
                      </a:r>
                      <a:r>
                        <a:rPr lang="en-US" sz="2200" u="heavy" spc="10" dirty="0">
                          <a:uFill>
                            <a:solidFill>
                              <a:srgbClr val="000000"/>
                            </a:solidFill>
                          </a:uFill>
                          <a:latin typeface="Arial"/>
                          <a:cs typeface="Arial"/>
                          <a:hlinkClick r:id="rId2"/>
                        </a:rPr>
                        <a:t>5</a:t>
                      </a:r>
                      <a:endParaRPr lang="en-US" sz="2200" u="heavy" spc="10" dirty="0">
                        <a:uFill>
                          <a:solidFill>
                            <a:srgbClr val="000000"/>
                          </a:solidFill>
                        </a:uFill>
                        <a:latin typeface="Arial"/>
                        <a:cs typeface="Arial"/>
                        <a:hlinkClick r:id="rId2"/>
                      </a:endParaRPr>
                    </a:p>
                  </a:txBody>
                  <a:tcPr marL="0" marR="0" marT="63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true"/>
          </p:cNvSpPr>
          <p:nvPr>
            <p:ph type="title"/>
          </p:nvPr>
        </p:nvSpPr>
        <p:spPr/>
        <p:txBody>
          <a:bodyPr/>
          <a:p>
            <a:endParaRPr lang="en-US"/>
          </a:p>
        </p:txBody>
      </p:sp>
      <p:graphicFrame>
        <p:nvGraphicFramePr>
          <p:cNvPr id="4" name="object 3"/>
          <p:cNvGraphicFramePr>
            <a:graphicFrameLocks noGrp="true"/>
          </p:cNvGraphicFramePr>
          <p:nvPr>
            <p:ph idx="1"/>
          </p:nvPr>
        </p:nvGraphicFramePr>
        <p:xfrm>
          <a:off x="533400" y="258445"/>
          <a:ext cx="10515600" cy="6502400"/>
        </p:xfrm>
        <a:graphic>
          <a:graphicData uri="http://schemas.openxmlformats.org/drawingml/2006/table">
            <a:tbl>
              <a:tblPr firstRow="true" bandRow="true">
                <a:tableStyleId>{2D5ABB26-0587-4C30-8999-92F81FD0307C}</a:tableStyleId>
              </a:tblPr>
              <a:tblGrid>
                <a:gridCol w="2127885"/>
                <a:gridCol w="8387715"/>
              </a:tblGrid>
              <a:tr h="926668">
                <a:tc gridSpan="2">
                  <a:txBody>
                    <a:bodyPr/>
                    <a:p>
                      <a:pPr>
                        <a:lnSpc>
                          <a:spcPct val="100000"/>
                        </a:lnSpc>
                      </a:pPr>
                      <a:endParaRPr sz="2400" b="1">
                        <a:latin typeface="Times New Roman"/>
                        <a:cs typeface="Times New Roman"/>
                      </a:endParaRPr>
                    </a:p>
                  </a:txBody>
                  <a:tcPr marL="0" marR="0" marT="0" marB="0">
                    <a:lnB w="12700">
                      <a:solidFill>
                        <a:srgbClr val="000000"/>
                      </a:solidFill>
                      <a:prstDash val="solid"/>
                    </a:lnB>
                    <a:solidFill>
                      <a:srgbClr val="5B9BD5"/>
                    </a:solidFill>
                  </a:tcPr>
                </a:tc>
                <a:tc hMerge="true">
                  <a:tcPr marL="0" marR="0" marT="0" marB="0"/>
                </a:tc>
              </a:tr>
              <a:tr h="5575437">
                <a:tc>
                  <a:txBody>
                    <a:bodyPr/>
                    <a:p>
                      <a:pPr>
                        <a:lnSpc>
                          <a:spcPct val="100000"/>
                        </a:lnSpc>
                      </a:pPr>
                      <a:endParaRPr sz="2000">
                        <a:latin typeface="Times New Roman"/>
                        <a:cs typeface="Times New Roman"/>
                      </a:endParaRPr>
                    </a:p>
                    <a:p>
                      <a:pPr>
                        <a:lnSpc>
                          <a:spcPct val="100000"/>
                        </a:lnSpc>
                      </a:pPr>
                      <a:endParaRPr sz="2000">
                        <a:latin typeface="Times New Roman"/>
                        <a:cs typeface="Times New Roman"/>
                      </a:endParaRPr>
                    </a:p>
                    <a:p>
                      <a:pPr>
                        <a:lnSpc>
                          <a:spcPct val="100000"/>
                        </a:lnSpc>
                      </a:pPr>
                      <a:r>
                        <a:rPr sz="2400" b="1" spc="10" dirty="0">
                          <a:solidFill>
                            <a:srgbClr val="FFFFFF"/>
                          </a:solidFill>
                          <a:latin typeface="Carlito"/>
                          <a:cs typeface="Carlito"/>
                        </a:rPr>
                        <a:t>Unauthorised Access</a:t>
                      </a:r>
                      <a:r>
                        <a:rPr sz="2400" b="1" spc="-50" dirty="0">
                          <a:solidFill>
                            <a:srgbClr val="FFFFFF"/>
                          </a:solidFill>
                          <a:latin typeface="Carlito"/>
                          <a:cs typeface="Carlito"/>
                        </a:rPr>
                        <a:t> </a:t>
                      </a:r>
                      <a:r>
                        <a:rPr sz="2400" b="1" dirty="0">
                          <a:solidFill>
                            <a:srgbClr val="FFFFFF"/>
                          </a:solidFill>
                          <a:latin typeface="Carlito"/>
                          <a:cs typeface="Carlito"/>
                        </a:rPr>
                        <a:t>to  </a:t>
                      </a:r>
                      <a:r>
                        <a:rPr sz="2400" b="1" spc="5" dirty="0">
                          <a:solidFill>
                            <a:srgbClr val="FFFFFF"/>
                          </a:solidFill>
                          <a:latin typeface="Carlito"/>
                          <a:cs typeface="Carlito"/>
                        </a:rPr>
                        <a:t>Customer Details  </a:t>
                      </a:r>
                      <a:r>
                        <a:rPr sz="2400" b="1" dirty="0">
                          <a:solidFill>
                            <a:srgbClr val="FFFFFF"/>
                          </a:solidFill>
                          <a:latin typeface="Carlito"/>
                          <a:cs typeface="Carlito"/>
                        </a:rPr>
                        <a:t>(Severe)</a:t>
                      </a:r>
                      <a:endParaRPr sz="2400" b="1">
                        <a:latin typeface="Carlito"/>
                        <a:cs typeface="Carlito"/>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27200"/>
                    </a:solidFill>
                  </a:tcPr>
                </a:tc>
                <a:tc>
                  <a:txBody>
                    <a:bodyPr/>
                    <a:p>
                      <a:pPr>
                        <a:lnSpc>
                          <a:spcPct val="100000"/>
                        </a:lnSpc>
                        <a:spcBef>
                          <a:spcPts val="30"/>
                        </a:spcBef>
                      </a:pPr>
                      <a:endParaRPr sz="2150" b="1">
                        <a:latin typeface="Times New Roman"/>
                        <a:cs typeface="Times New Roman"/>
                      </a:endParaRPr>
                    </a:p>
                    <a:p>
                      <a:pPr marL="39370">
                        <a:lnSpc>
                          <a:spcPct val="100000"/>
                        </a:lnSpc>
                      </a:pPr>
                      <a:r>
                        <a:rPr sz="2200" b="1" spc="5" dirty="0">
                          <a:latin typeface="Carlito"/>
                          <a:cs typeface="Carlito"/>
                        </a:rPr>
                        <a:t>Similarly </a:t>
                      </a:r>
                      <a:r>
                        <a:rPr sz="2200" b="1" spc="10" dirty="0">
                          <a:latin typeface="Carlito"/>
                          <a:cs typeface="Carlito"/>
                        </a:rPr>
                        <a:t>other </a:t>
                      </a:r>
                      <a:r>
                        <a:rPr sz="2200" b="1" spc="5" dirty="0">
                          <a:latin typeface="Carlito"/>
                          <a:cs typeface="Carlito"/>
                        </a:rPr>
                        <a:t>vulnerable urls </a:t>
                      </a:r>
                      <a:r>
                        <a:rPr sz="2200" b="1" spc="-5" dirty="0">
                          <a:latin typeface="Carlito"/>
                          <a:cs typeface="Carlito"/>
                        </a:rPr>
                        <a:t>are </a:t>
                      </a:r>
                      <a:r>
                        <a:rPr sz="2200" b="1" spc="5" dirty="0">
                          <a:latin typeface="Carlito"/>
                          <a:cs typeface="Carlito"/>
                        </a:rPr>
                        <a:t>given </a:t>
                      </a:r>
                      <a:r>
                        <a:rPr sz="2200" b="1" spc="-15" dirty="0">
                          <a:latin typeface="Carlito"/>
                          <a:cs typeface="Carlito"/>
                        </a:rPr>
                        <a:t>below.</a:t>
                      </a:r>
                      <a:endParaRPr sz="2200" b="1">
                        <a:latin typeface="Carlito"/>
                        <a:cs typeface="Carlito"/>
                      </a:endParaRPr>
                    </a:p>
                    <a:p>
                      <a:pPr>
                        <a:lnSpc>
                          <a:spcPct val="100000"/>
                        </a:lnSpc>
                        <a:spcBef>
                          <a:spcPts val="40"/>
                        </a:spcBef>
                      </a:pPr>
                      <a:endParaRPr sz="2400" b="1">
                        <a:latin typeface="Times New Roman"/>
                        <a:cs typeface="Times New Roman"/>
                      </a:endParaRPr>
                    </a:p>
                    <a:p>
                      <a:pPr marL="39370">
                        <a:lnSpc>
                          <a:spcPct val="100000"/>
                        </a:lnSpc>
                      </a:pPr>
                      <a:r>
                        <a:rPr sz="2200" b="1" dirty="0">
                          <a:latin typeface="Carlito"/>
                          <a:cs typeface="Carlito"/>
                        </a:rPr>
                        <a:t>Affected </a:t>
                      </a:r>
                      <a:r>
                        <a:rPr sz="2200" b="1" spc="10" dirty="0">
                          <a:latin typeface="Carlito"/>
                          <a:cs typeface="Carlito"/>
                        </a:rPr>
                        <a:t>URL</a:t>
                      </a:r>
                      <a:r>
                        <a:rPr sz="2200" b="1" spc="5" dirty="0">
                          <a:latin typeface="Carlito"/>
                          <a:cs typeface="Carlito"/>
                        </a:rPr>
                        <a:t> :</a:t>
                      </a:r>
                      <a:endParaRPr sz="2200" b="1">
                        <a:latin typeface="Carlito"/>
                        <a:cs typeface="Carlito"/>
                      </a:endParaRPr>
                    </a:p>
                    <a:p>
                      <a:pPr>
                        <a:lnSpc>
                          <a:spcPct val="100000"/>
                        </a:lnSpc>
                        <a:spcBef>
                          <a:spcPts val="45"/>
                        </a:spcBef>
                      </a:pPr>
                      <a:endParaRPr sz="2400" b="1">
                        <a:latin typeface="Times New Roman"/>
                        <a:cs typeface="Times New Roman"/>
                      </a:endParaRPr>
                    </a:p>
                    <a:p>
                      <a:pPr marL="274955" indent="-236220">
                        <a:lnSpc>
                          <a:spcPct val="100000"/>
                        </a:lnSpc>
                        <a:buFont typeface="Arial"/>
                        <a:buChar char="•"/>
                        <a:tabLst>
                          <a:tab pos="274955" algn="l"/>
                          <a:tab pos="275590" algn="l"/>
                        </a:tabLst>
                      </a:pPr>
                      <a:r>
                        <a:rPr sz="2200" b="1" u="heavy" dirty="0">
                          <a:uFill>
                            <a:solidFill>
                              <a:srgbClr val="000000"/>
                            </a:solidFill>
                          </a:uFill>
                          <a:latin typeface="Carlito"/>
                          <a:cs typeface="Carlito"/>
                          <a:hlinkClick r:id="rId1"/>
                        </a:rPr>
                        <a:t>http://13.23</a:t>
                      </a:r>
                      <a:r>
                        <a:rPr lang="en-US" sz="2200" b="1" u="heavy" dirty="0">
                          <a:uFill>
                            <a:solidFill>
                              <a:srgbClr val="000000"/>
                            </a:solidFill>
                          </a:uFill>
                          <a:latin typeface="Carlito"/>
                          <a:cs typeface="Carlito"/>
                          <a:hlinkClick r:id="rId1"/>
                        </a:rPr>
                        <a:t>5.31.180</a:t>
                      </a:r>
                      <a:r>
                        <a:rPr sz="2200" b="1" u="heavy" dirty="0">
                          <a:uFill>
                            <a:solidFill>
                              <a:srgbClr val="000000"/>
                            </a:solidFill>
                          </a:uFill>
                          <a:latin typeface="Carlito"/>
                          <a:cs typeface="Carlito"/>
                          <a:hlinkClick r:id="rId1"/>
                        </a:rPr>
                        <a:t>/orders/orders.php?customer=2</a:t>
                      </a:r>
                      <a:endParaRPr sz="2200" b="1">
                        <a:latin typeface="Carlito"/>
                        <a:cs typeface="Carlito"/>
                      </a:endParaRPr>
                    </a:p>
                    <a:p>
                      <a:pPr marL="274955" indent="-236220">
                        <a:lnSpc>
                          <a:spcPct val="100000"/>
                        </a:lnSpc>
                        <a:spcBef>
                          <a:spcPts val="80"/>
                        </a:spcBef>
                        <a:buFont typeface="Arial"/>
                        <a:buChar char="•"/>
                        <a:tabLst>
                          <a:tab pos="274955" algn="l"/>
                          <a:tab pos="275590" algn="l"/>
                        </a:tabLst>
                      </a:pPr>
                      <a:r>
                        <a:rPr sz="2200" b="1" u="heavy" dirty="0">
                          <a:uFill>
                            <a:solidFill>
                              <a:srgbClr val="000000"/>
                            </a:solidFill>
                          </a:uFill>
                          <a:latin typeface="Carlito"/>
                          <a:cs typeface="Carlito"/>
                          <a:hlinkClick r:id="rId2"/>
                        </a:rPr>
                        <a:t>http://13.23</a:t>
                      </a:r>
                      <a:r>
                        <a:rPr lang="en-US" sz="2200" b="1" u="heavy" dirty="0">
                          <a:uFill>
                            <a:solidFill>
                              <a:srgbClr val="000000"/>
                            </a:solidFill>
                          </a:uFill>
                          <a:latin typeface="Carlito"/>
                          <a:cs typeface="Carlito"/>
                          <a:hlinkClick r:id="rId2"/>
                        </a:rPr>
                        <a:t>5.31.180</a:t>
                      </a:r>
                      <a:r>
                        <a:rPr sz="2200" b="1" u="heavy" dirty="0">
                          <a:uFill>
                            <a:solidFill>
                              <a:srgbClr val="000000"/>
                            </a:solidFill>
                          </a:uFill>
                          <a:latin typeface="Carlito"/>
                          <a:cs typeface="Carlito"/>
                          <a:hlinkClick r:id="rId2"/>
                        </a:rPr>
                        <a:t>/orders/orders.php?customer=</a:t>
                      </a:r>
                      <a:r>
                        <a:rPr lang="en-US" sz="2200" b="1" u="heavy" dirty="0">
                          <a:uFill>
                            <a:solidFill>
                              <a:srgbClr val="000000"/>
                            </a:solidFill>
                          </a:uFill>
                          <a:latin typeface="Carlito"/>
                          <a:cs typeface="Carlito"/>
                          <a:hlinkClick r:id="rId2"/>
                        </a:rPr>
                        <a:t>5</a:t>
                      </a:r>
                      <a:endParaRPr sz="2200" b="1">
                        <a:latin typeface="Carlito"/>
                        <a:cs typeface="Carlito"/>
                      </a:endParaRPr>
                    </a:p>
                    <a:p>
                      <a:pPr marL="274955" indent="-236220">
                        <a:lnSpc>
                          <a:spcPct val="100000"/>
                        </a:lnSpc>
                        <a:spcBef>
                          <a:spcPts val="80"/>
                        </a:spcBef>
                        <a:buFont typeface="Arial"/>
                        <a:buChar char="•"/>
                        <a:tabLst>
                          <a:tab pos="274955" algn="l"/>
                          <a:tab pos="275590" algn="l"/>
                        </a:tabLst>
                      </a:pPr>
                      <a:r>
                        <a:rPr sz="2200" b="1" u="heavy" dirty="0">
                          <a:uFill>
                            <a:solidFill>
                              <a:srgbClr val="000000"/>
                            </a:solidFill>
                          </a:uFill>
                          <a:latin typeface="Carlito"/>
                          <a:cs typeface="Carlito"/>
                          <a:hlinkClick r:id="rId3"/>
                        </a:rPr>
                        <a:t>http://13.23</a:t>
                      </a:r>
                      <a:r>
                        <a:rPr lang="en-US" sz="2200" b="1" u="heavy" dirty="0">
                          <a:uFill>
                            <a:solidFill>
                              <a:srgbClr val="000000"/>
                            </a:solidFill>
                          </a:uFill>
                          <a:latin typeface="Carlito"/>
                          <a:cs typeface="Carlito"/>
                          <a:hlinkClick r:id="rId3"/>
                        </a:rPr>
                        <a:t>5.31.180</a:t>
                      </a:r>
                      <a:r>
                        <a:rPr sz="2200" b="1" u="heavy" dirty="0">
                          <a:uFill>
                            <a:solidFill>
                              <a:srgbClr val="000000"/>
                            </a:solidFill>
                          </a:uFill>
                          <a:latin typeface="Carlito"/>
                          <a:cs typeface="Carlito"/>
                          <a:hlinkClick r:id="rId3"/>
                        </a:rPr>
                        <a:t>/orders/orders.php?customer=</a:t>
                      </a:r>
                      <a:r>
                        <a:rPr lang="en-US" sz="2200" b="1" u="heavy" dirty="0">
                          <a:uFill>
                            <a:solidFill>
                              <a:srgbClr val="000000"/>
                            </a:solidFill>
                          </a:uFill>
                          <a:latin typeface="Carlito"/>
                          <a:cs typeface="Carlito"/>
                          <a:hlinkClick r:id="rId3"/>
                        </a:rPr>
                        <a:t>8</a:t>
                      </a:r>
                      <a:endParaRPr sz="2200" b="1">
                        <a:latin typeface="Carlito"/>
                        <a:cs typeface="Carlito"/>
                      </a:endParaRPr>
                    </a:p>
                    <a:p>
                      <a:pPr marL="274955" indent="-236220">
                        <a:lnSpc>
                          <a:spcPct val="100000"/>
                        </a:lnSpc>
                        <a:spcBef>
                          <a:spcPts val="80"/>
                        </a:spcBef>
                        <a:buFont typeface="Arial"/>
                        <a:buChar char="•"/>
                        <a:tabLst>
                          <a:tab pos="274955" algn="l"/>
                          <a:tab pos="275590" algn="l"/>
                        </a:tabLst>
                      </a:pPr>
                      <a:r>
                        <a:rPr sz="2200" b="1" u="heavy" dirty="0">
                          <a:uFill>
                            <a:solidFill>
                              <a:srgbClr val="000000"/>
                            </a:solidFill>
                          </a:uFill>
                          <a:latin typeface="Carlito"/>
                          <a:cs typeface="Carlito"/>
                          <a:hlinkClick r:id="rId4"/>
                        </a:rPr>
                        <a:t>http://13.23</a:t>
                      </a:r>
                      <a:r>
                        <a:rPr lang="en-US" sz="2200" b="1" u="heavy" dirty="0">
                          <a:uFill>
                            <a:solidFill>
                              <a:srgbClr val="000000"/>
                            </a:solidFill>
                          </a:uFill>
                          <a:latin typeface="Carlito"/>
                          <a:cs typeface="Carlito"/>
                          <a:hlinkClick r:id="rId4"/>
                        </a:rPr>
                        <a:t>5.31.180</a:t>
                      </a:r>
                      <a:r>
                        <a:rPr sz="2200" b="1" u="heavy" dirty="0">
                          <a:uFill>
                            <a:solidFill>
                              <a:srgbClr val="000000"/>
                            </a:solidFill>
                          </a:uFill>
                          <a:latin typeface="Carlito"/>
                          <a:cs typeface="Carlito"/>
                          <a:hlinkClick r:id="rId4"/>
                        </a:rPr>
                        <a:t>/orders/orders.php?customer=</a:t>
                      </a:r>
                      <a:r>
                        <a:rPr lang="en-US" sz="2200" b="1" u="heavy" dirty="0">
                          <a:uFill>
                            <a:solidFill>
                              <a:srgbClr val="000000"/>
                            </a:solidFill>
                          </a:uFill>
                          <a:latin typeface="Carlito"/>
                          <a:cs typeface="Carlito"/>
                          <a:hlinkClick r:id="rId4"/>
                        </a:rPr>
                        <a:t>1</a:t>
                      </a:r>
                      <a:r>
                        <a:rPr lang="en-US" sz="2200" b="1" u="heavy" dirty="0">
                          <a:uFill>
                            <a:solidFill>
                              <a:srgbClr val="000000"/>
                            </a:solidFill>
                          </a:uFill>
                          <a:latin typeface="Carlito"/>
                          <a:cs typeface="Carlito"/>
                        </a:rPr>
                        <a:t>3</a:t>
                      </a:r>
                      <a:endParaRPr sz="2200" b="1">
                        <a:latin typeface="Carlito"/>
                        <a:cs typeface="Carlito"/>
                      </a:endParaRPr>
                    </a:p>
                    <a:p>
                      <a:pPr marL="274955" indent="-236220">
                        <a:lnSpc>
                          <a:spcPct val="100000"/>
                        </a:lnSpc>
                        <a:spcBef>
                          <a:spcPts val="80"/>
                        </a:spcBef>
                        <a:buFont typeface="Arial"/>
                        <a:buChar char="•"/>
                        <a:tabLst>
                          <a:tab pos="274955" algn="l"/>
                          <a:tab pos="275590" algn="l"/>
                        </a:tabLst>
                      </a:pPr>
                      <a:r>
                        <a:rPr sz="2200" b="1" u="heavy" dirty="0">
                          <a:uFill>
                            <a:solidFill>
                              <a:srgbClr val="000000"/>
                            </a:solidFill>
                          </a:uFill>
                          <a:latin typeface="Carlito"/>
                          <a:cs typeface="Carlito"/>
                          <a:hlinkClick r:id="rId5"/>
                        </a:rPr>
                        <a:t>http://13.23</a:t>
                      </a:r>
                      <a:r>
                        <a:rPr lang="en-US" sz="2200" b="1" u="heavy" dirty="0">
                          <a:uFill>
                            <a:solidFill>
                              <a:srgbClr val="000000"/>
                            </a:solidFill>
                          </a:uFill>
                          <a:latin typeface="Carlito"/>
                          <a:cs typeface="Carlito"/>
                          <a:hlinkClick r:id="rId5"/>
                        </a:rPr>
                        <a:t>5.31.180</a:t>
                      </a:r>
                      <a:r>
                        <a:rPr sz="2200" b="1" u="heavy" dirty="0">
                          <a:uFill>
                            <a:solidFill>
                              <a:srgbClr val="000000"/>
                            </a:solidFill>
                          </a:uFill>
                          <a:latin typeface="Carlito"/>
                          <a:cs typeface="Carlito"/>
                          <a:hlinkClick r:id="rId5"/>
                        </a:rPr>
                        <a:t>/orders/orders.php?customer=14</a:t>
                      </a:r>
                      <a:endParaRPr sz="2200" b="1">
                        <a:latin typeface="Carlito"/>
                        <a:cs typeface="Carlito"/>
                      </a:endParaRPr>
                    </a:p>
                  </a:txBody>
                  <a:tcPr marL="0" marR="0" marT="38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true"/>
          </p:cNvSpPr>
          <p:nvPr>
            <p:ph type="title"/>
          </p:nvPr>
        </p:nvSpPr>
        <p:spPr/>
        <p:txBody>
          <a:bodyPr/>
          <a:p>
            <a:endParaRPr lang="en-US"/>
          </a:p>
        </p:txBody>
      </p:sp>
      <p:graphicFrame>
        <p:nvGraphicFramePr>
          <p:cNvPr id="4" name="object 3"/>
          <p:cNvGraphicFramePr>
            <a:graphicFrameLocks noGrp="true"/>
          </p:cNvGraphicFramePr>
          <p:nvPr>
            <p:ph idx="1"/>
          </p:nvPr>
        </p:nvGraphicFramePr>
        <p:xfrm>
          <a:off x="476250" y="177800"/>
          <a:ext cx="10515600" cy="6502400"/>
        </p:xfrm>
        <a:graphic>
          <a:graphicData uri="http://schemas.openxmlformats.org/drawingml/2006/table">
            <a:tbl>
              <a:tblPr firstRow="true" bandRow="true">
                <a:tableStyleId>{2D5ABB26-0587-4C30-8999-92F81FD0307C}</a:tableStyleId>
              </a:tblPr>
              <a:tblGrid>
                <a:gridCol w="2127885"/>
                <a:gridCol w="8387715"/>
              </a:tblGrid>
              <a:tr h="926668">
                <a:tc gridSpan="2">
                  <a:txBody>
                    <a:bodyPr/>
                    <a:p>
                      <a:pPr>
                        <a:lnSpc>
                          <a:spcPct val="100000"/>
                        </a:lnSpc>
                      </a:pPr>
                      <a:endParaRPr sz="2700">
                        <a:latin typeface="Times New Roman"/>
                        <a:cs typeface="Times New Roman"/>
                      </a:endParaRPr>
                    </a:p>
                  </a:txBody>
                  <a:tcPr marL="0" marR="0" marT="0" marB="0">
                    <a:lnB w="12700">
                      <a:solidFill>
                        <a:srgbClr val="000000"/>
                      </a:solidFill>
                      <a:prstDash val="solid"/>
                    </a:lnB>
                    <a:solidFill>
                      <a:srgbClr val="5B9BD5"/>
                    </a:solidFill>
                  </a:tcPr>
                </a:tc>
                <a:tc hMerge="true">
                  <a:tcPr marL="0" marR="0" marT="0" marB="0"/>
                </a:tc>
              </a:tr>
              <a:tr h="5575437">
                <a:tc>
                  <a:txBody>
                    <a:bodyPr/>
                    <a:p>
                      <a:pPr>
                        <a:lnSpc>
                          <a:spcPct val="100000"/>
                        </a:lnSpc>
                      </a:pPr>
                      <a:endParaRPr sz="2000" b="1">
                        <a:latin typeface="Times New Roman"/>
                        <a:cs typeface="Times New Roman"/>
                      </a:endParaRPr>
                    </a:p>
                    <a:p>
                      <a:pPr>
                        <a:lnSpc>
                          <a:spcPct val="100000"/>
                        </a:lnSpc>
                      </a:pPr>
                      <a:endParaRPr sz="2000" b="1">
                        <a:latin typeface="Times New Roman"/>
                        <a:cs typeface="Times New Roman"/>
                      </a:endParaRPr>
                    </a:p>
                    <a:p>
                      <a:pPr>
                        <a:lnSpc>
                          <a:spcPct val="100000"/>
                        </a:lnSpc>
                      </a:pPr>
                      <a:endParaRPr sz="2000" b="1">
                        <a:latin typeface="Times New Roman"/>
                        <a:cs typeface="Times New Roman"/>
                      </a:endParaRPr>
                    </a:p>
                    <a:p>
                      <a:pPr>
                        <a:lnSpc>
                          <a:spcPct val="100000"/>
                        </a:lnSpc>
                      </a:pPr>
                      <a:r>
                        <a:rPr sz="2400" b="1" spc="10" dirty="0">
                          <a:solidFill>
                            <a:srgbClr val="FFFFFF"/>
                          </a:solidFill>
                          <a:latin typeface="Carlito"/>
                          <a:cs typeface="Carlito"/>
                        </a:rPr>
                        <a:t>Unauthorised Access</a:t>
                      </a:r>
                      <a:r>
                        <a:rPr sz="2400" b="1" spc="-50" dirty="0">
                          <a:solidFill>
                            <a:srgbClr val="FFFFFF"/>
                          </a:solidFill>
                          <a:latin typeface="Carlito"/>
                          <a:cs typeface="Carlito"/>
                        </a:rPr>
                        <a:t> </a:t>
                      </a:r>
                      <a:r>
                        <a:rPr sz="2400" b="1" dirty="0">
                          <a:solidFill>
                            <a:srgbClr val="FFFFFF"/>
                          </a:solidFill>
                          <a:latin typeface="Carlito"/>
                          <a:cs typeface="Carlito"/>
                        </a:rPr>
                        <a:t>to  </a:t>
                      </a:r>
                      <a:r>
                        <a:rPr sz="2400" b="1" spc="5" dirty="0">
                          <a:solidFill>
                            <a:srgbClr val="FFFFFF"/>
                          </a:solidFill>
                          <a:latin typeface="Carlito"/>
                          <a:cs typeface="Carlito"/>
                        </a:rPr>
                        <a:t>Customer Details  </a:t>
                      </a:r>
                      <a:r>
                        <a:rPr sz="2400" b="1" dirty="0">
                          <a:solidFill>
                            <a:srgbClr val="FFFFFF"/>
                          </a:solidFill>
                          <a:latin typeface="Carlito"/>
                          <a:cs typeface="Carlito"/>
                        </a:rPr>
                        <a:t>(Severe)</a:t>
                      </a:r>
                      <a:endParaRPr sz="2400" b="1" dirty="0">
                        <a:solidFill>
                          <a:srgbClr val="FFFFFF"/>
                        </a:solidFill>
                        <a:latin typeface="Carlito"/>
                        <a:cs typeface="Carlito"/>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27200"/>
                    </a:solidFill>
                  </a:tcPr>
                </a:tc>
                <a:tc>
                  <a:txBody>
                    <a:bodyPr/>
                    <a:p>
                      <a:pPr>
                        <a:lnSpc>
                          <a:spcPct val="100000"/>
                        </a:lnSpc>
                        <a:spcBef>
                          <a:spcPts val="45"/>
                        </a:spcBef>
                      </a:pPr>
                      <a:endParaRPr sz="2550" b="1">
                        <a:latin typeface="Carlito"/>
                        <a:cs typeface="Carlito"/>
                      </a:endParaRPr>
                    </a:p>
                    <a:p>
                      <a:pPr>
                        <a:lnSpc>
                          <a:spcPct val="100000"/>
                        </a:lnSpc>
                        <a:spcBef>
                          <a:spcPts val="45"/>
                        </a:spcBef>
                      </a:pPr>
                      <a:endParaRPr sz="2750" b="1">
                        <a:latin typeface="Times New Roman"/>
                        <a:cs typeface="Times New Roman"/>
                      </a:endParaRPr>
                    </a:p>
                    <a:p>
                      <a:pPr marL="39370">
                        <a:lnSpc>
                          <a:spcPct val="100000"/>
                        </a:lnSpc>
                      </a:pPr>
                      <a:r>
                        <a:rPr sz="2550" b="1" spc="-10" dirty="0">
                          <a:latin typeface="Carlito"/>
                          <a:cs typeface="Carlito"/>
                        </a:rPr>
                        <a:t>Affected </a:t>
                      </a:r>
                      <a:r>
                        <a:rPr sz="2550" b="1" dirty="0">
                          <a:latin typeface="Carlito"/>
                          <a:cs typeface="Carlito"/>
                        </a:rPr>
                        <a:t>URL</a:t>
                      </a:r>
                      <a:r>
                        <a:rPr sz="2550" b="1" spc="5" dirty="0">
                          <a:latin typeface="Carlito"/>
                          <a:cs typeface="Carlito"/>
                        </a:rPr>
                        <a:t> </a:t>
                      </a:r>
                      <a:r>
                        <a:rPr sz="2550" b="1" dirty="0">
                          <a:latin typeface="Carlito"/>
                          <a:cs typeface="Carlito"/>
                        </a:rPr>
                        <a:t>:</a:t>
                      </a:r>
                      <a:endParaRPr sz="2550" b="1">
                        <a:latin typeface="Carlito"/>
                        <a:cs typeface="Carlito"/>
                      </a:endParaRPr>
                    </a:p>
                    <a:p>
                      <a:pPr marL="274955" indent="-236220">
                        <a:lnSpc>
                          <a:spcPct val="100000"/>
                        </a:lnSpc>
                        <a:spcBef>
                          <a:spcPts val="75"/>
                        </a:spcBef>
                        <a:buFont typeface="Arial"/>
                        <a:buChar char="•"/>
                        <a:tabLst>
                          <a:tab pos="275590" algn="l"/>
                        </a:tabLst>
                      </a:pPr>
                      <a:r>
                        <a:rPr sz="2550" b="1" u="heavy" spc="-5" dirty="0">
                          <a:uFill>
                            <a:solidFill>
                              <a:srgbClr val="000000"/>
                            </a:solidFill>
                          </a:uFill>
                          <a:latin typeface="Carlito"/>
                          <a:cs typeface="Carlito"/>
                          <a:hlinkClick r:id="rId1"/>
                        </a:rPr>
                        <a:t>http://13.23</a:t>
                      </a:r>
                      <a:r>
                        <a:rPr lang="en-US" sz="2550" b="1" u="heavy" spc="-5" dirty="0">
                          <a:uFill>
                            <a:solidFill>
                              <a:srgbClr val="000000"/>
                            </a:solidFill>
                          </a:uFill>
                          <a:latin typeface="Carlito"/>
                          <a:cs typeface="Carlito"/>
                          <a:hlinkClick r:id="rId1"/>
                        </a:rPr>
                        <a:t>5.31.180</a:t>
                      </a:r>
                      <a:r>
                        <a:rPr sz="2550" b="1" u="heavy" spc="-5" dirty="0">
                          <a:uFill>
                            <a:solidFill>
                              <a:srgbClr val="000000"/>
                            </a:solidFill>
                          </a:uFill>
                          <a:latin typeface="Carlito"/>
                          <a:cs typeface="Carlito"/>
                          <a:hlinkClick r:id="rId1"/>
                        </a:rPr>
                        <a:t>/profile/2/edit/</a:t>
                      </a:r>
                      <a:endParaRPr sz="2550" b="1">
                        <a:latin typeface="Carlito"/>
                        <a:cs typeface="Carlito"/>
                      </a:endParaRPr>
                    </a:p>
                    <a:p>
                      <a:pPr>
                        <a:lnSpc>
                          <a:spcPct val="100000"/>
                        </a:lnSpc>
                        <a:spcBef>
                          <a:spcPts val="40"/>
                        </a:spcBef>
                        <a:buChar char="•"/>
                      </a:pPr>
                      <a:endParaRPr sz="2750" b="1">
                        <a:latin typeface="Times New Roman"/>
                        <a:cs typeface="Times New Roman"/>
                      </a:endParaRPr>
                    </a:p>
                    <a:p>
                      <a:pPr marL="39370">
                        <a:lnSpc>
                          <a:spcPct val="100000"/>
                        </a:lnSpc>
                      </a:pPr>
                      <a:r>
                        <a:rPr sz="2550" b="1" spc="-10" dirty="0">
                          <a:latin typeface="Carlito"/>
                          <a:cs typeface="Carlito"/>
                        </a:rPr>
                        <a:t>Affected </a:t>
                      </a:r>
                      <a:r>
                        <a:rPr sz="2550" b="1" spc="-20" dirty="0">
                          <a:latin typeface="Carlito"/>
                          <a:cs typeface="Carlito"/>
                        </a:rPr>
                        <a:t>Parameters</a:t>
                      </a:r>
                      <a:r>
                        <a:rPr sz="2550" b="1" spc="5" dirty="0">
                          <a:latin typeface="Carlito"/>
                          <a:cs typeface="Carlito"/>
                        </a:rPr>
                        <a:t> </a:t>
                      </a:r>
                      <a:r>
                        <a:rPr sz="2550" b="1" dirty="0">
                          <a:latin typeface="Carlito"/>
                          <a:cs typeface="Carlito"/>
                        </a:rPr>
                        <a:t>:</a:t>
                      </a:r>
                      <a:endParaRPr sz="2550" b="1">
                        <a:latin typeface="Carlito"/>
                        <a:cs typeface="Carlito"/>
                      </a:endParaRPr>
                    </a:p>
                    <a:p>
                      <a:pPr marL="274955" indent="-236220">
                        <a:lnSpc>
                          <a:spcPct val="100000"/>
                        </a:lnSpc>
                        <a:spcBef>
                          <a:spcPts val="75"/>
                        </a:spcBef>
                        <a:buFont typeface="Arial"/>
                        <a:buChar char="•"/>
                        <a:tabLst>
                          <a:tab pos="275590" algn="l"/>
                        </a:tabLst>
                      </a:pPr>
                      <a:r>
                        <a:rPr sz="2550" b="1" dirty="0">
                          <a:latin typeface="Carlito"/>
                          <a:cs typeface="Carlito"/>
                        </a:rPr>
                        <a:t>user_id (GET</a:t>
                      </a:r>
                      <a:r>
                        <a:rPr sz="2550" b="1" spc="-5" dirty="0">
                          <a:latin typeface="Carlito"/>
                          <a:cs typeface="Carlito"/>
                        </a:rPr>
                        <a:t> </a:t>
                      </a:r>
                      <a:r>
                        <a:rPr sz="2550" b="1" spc="-15" dirty="0">
                          <a:latin typeface="Carlito"/>
                          <a:cs typeface="Carlito"/>
                        </a:rPr>
                        <a:t>parameters)</a:t>
                      </a:r>
                      <a:endParaRPr sz="2550" b="1">
                        <a:latin typeface="Carlito"/>
                        <a:cs typeface="Carlito"/>
                      </a:endParaRPr>
                    </a:p>
                    <a:p>
                      <a:pPr>
                        <a:lnSpc>
                          <a:spcPct val="100000"/>
                        </a:lnSpc>
                        <a:spcBef>
                          <a:spcPts val="45"/>
                        </a:spcBef>
                        <a:buChar char="•"/>
                      </a:pPr>
                      <a:endParaRPr sz="2750" b="1">
                        <a:latin typeface="Times New Roman"/>
                        <a:cs typeface="Times New Roman"/>
                      </a:endParaRPr>
                    </a:p>
                    <a:p>
                      <a:pPr marL="39370">
                        <a:lnSpc>
                          <a:spcPts val="3005"/>
                        </a:lnSpc>
                      </a:pPr>
                      <a:r>
                        <a:rPr sz="2550" b="1" spc="-15" dirty="0">
                          <a:latin typeface="Carlito"/>
                          <a:cs typeface="Carlito"/>
                        </a:rPr>
                        <a:t>Payload</a:t>
                      </a:r>
                      <a:r>
                        <a:rPr sz="2550" b="1" spc="-5" dirty="0">
                          <a:latin typeface="Carlito"/>
                          <a:cs typeface="Carlito"/>
                        </a:rPr>
                        <a:t> </a:t>
                      </a:r>
                      <a:r>
                        <a:rPr sz="2550" b="1" dirty="0">
                          <a:latin typeface="Carlito"/>
                          <a:cs typeface="Carlito"/>
                        </a:rPr>
                        <a:t>used:</a:t>
                      </a:r>
                      <a:endParaRPr sz="2550" b="1">
                        <a:latin typeface="Carlito"/>
                        <a:cs typeface="Carlito"/>
                      </a:endParaRPr>
                    </a:p>
                    <a:p>
                      <a:pPr marL="185420" indent="-146685">
                        <a:lnSpc>
                          <a:spcPts val="3725"/>
                        </a:lnSpc>
                        <a:buSzPct val="120000"/>
                        <a:buChar char="•"/>
                        <a:tabLst>
                          <a:tab pos="186055" algn="l"/>
                        </a:tabLst>
                      </a:pPr>
                      <a:r>
                        <a:rPr sz="2550" b="1" u="heavy" dirty="0">
                          <a:uFill>
                            <a:solidFill>
                              <a:srgbClr val="000000"/>
                            </a:solidFill>
                          </a:uFill>
                          <a:latin typeface="Arial"/>
                          <a:cs typeface="Arial"/>
                          <a:hlinkClick r:id="rId2"/>
                        </a:rPr>
                        <a:t>http://13.23</a:t>
                      </a:r>
                      <a:r>
                        <a:rPr lang="en-US" sz="2550" b="1" u="heavy" dirty="0">
                          <a:uFill>
                            <a:solidFill>
                              <a:srgbClr val="000000"/>
                            </a:solidFill>
                          </a:uFill>
                          <a:latin typeface="Arial"/>
                          <a:cs typeface="Arial"/>
                          <a:hlinkClick r:id="rId2"/>
                        </a:rPr>
                        <a:t>5.31.180</a:t>
                      </a:r>
                      <a:r>
                        <a:rPr sz="2550" b="1" u="heavy" dirty="0">
                          <a:uFill>
                            <a:solidFill>
                              <a:srgbClr val="000000"/>
                            </a:solidFill>
                          </a:uFill>
                          <a:latin typeface="Arial"/>
                          <a:cs typeface="Arial"/>
                          <a:hlinkClick r:id="rId2"/>
                        </a:rPr>
                        <a:t>/profile/3/edit/</a:t>
                      </a:r>
                      <a:endParaRPr sz="2550" b="1">
                        <a:latin typeface="Arial"/>
                        <a:cs typeface="Arial"/>
                      </a:endParaRPr>
                    </a:p>
                  </a:txBody>
                  <a:tcPr marL="0" marR="0" marT="57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true"/>
          </p:cNvSpPr>
          <p:nvPr>
            <p:ph type="title"/>
          </p:nvPr>
        </p:nvSpPr>
        <p:spPr>
          <a:xfrm>
            <a:off x="-38100" y="-255905"/>
            <a:ext cx="10515600" cy="1325563"/>
          </a:xfrm>
        </p:spPr>
        <p:txBody>
          <a:bodyPr/>
          <a:p>
            <a:r>
              <a:rPr lang="en-US" altLang="en-US"/>
              <a:t>Observation</a:t>
            </a:r>
            <a:endParaRPr lang="en-US" altLang="en-US"/>
          </a:p>
        </p:txBody>
      </p:sp>
      <p:sp>
        <p:nvSpPr>
          <p:cNvPr id="3" name="Content Placeholder 2"/>
          <p:cNvSpPr>
            <a:spLocks noGrp="true"/>
          </p:cNvSpPr>
          <p:nvPr>
            <p:ph idx="1"/>
          </p:nvPr>
        </p:nvSpPr>
        <p:spPr>
          <a:xfrm>
            <a:off x="323850" y="568325"/>
            <a:ext cx="10153650" cy="2468245"/>
          </a:xfrm>
        </p:spPr>
        <p:txBody>
          <a:bodyPr>
            <a:normAutofit lnSpcReduction="10000"/>
          </a:bodyPr>
          <a:p>
            <a:pPr marL="326390" indent="-314325">
              <a:lnSpc>
                <a:spcPct val="100000"/>
              </a:lnSpc>
              <a:spcBef>
                <a:spcPts val="120"/>
              </a:spcBef>
              <a:buSzPct val="124000"/>
              <a:buChar char="•"/>
              <a:tabLst>
                <a:tab pos="326390" algn="l"/>
                <a:tab pos="327025" algn="l"/>
              </a:tabLst>
            </a:pPr>
            <a:r>
              <a:rPr spc="25" dirty="0">
                <a:latin typeface="Arial"/>
                <a:cs typeface="Arial"/>
                <a:sym typeface="+mn-ea"/>
              </a:rPr>
              <a:t>Login </a:t>
            </a:r>
            <a:r>
              <a:rPr spc="15" dirty="0">
                <a:latin typeface="Arial"/>
                <a:cs typeface="Arial"/>
                <a:sym typeface="+mn-ea"/>
              </a:rPr>
              <a:t>using </a:t>
            </a:r>
            <a:r>
              <a:rPr spc="-5" dirty="0">
                <a:latin typeface="Arial"/>
                <a:cs typeface="Arial"/>
                <a:sym typeface="+mn-ea"/>
              </a:rPr>
              <a:t>any </a:t>
            </a:r>
            <a:r>
              <a:rPr spc="40" dirty="0">
                <a:latin typeface="Arial"/>
                <a:cs typeface="Arial"/>
                <a:sym typeface="+mn-ea"/>
              </a:rPr>
              <a:t>customer </a:t>
            </a:r>
            <a:r>
              <a:rPr spc="50" dirty="0">
                <a:latin typeface="Arial"/>
                <a:cs typeface="Arial"/>
                <a:sym typeface="+mn-ea"/>
              </a:rPr>
              <a:t>of </a:t>
            </a:r>
            <a:r>
              <a:rPr spc="25" dirty="0">
                <a:latin typeface="Arial"/>
                <a:cs typeface="Arial"/>
                <a:sym typeface="+mn-ea"/>
              </a:rPr>
              <a:t>the </a:t>
            </a:r>
            <a:r>
              <a:rPr spc="30" dirty="0">
                <a:latin typeface="Arial"/>
                <a:cs typeface="Arial"/>
                <a:sym typeface="+mn-ea"/>
              </a:rPr>
              <a:t>month’s </a:t>
            </a:r>
            <a:r>
              <a:rPr spc="20" dirty="0">
                <a:latin typeface="Arial"/>
                <a:cs typeface="Arial"/>
                <a:sym typeface="+mn-ea"/>
              </a:rPr>
              <a:t>details. </a:t>
            </a:r>
            <a:r>
              <a:rPr spc="-25" dirty="0">
                <a:latin typeface="Arial"/>
                <a:cs typeface="Arial"/>
                <a:sym typeface="+mn-ea"/>
              </a:rPr>
              <a:t>Then </a:t>
            </a:r>
            <a:r>
              <a:rPr spc="10" dirty="0">
                <a:latin typeface="Arial"/>
                <a:cs typeface="Arial"/>
                <a:sym typeface="+mn-ea"/>
              </a:rPr>
              <a:t>navigate </a:t>
            </a:r>
            <a:r>
              <a:rPr spc="75" dirty="0">
                <a:latin typeface="Arial"/>
                <a:cs typeface="Arial"/>
                <a:sym typeface="+mn-ea"/>
              </a:rPr>
              <a:t>to </a:t>
            </a:r>
            <a:r>
              <a:rPr spc="25" dirty="0">
                <a:latin typeface="Arial"/>
                <a:cs typeface="Arial"/>
                <a:sym typeface="+mn-ea"/>
              </a:rPr>
              <a:t>the </a:t>
            </a:r>
            <a:r>
              <a:rPr spc="45" dirty="0">
                <a:latin typeface="Arial"/>
                <a:cs typeface="Arial"/>
                <a:sym typeface="+mn-ea"/>
              </a:rPr>
              <a:t>below</a:t>
            </a:r>
            <a:r>
              <a:rPr spc="-220" dirty="0">
                <a:latin typeface="Arial"/>
                <a:cs typeface="Arial"/>
                <a:sym typeface="+mn-ea"/>
              </a:rPr>
              <a:t> </a:t>
            </a:r>
            <a:r>
              <a:rPr spc="15" dirty="0">
                <a:latin typeface="Arial"/>
                <a:cs typeface="Arial"/>
                <a:sym typeface="+mn-ea"/>
              </a:rPr>
              <a:t>link.</a:t>
            </a:r>
            <a:endParaRPr>
              <a:latin typeface="Arial"/>
              <a:cs typeface="Arial"/>
            </a:endParaRPr>
          </a:p>
          <a:p>
            <a:pPr>
              <a:lnSpc>
                <a:spcPct val="100000"/>
              </a:lnSpc>
              <a:buFont typeface="Arial"/>
              <a:buChar char="•"/>
            </a:pPr>
            <a:r>
              <a:rPr u="heavy" spc="45" dirty="0">
                <a:uFill>
                  <a:solidFill>
                    <a:srgbClr val="000000"/>
                  </a:solidFill>
                </a:uFill>
                <a:latin typeface="Arial"/>
                <a:cs typeface="Arial"/>
                <a:sym typeface="+mn-ea"/>
                <a:hlinkClick r:id="rId1"/>
              </a:rPr>
              <a:t>http://13.23</a:t>
            </a:r>
            <a:r>
              <a:rPr lang="en-US" u="heavy" spc="45" dirty="0">
                <a:uFill>
                  <a:solidFill>
                    <a:srgbClr val="000000"/>
                  </a:solidFill>
                </a:uFill>
                <a:latin typeface="Arial"/>
                <a:cs typeface="Arial"/>
                <a:sym typeface="+mn-ea"/>
                <a:hlinkClick r:id="rId1"/>
              </a:rPr>
              <a:t>5.31.180</a:t>
            </a:r>
            <a:r>
              <a:rPr u="heavy" spc="45" dirty="0">
                <a:uFill>
                  <a:solidFill>
                    <a:srgbClr val="000000"/>
                  </a:solidFill>
                </a:uFill>
                <a:latin typeface="Arial"/>
                <a:cs typeface="Arial"/>
                <a:sym typeface="+mn-ea"/>
                <a:hlinkClick r:id="rId1"/>
              </a:rPr>
              <a:t>/profile/2/edit/</a:t>
            </a:r>
            <a:endParaRPr>
              <a:latin typeface="Arial"/>
              <a:cs typeface="Arial"/>
            </a:endParaRPr>
          </a:p>
          <a:p>
            <a:pPr>
              <a:lnSpc>
                <a:spcPct val="100000"/>
              </a:lnSpc>
              <a:spcBef>
                <a:spcPts val="10"/>
              </a:spcBef>
            </a:pPr>
            <a:r>
              <a:rPr spc="55" dirty="0">
                <a:latin typeface="Arial"/>
                <a:cs typeface="Arial"/>
                <a:sym typeface="+mn-ea"/>
              </a:rPr>
              <a:t>Now </a:t>
            </a:r>
            <a:r>
              <a:rPr spc="5" dirty="0">
                <a:latin typeface="Arial"/>
                <a:cs typeface="Arial"/>
                <a:sym typeface="+mn-ea"/>
              </a:rPr>
              <a:t>remove </a:t>
            </a:r>
            <a:r>
              <a:rPr b="1" spc="10" dirty="0">
                <a:latin typeface="Arial"/>
                <a:cs typeface="Arial"/>
                <a:sym typeface="+mn-ea"/>
              </a:rPr>
              <a:t>2 </a:t>
            </a:r>
            <a:r>
              <a:rPr spc="25" dirty="0">
                <a:latin typeface="Arial"/>
                <a:cs typeface="Arial"/>
                <a:sym typeface="+mn-ea"/>
              </a:rPr>
              <a:t>and </a:t>
            </a:r>
            <a:r>
              <a:rPr spc="15" dirty="0">
                <a:latin typeface="Arial"/>
                <a:cs typeface="Arial"/>
                <a:sym typeface="+mn-ea"/>
              </a:rPr>
              <a:t>insert </a:t>
            </a:r>
            <a:r>
              <a:rPr lang="en-US" b="1" spc="15" dirty="0">
                <a:latin typeface="Arial"/>
                <a:cs typeface="Arial"/>
                <a:sym typeface="+mn-ea"/>
              </a:rPr>
              <a:t>5</a:t>
            </a:r>
            <a:r>
              <a:rPr b="1" spc="10" dirty="0">
                <a:latin typeface="Arial"/>
                <a:cs typeface="Arial"/>
                <a:sym typeface="+mn-ea"/>
              </a:rPr>
              <a:t> </a:t>
            </a:r>
            <a:r>
              <a:rPr spc="5" dirty="0">
                <a:latin typeface="Arial"/>
                <a:cs typeface="Arial"/>
                <a:sym typeface="+mn-ea"/>
              </a:rPr>
              <a:t>in </a:t>
            </a:r>
            <a:r>
              <a:rPr spc="25" dirty="0">
                <a:latin typeface="Arial"/>
                <a:cs typeface="Arial"/>
                <a:sym typeface="+mn-ea"/>
              </a:rPr>
              <a:t>the </a:t>
            </a:r>
            <a:r>
              <a:rPr spc="5" dirty="0">
                <a:latin typeface="Arial"/>
                <a:cs typeface="Arial"/>
                <a:sym typeface="+mn-ea"/>
              </a:rPr>
              <a:t>url like </a:t>
            </a:r>
            <a:r>
              <a:rPr spc="40" dirty="0">
                <a:latin typeface="Arial"/>
                <a:cs typeface="Arial"/>
                <a:sym typeface="+mn-ea"/>
              </a:rPr>
              <a:t>shown </a:t>
            </a:r>
            <a:r>
              <a:rPr spc="5" dirty="0">
                <a:latin typeface="Arial"/>
                <a:cs typeface="Arial"/>
                <a:sym typeface="+mn-ea"/>
              </a:rPr>
              <a:t>in </a:t>
            </a:r>
            <a:r>
              <a:rPr spc="25" dirty="0">
                <a:latin typeface="Arial"/>
                <a:cs typeface="Arial"/>
                <a:sym typeface="+mn-ea"/>
              </a:rPr>
              <a:t>the </a:t>
            </a:r>
            <a:r>
              <a:rPr spc="10" dirty="0">
                <a:latin typeface="Arial"/>
                <a:cs typeface="Arial"/>
                <a:sym typeface="+mn-ea"/>
              </a:rPr>
              <a:t>given </a:t>
            </a:r>
            <a:r>
              <a:rPr spc="20" dirty="0">
                <a:latin typeface="Arial"/>
                <a:cs typeface="Arial"/>
                <a:sym typeface="+mn-ea"/>
              </a:rPr>
              <a:t>screenshot </a:t>
            </a:r>
            <a:r>
              <a:rPr spc="25" dirty="0">
                <a:latin typeface="Arial"/>
                <a:cs typeface="Arial"/>
                <a:sym typeface="+mn-ea"/>
              </a:rPr>
              <a:t>and you </a:t>
            </a:r>
            <a:r>
              <a:rPr spc="30" dirty="0">
                <a:latin typeface="Arial"/>
                <a:cs typeface="Arial"/>
                <a:sym typeface="+mn-ea"/>
              </a:rPr>
              <a:t>will </a:t>
            </a:r>
            <a:r>
              <a:rPr spc="-20" dirty="0">
                <a:latin typeface="Arial"/>
                <a:cs typeface="Arial"/>
                <a:sym typeface="+mn-ea"/>
              </a:rPr>
              <a:t>see </a:t>
            </a:r>
            <a:r>
              <a:rPr spc="25" dirty="0">
                <a:latin typeface="Arial"/>
                <a:cs typeface="Arial"/>
                <a:sym typeface="+mn-ea"/>
              </a:rPr>
              <a:t>the </a:t>
            </a:r>
            <a:r>
              <a:rPr spc="20" dirty="0">
                <a:latin typeface="Arial"/>
                <a:cs typeface="Arial"/>
                <a:sym typeface="+mn-ea"/>
              </a:rPr>
              <a:t>details </a:t>
            </a:r>
            <a:r>
              <a:rPr spc="50" dirty="0">
                <a:latin typeface="Arial"/>
                <a:cs typeface="Arial"/>
                <a:sym typeface="+mn-ea"/>
              </a:rPr>
              <a:t>of </a:t>
            </a:r>
            <a:r>
              <a:rPr spc="15" dirty="0">
                <a:latin typeface="Arial"/>
                <a:cs typeface="Arial"/>
                <a:sym typeface="+mn-ea"/>
              </a:rPr>
              <a:t>another </a:t>
            </a:r>
            <a:r>
              <a:rPr spc="-5" dirty="0">
                <a:latin typeface="Arial"/>
                <a:cs typeface="Arial"/>
                <a:sym typeface="+mn-ea"/>
              </a:rPr>
              <a:t>user</a:t>
            </a:r>
            <a:r>
              <a:rPr spc="-250" dirty="0">
                <a:latin typeface="Arial"/>
                <a:cs typeface="Arial"/>
                <a:sym typeface="+mn-ea"/>
              </a:rPr>
              <a:t> </a:t>
            </a:r>
            <a:r>
              <a:rPr spc="5" dirty="0">
                <a:latin typeface="Arial"/>
                <a:cs typeface="Arial"/>
                <a:sym typeface="+mn-ea"/>
              </a:rPr>
              <a:t>.</a:t>
            </a:r>
            <a:endParaRPr>
              <a:latin typeface="Arial"/>
              <a:cs typeface="Arial"/>
            </a:endParaRPr>
          </a:p>
          <a:p>
            <a:endParaRPr lang="en-US"/>
          </a:p>
        </p:txBody>
      </p:sp>
      <p:pic>
        <p:nvPicPr>
          <p:cNvPr id="5" name="Picture 4" descr="8"/>
          <p:cNvPicPr>
            <a:picLocks noChangeAspect="true"/>
          </p:cNvPicPr>
          <p:nvPr/>
        </p:nvPicPr>
        <p:blipFill>
          <a:blip r:embed="rId2"/>
          <a:stretch>
            <a:fillRect/>
          </a:stretch>
        </p:blipFill>
        <p:spPr>
          <a:xfrm>
            <a:off x="1066800" y="2212975"/>
            <a:ext cx="10058400" cy="43865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true"/>
          <p:nvPr/>
        </p:nvSpPr>
        <p:spPr>
          <a:xfrm>
            <a:off x="444500" y="264795"/>
            <a:ext cx="8178165" cy="553085"/>
          </a:xfrm>
          <a:prstGeom prst="rect">
            <a:avLst/>
          </a:prstGeom>
          <a:noFill/>
        </p:spPr>
        <p:txBody>
          <a:bodyPr wrap="square" rtlCol="0">
            <a:spAutoFit/>
          </a:bodyPr>
          <a:p>
            <a:r>
              <a:rPr lang="en-US" altLang="en-US" sz="3000" b="1"/>
              <a:t>Proof of concept(PoC)</a:t>
            </a:r>
            <a:endParaRPr lang="en-US" altLang="en-US" sz="3000" b="1"/>
          </a:p>
        </p:txBody>
      </p:sp>
      <p:sp>
        <p:nvSpPr>
          <p:cNvPr id="7" name="Text Box 6"/>
          <p:cNvSpPr txBox="true"/>
          <p:nvPr/>
        </p:nvSpPr>
        <p:spPr>
          <a:xfrm>
            <a:off x="759460" y="1090295"/>
            <a:ext cx="9829165" cy="1734185"/>
          </a:xfrm>
          <a:prstGeom prst="rect">
            <a:avLst/>
          </a:prstGeom>
          <a:noFill/>
        </p:spPr>
        <p:txBody>
          <a:bodyPr wrap="square" rtlCol="0">
            <a:spAutoFit/>
          </a:bodyPr>
          <a:p>
            <a:r>
              <a:rPr b="1" spc="-30" dirty="0">
                <a:latin typeface="Carlito"/>
                <a:cs typeface="Carlito"/>
                <a:sym typeface="+mn-ea"/>
              </a:rPr>
              <a:t>Attacker </a:t>
            </a:r>
            <a:r>
              <a:rPr b="1" spc="-10" dirty="0">
                <a:latin typeface="Carlito"/>
                <a:cs typeface="Carlito"/>
                <a:sym typeface="+mn-ea"/>
              </a:rPr>
              <a:t>can </a:t>
            </a:r>
            <a:r>
              <a:rPr b="1" spc="-25" dirty="0">
                <a:latin typeface="Carlito"/>
                <a:cs typeface="Carlito"/>
                <a:sym typeface="+mn-ea"/>
              </a:rPr>
              <a:t>execute </a:t>
            </a:r>
            <a:r>
              <a:rPr b="1" dirty="0">
                <a:latin typeface="Carlito"/>
                <a:cs typeface="Carlito"/>
                <a:sym typeface="+mn-ea"/>
              </a:rPr>
              <a:t>SQL </a:t>
            </a:r>
            <a:r>
              <a:rPr b="1" spc="-5" dirty="0">
                <a:latin typeface="Carlito"/>
                <a:cs typeface="Carlito"/>
                <a:sym typeface="+mn-ea"/>
              </a:rPr>
              <a:t>commands </a:t>
            </a:r>
            <a:r>
              <a:rPr b="1" dirty="0">
                <a:latin typeface="Carlito"/>
                <a:cs typeface="Carlito"/>
                <a:sym typeface="+mn-ea"/>
              </a:rPr>
              <a:t>as </a:t>
            </a:r>
            <a:r>
              <a:rPr b="1" spc="-5" dirty="0">
                <a:latin typeface="Carlito"/>
                <a:cs typeface="Carlito"/>
                <a:sym typeface="+mn-ea"/>
              </a:rPr>
              <a:t>shown </a:t>
            </a:r>
            <a:r>
              <a:rPr b="1" spc="-35" dirty="0">
                <a:latin typeface="Carlito"/>
                <a:cs typeface="Carlito"/>
                <a:sym typeface="+mn-ea"/>
              </a:rPr>
              <a:t>below. </a:t>
            </a:r>
            <a:r>
              <a:rPr b="1" spc="-15" dirty="0">
                <a:latin typeface="Carlito"/>
                <a:cs typeface="Carlito"/>
                <a:sym typeface="+mn-ea"/>
              </a:rPr>
              <a:t>Here we </a:t>
            </a:r>
            <a:r>
              <a:rPr b="1" spc="-20" dirty="0">
                <a:latin typeface="Carlito"/>
                <a:cs typeface="Carlito"/>
                <a:sym typeface="+mn-ea"/>
              </a:rPr>
              <a:t>have </a:t>
            </a:r>
            <a:r>
              <a:rPr b="1" dirty="0">
                <a:latin typeface="Carlito"/>
                <a:cs typeface="Carlito"/>
                <a:sym typeface="+mn-ea"/>
              </a:rPr>
              <a:t>used the </a:t>
            </a:r>
            <a:r>
              <a:rPr b="1" spc="-10" dirty="0">
                <a:latin typeface="Carlito"/>
                <a:cs typeface="Carlito"/>
                <a:sym typeface="+mn-ea"/>
              </a:rPr>
              <a:t>payload </a:t>
            </a:r>
            <a:r>
              <a:rPr b="1" spc="-5" dirty="0">
                <a:latin typeface="Carlito"/>
                <a:cs typeface="Carlito"/>
                <a:sym typeface="+mn-ea"/>
              </a:rPr>
              <a:t>below </a:t>
            </a:r>
            <a:r>
              <a:rPr b="1" spc="-15" dirty="0">
                <a:latin typeface="Carlito"/>
                <a:cs typeface="Carlito"/>
                <a:sym typeface="+mn-ea"/>
              </a:rPr>
              <a:t>to extract </a:t>
            </a:r>
            <a:r>
              <a:rPr b="1" dirty="0">
                <a:latin typeface="Carlito"/>
                <a:cs typeface="Carlito"/>
                <a:sym typeface="+mn-ea"/>
              </a:rPr>
              <a:t>the </a:t>
            </a:r>
            <a:r>
              <a:rPr b="1" spc="-10" dirty="0">
                <a:latin typeface="Carlito"/>
                <a:cs typeface="Carlito"/>
                <a:sym typeface="+mn-ea"/>
              </a:rPr>
              <a:t>database </a:t>
            </a:r>
            <a:r>
              <a:rPr b="1" dirty="0">
                <a:latin typeface="Carlito"/>
                <a:cs typeface="Carlito"/>
                <a:sym typeface="+mn-ea"/>
              </a:rPr>
              <a:t>name and  MySQL </a:t>
            </a:r>
            <a:r>
              <a:rPr b="1" spc="-15" dirty="0">
                <a:latin typeface="Carlito"/>
                <a:cs typeface="Carlito"/>
                <a:sym typeface="+mn-ea"/>
              </a:rPr>
              <a:t>version</a:t>
            </a:r>
            <a:r>
              <a:rPr b="1" spc="-5" dirty="0">
                <a:latin typeface="Carlito"/>
                <a:cs typeface="Carlito"/>
                <a:sym typeface="+mn-ea"/>
              </a:rPr>
              <a:t> </a:t>
            </a:r>
            <a:r>
              <a:rPr b="1" spc="-10" dirty="0">
                <a:latin typeface="Carlito"/>
                <a:cs typeface="Carlito"/>
                <a:sym typeface="+mn-ea"/>
              </a:rPr>
              <a:t>information:</a:t>
            </a:r>
            <a:endParaRPr b="1" spc="-10" dirty="0">
              <a:latin typeface="Carlito"/>
              <a:cs typeface="Carlito"/>
              <a:sym typeface="+mn-ea"/>
            </a:endParaRPr>
          </a:p>
          <a:p>
            <a:endParaRPr lang="en-US" b="1"/>
          </a:p>
          <a:p>
            <a:pPr marL="200660">
              <a:lnSpc>
                <a:spcPts val="3165"/>
              </a:lnSpc>
            </a:pPr>
            <a:r>
              <a:rPr b="1" u="heavy" spc="-10" dirty="0">
                <a:solidFill>
                  <a:srgbClr val="004D7F"/>
                </a:solidFill>
                <a:uFill>
                  <a:solidFill>
                    <a:srgbClr val="004D7F"/>
                  </a:solidFill>
                </a:uFill>
                <a:latin typeface="Carlito"/>
                <a:cs typeface="Carlito"/>
                <a:sym typeface="+mn-ea"/>
                <a:hlinkClick r:id="rId1"/>
              </a:rPr>
              <a:t>http://</a:t>
            </a:r>
            <a:r>
              <a:rPr lang="en-US" b="1" u="heavy" spc="-10" dirty="0">
                <a:solidFill>
                  <a:srgbClr val="004D7F"/>
                </a:solidFill>
                <a:uFill>
                  <a:solidFill>
                    <a:srgbClr val="004D7F"/>
                  </a:solidFill>
                </a:uFill>
                <a:latin typeface="Carlito"/>
                <a:cs typeface="Carlito"/>
                <a:sym typeface="+mn-ea"/>
                <a:hlinkClick r:id="rId1"/>
              </a:rPr>
              <a:t>3.193.108.22</a:t>
            </a:r>
            <a:r>
              <a:rPr b="1" u="heavy" spc="-10" dirty="0">
                <a:solidFill>
                  <a:srgbClr val="004D7F"/>
                </a:solidFill>
                <a:uFill>
                  <a:solidFill>
                    <a:srgbClr val="004D7F"/>
                  </a:solidFill>
                </a:uFill>
                <a:latin typeface="Carlito"/>
                <a:cs typeface="Carlito"/>
                <a:sym typeface="+mn-ea"/>
                <a:hlinkClick r:id="rId1"/>
              </a:rPr>
              <a:t>/products.php?cat=1' </a:t>
            </a:r>
            <a:r>
              <a:rPr b="1" u="heavy" dirty="0">
                <a:solidFill>
                  <a:srgbClr val="004D7F"/>
                </a:solidFill>
                <a:uFill>
                  <a:solidFill>
                    <a:srgbClr val="004D7F"/>
                  </a:solidFill>
                </a:uFill>
                <a:latin typeface="Carlito"/>
                <a:cs typeface="Carlito"/>
                <a:sym typeface="+mn-ea"/>
                <a:hlinkClick r:id="rId1"/>
              </a:rPr>
              <a:t>union select </a:t>
            </a:r>
            <a:r>
              <a:rPr b="1" u="heavy" spc="-10" dirty="0">
                <a:solidFill>
                  <a:srgbClr val="004D7F"/>
                </a:solidFill>
                <a:uFill>
                  <a:solidFill>
                    <a:srgbClr val="004D7F"/>
                  </a:solidFill>
                </a:uFill>
                <a:latin typeface="Carlito"/>
                <a:cs typeface="Carlito"/>
                <a:sym typeface="+mn-ea"/>
                <a:hlinkClick r:id="rId1"/>
              </a:rPr>
              <a:t>database(),version(),database(),database(),version(),version(),version()</a:t>
            </a:r>
            <a:r>
              <a:rPr b="1" spc="275" dirty="0">
                <a:solidFill>
                  <a:srgbClr val="004D7F"/>
                </a:solidFill>
                <a:latin typeface="Carlito"/>
                <a:cs typeface="Carlito"/>
                <a:sym typeface="+mn-ea"/>
                <a:hlinkClick r:id="rId1"/>
              </a:rPr>
              <a:t> </a:t>
            </a:r>
            <a:r>
              <a:rPr b="1" spc="-5" dirty="0">
                <a:latin typeface="Carlito"/>
                <a:cs typeface="Carlito"/>
                <a:sym typeface="+mn-ea"/>
              </a:rPr>
              <a:t>--+</a:t>
            </a:r>
            <a:endParaRPr lang="en-US" b="1"/>
          </a:p>
        </p:txBody>
      </p:sp>
      <p:pic>
        <p:nvPicPr>
          <p:cNvPr id="8" name="Picture 7" descr="databasename"/>
          <p:cNvPicPr>
            <a:picLocks noChangeAspect="true"/>
          </p:cNvPicPr>
          <p:nvPr/>
        </p:nvPicPr>
        <p:blipFill>
          <a:blip r:embed="rId2"/>
          <a:stretch>
            <a:fillRect/>
          </a:stretch>
        </p:blipFill>
        <p:spPr>
          <a:xfrm>
            <a:off x="1066800" y="3034665"/>
            <a:ext cx="10057765" cy="3465830"/>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true"/>
          </p:cNvSpPr>
          <p:nvPr>
            <p:ph type="title"/>
          </p:nvPr>
        </p:nvSpPr>
        <p:spPr>
          <a:xfrm>
            <a:off x="-19050" y="-255905"/>
            <a:ext cx="10515600" cy="1325563"/>
          </a:xfrm>
        </p:spPr>
        <p:txBody>
          <a:bodyPr/>
          <a:p>
            <a:r>
              <a:rPr lang="en-US" altLang="en-US"/>
              <a:t>Proof of concept(PoC)</a:t>
            </a:r>
            <a:endParaRPr lang="en-US" altLang="en-US"/>
          </a:p>
        </p:txBody>
      </p:sp>
      <p:sp>
        <p:nvSpPr>
          <p:cNvPr id="3" name="Content Placeholder 2"/>
          <p:cNvSpPr>
            <a:spLocks noGrp="true"/>
          </p:cNvSpPr>
          <p:nvPr>
            <p:ph idx="1"/>
          </p:nvPr>
        </p:nvSpPr>
        <p:spPr>
          <a:xfrm>
            <a:off x="342900" y="720725"/>
            <a:ext cx="10515600" cy="4351338"/>
          </a:xfrm>
        </p:spPr>
        <p:txBody>
          <a:bodyPr/>
          <a:p>
            <a:pPr marL="494030" indent="-481965">
              <a:lnSpc>
                <a:spcPct val="100000"/>
              </a:lnSpc>
              <a:spcBef>
                <a:spcPts val="135"/>
              </a:spcBef>
              <a:buSzPct val="125000"/>
              <a:buChar char="•"/>
              <a:tabLst>
                <a:tab pos="494030" algn="l"/>
                <a:tab pos="494665" algn="l"/>
              </a:tabLst>
            </a:pPr>
            <a:r>
              <a:rPr spc="45" dirty="0">
                <a:latin typeface="Arial"/>
                <a:cs typeface="Arial"/>
                <a:sym typeface="+mn-ea"/>
              </a:rPr>
              <a:t>Below </a:t>
            </a:r>
            <a:r>
              <a:rPr spc="10" dirty="0">
                <a:latin typeface="Arial"/>
                <a:cs typeface="Arial"/>
                <a:sym typeface="+mn-ea"/>
              </a:rPr>
              <a:t>is </a:t>
            </a:r>
            <a:r>
              <a:rPr spc="30" dirty="0">
                <a:latin typeface="Arial"/>
                <a:cs typeface="Arial"/>
                <a:sym typeface="+mn-ea"/>
              </a:rPr>
              <a:t>the </a:t>
            </a:r>
            <a:r>
              <a:rPr spc="25" dirty="0">
                <a:latin typeface="Arial"/>
                <a:cs typeface="Arial"/>
                <a:sym typeface="+mn-ea"/>
              </a:rPr>
              <a:t>screenshot </a:t>
            </a:r>
            <a:r>
              <a:rPr spc="60" dirty="0">
                <a:latin typeface="Arial"/>
                <a:cs typeface="Arial"/>
                <a:sym typeface="+mn-ea"/>
              </a:rPr>
              <a:t>of </a:t>
            </a:r>
            <a:r>
              <a:rPr spc="30" dirty="0">
                <a:latin typeface="Arial"/>
                <a:cs typeface="Arial"/>
                <a:sym typeface="+mn-ea"/>
              </a:rPr>
              <a:t>the </a:t>
            </a:r>
            <a:r>
              <a:rPr spc="35" dirty="0">
                <a:latin typeface="Arial"/>
                <a:cs typeface="Arial"/>
                <a:sym typeface="+mn-ea"/>
              </a:rPr>
              <a:t>bill </a:t>
            </a:r>
            <a:r>
              <a:rPr spc="25" dirty="0">
                <a:latin typeface="Arial"/>
                <a:cs typeface="Arial"/>
                <a:sym typeface="+mn-ea"/>
              </a:rPr>
              <a:t>details </a:t>
            </a:r>
            <a:r>
              <a:rPr spc="60" dirty="0">
                <a:latin typeface="Arial"/>
                <a:cs typeface="Arial"/>
                <a:sym typeface="+mn-ea"/>
              </a:rPr>
              <a:t>of </a:t>
            </a:r>
            <a:r>
              <a:rPr spc="20" dirty="0">
                <a:latin typeface="Arial"/>
                <a:cs typeface="Arial"/>
                <a:sym typeface="+mn-ea"/>
              </a:rPr>
              <a:t>another </a:t>
            </a:r>
            <a:r>
              <a:rPr spc="5" dirty="0">
                <a:latin typeface="Arial"/>
                <a:cs typeface="Arial"/>
                <a:sym typeface="+mn-ea"/>
              </a:rPr>
              <a:t>user </a:t>
            </a:r>
            <a:r>
              <a:rPr spc="35" dirty="0">
                <a:latin typeface="Arial"/>
                <a:cs typeface="Arial"/>
                <a:sym typeface="+mn-ea"/>
              </a:rPr>
              <a:t>accessed </a:t>
            </a:r>
            <a:r>
              <a:rPr spc="40" dirty="0">
                <a:latin typeface="Arial"/>
                <a:cs typeface="Arial"/>
                <a:sym typeface="+mn-ea"/>
              </a:rPr>
              <a:t>from </a:t>
            </a:r>
            <a:r>
              <a:rPr spc="50" dirty="0">
                <a:latin typeface="Arial"/>
                <a:cs typeface="Arial"/>
                <a:sym typeface="+mn-ea"/>
              </a:rPr>
              <a:t>attacked </a:t>
            </a:r>
            <a:r>
              <a:rPr spc="-5" dirty="0">
                <a:latin typeface="Arial"/>
                <a:cs typeface="Arial"/>
                <a:sym typeface="+mn-ea"/>
              </a:rPr>
              <a:t>user’s</a:t>
            </a:r>
            <a:r>
              <a:rPr spc="-135" dirty="0">
                <a:latin typeface="Arial"/>
                <a:cs typeface="Arial"/>
                <a:sym typeface="+mn-ea"/>
              </a:rPr>
              <a:t> </a:t>
            </a:r>
            <a:r>
              <a:rPr spc="50" dirty="0">
                <a:latin typeface="Arial"/>
                <a:cs typeface="Arial"/>
                <a:sym typeface="+mn-ea"/>
              </a:rPr>
              <a:t>account.</a:t>
            </a:r>
            <a:endParaRPr lang="en-US"/>
          </a:p>
        </p:txBody>
      </p:sp>
      <p:pic>
        <p:nvPicPr>
          <p:cNvPr id="4" name="Picture 3" descr="4"/>
          <p:cNvPicPr>
            <a:picLocks noChangeAspect="true"/>
          </p:cNvPicPr>
          <p:nvPr/>
        </p:nvPicPr>
        <p:blipFill>
          <a:blip r:embed="rId1"/>
          <a:stretch>
            <a:fillRect/>
          </a:stretch>
        </p:blipFill>
        <p:spPr>
          <a:xfrm>
            <a:off x="1066800" y="1476375"/>
            <a:ext cx="10058400" cy="5144135"/>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true"/>
          </p:cNvSpPr>
          <p:nvPr>
            <p:ph type="title"/>
          </p:nvPr>
        </p:nvSpPr>
        <p:spPr>
          <a:xfrm>
            <a:off x="-57150" y="-313055"/>
            <a:ext cx="10515600" cy="1325563"/>
          </a:xfrm>
        </p:spPr>
        <p:txBody>
          <a:bodyPr/>
          <a:p>
            <a:r>
              <a:rPr lang="en-US" altLang="en-US"/>
              <a:t>Business impact-Extremely high</a:t>
            </a:r>
            <a:endParaRPr lang="en-US" altLang="en-US"/>
          </a:p>
        </p:txBody>
      </p:sp>
      <p:sp>
        <p:nvSpPr>
          <p:cNvPr id="3" name="Content Placeholder 2"/>
          <p:cNvSpPr>
            <a:spLocks noGrp="true"/>
          </p:cNvSpPr>
          <p:nvPr>
            <p:ph idx="1"/>
          </p:nvPr>
        </p:nvSpPr>
        <p:spPr>
          <a:xfrm>
            <a:off x="628650" y="834390"/>
            <a:ext cx="10515600" cy="4351338"/>
          </a:xfrm>
        </p:spPr>
        <p:txBody>
          <a:bodyPr>
            <a:normAutofit lnSpcReduction="20000"/>
          </a:bodyPr>
          <a:p>
            <a:pPr marL="12700" marR="495300">
              <a:lnSpc>
                <a:spcPct val="102000"/>
              </a:lnSpc>
              <a:spcBef>
                <a:spcPts val="30"/>
              </a:spcBef>
            </a:pPr>
            <a:r>
              <a:rPr sz="1800" b="1" dirty="0">
                <a:cs typeface="+mn-lt"/>
                <a:sym typeface="+mn-ea"/>
              </a:rPr>
              <a:t>A malicious </a:t>
            </a:r>
            <a:r>
              <a:rPr sz="1800" b="1" spc="-15" dirty="0">
                <a:cs typeface="+mn-lt"/>
                <a:sym typeface="+mn-ea"/>
              </a:rPr>
              <a:t>hacker </a:t>
            </a:r>
            <a:r>
              <a:rPr sz="1800" b="1" spc="-10" dirty="0">
                <a:cs typeface="+mn-lt"/>
                <a:sym typeface="+mn-ea"/>
              </a:rPr>
              <a:t>can read </a:t>
            </a:r>
            <a:r>
              <a:rPr sz="1800" b="1" dirty="0">
                <a:cs typeface="+mn-lt"/>
                <a:sym typeface="+mn-ea"/>
              </a:rPr>
              <a:t>bill </a:t>
            </a:r>
            <a:r>
              <a:rPr sz="1800" b="1" spc="-10" dirty="0">
                <a:cs typeface="+mn-lt"/>
                <a:sym typeface="+mn-ea"/>
              </a:rPr>
              <a:t>information </a:t>
            </a:r>
            <a:r>
              <a:rPr sz="1800" b="1" dirty="0">
                <a:cs typeface="+mn-lt"/>
                <a:sym typeface="+mn-ea"/>
              </a:rPr>
              <a:t>and </a:t>
            </a:r>
            <a:r>
              <a:rPr sz="1800" b="1" spc="-10" dirty="0">
                <a:cs typeface="+mn-lt"/>
                <a:sym typeface="+mn-ea"/>
              </a:rPr>
              <a:t>account </a:t>
            </a:r>
            <a:r>
              <a:rPr sz="1800" b="1" spc="-5" dirty="0">
                <a:cs typeface="+mn-lt"/>
                <a:sym typeface="+mn-ea"/>
              </a:rPr>
              <a:t>details </a:t>
            </a:r>
            <a:r>
              <a:rPr sz="1800" b="1" dirty="0">
                <a:cs typeface="+mn-lt"/>
                <a:sym typeface="+mn-ea"/>
              </a:rPr>
              <a:t>of </a:t>
            </a:r>
            <a:r>
              <a:rPr sz="1800" b="1" spc="-15" dirty="0">
                <a:cs typeface="+mn-lt"/>
                <a:sym typeface="+mn-ea"/>
              </a:rPr>
              <a:t>any </a:t>
            </a:r>
            <a:r>
              <a:rPr sz="1800" b="1" dirty="0">
                <a:cs typeface="+mn-lt"/>
                <a:sym typeface="+mn-ea"/>
              </a:rPr>
              <a:t>user </a:t>
            </a:r>
            <a:r>
              <a:rPr sz="1800" b="1" spc="-10" dirty="0">
                <a:cs typeface="+mn-lt"/>
                <a:sym typeface="+mn-ea"/>
              </a:rPr>
              <a:t>just </a:t>
            </a:r>
            <a:r>
              <a:rPr sz="1800" b="1" spc="-5" dirty="0">
                <a:cs typeface="+mn-lt"/>
                <a:sym typeface="+mn-ea"/>
              </a:rPr>
              <a:t>by </a:t>
            </a:r>
            <a:r>
              <a:rPr sz="1800" b="1" dirty="0">
                <a:cs typeface="+mn-lt"/>
                <a:sym typeface="+mn-ea"/>
              </a:rPr>
              <a:t>knowing the </a:t>
            </a:r>
            <a:r>
              <a:rPr sz="1800" b="1" spc="-10" dirty="0">
                <a:cs typeface="+mn-lt"/>
                <a:sym typeface="+mn-ea"/>
              </a:rPr>
              <a:t>customer </a:t>
            </a:r>
            <a:r>
              <a:rPr sz="1800" b="1" dirty="0">
                <a:cs typeface="+mn-lt"/>
                <a:sym typeface="+mn-ea"/>
              </a:rPr>
              <a:t>id and User </a:t>
            </a:r>
            <a:r>
              <a:rPr sz="1800" b="1" spc="-20" dirty="0">
                <a:cs typeface="+mn-lt"/>
                <a:sym typeface="+mn-ea"/>
              </a:rPr>
              <a:t>ID. </a:t>
            </a:r>
            <a:r>
              <a:rPr sz="1800" b="1" dirty="0">
                <a:cs typeface="+mn-lt"/>
                <a:sym typeface="+mn-ea"/>
              </a:rPr>
              <a:t>This  discloses </a:t>
            </a:r>
            <a:r>
              <a:rPr sz="1800" b="1" spc="-5" dirty="0">
                <a:cs typeface="+mn-lt"/>
                <a:sym typeface="+mn-ea"/>
              </a:rPr>
              <a:t>critical </a:t>
            </a:r>
            <a:r>
              <a:rPr sz="1800" b="1" dirty="0">
                <a:cs typeface="+mn-lt"/>
                <a:sym typeface="+mn-ea"/>
              </a:rPr>
              <a:t>billing </a:t>
            </a:r>
            <a:r>
              <a:rPr sz="1800" b="1" spc="-10" dirty="0">
                <a:cs typeface="+mn-lt"/>
                <a:sym typeface="+mn-ea"/>
              </a:rPr>
              <a:t>information </a:t>
            </a:r>
            <a:r>
              <a:rPr sz="1800" b="1" dirty="0">
                <a:cs typeface="+mn-lt"/>
                <a:sym typeface="+mn-ea"/>
              </a:rPr>
              <a:t>of </a:t>
            </a:r>
            <a:r>
              <a:rPr sz="1800" b="1" spc="-10" dirty="0">
                <a:cs typeface="+mn-lt"/>
                <a:sym typeface="+mn-ea"/>
              </a:rPr>
              <a:t>users</a:t>
            </a:r>
            <a:r>
              <a:rPr sz="1800" b="1" spc="15" dirty="0">
                <a:cs typeface="+mn-lt"/>
                <a:sym typeface="+mn-ea"/>
              </a:rPr>
              <a:t> </a:t>
            </a:r>
            <a:r>
              <a:rPr sz="1800" b="1" dirty="0">
                <a:cs typeface="+mn-lt"/>
                <a:sym typeface="+mn-ea"/>
              </a:rPr>
              <a:t>including:</a:t>
            </a:r>
            <a:endParaRPr sz="1800" b="1">
              <a:cs typeface="+mn-lt"/>
            </a:endParaRPr>
          </a:p>
          <a:p>
            <a:pPr marL="248285" indent="-236220">
              <a:lnSpc>
                <a:spcPct val="100000"/>
              </a:lnSpc>
              <a:spcBef>
                <a:spcPts val="75"/>
              </a:spcBef>
              <a:buFont typeface="Arial"/>
              <a:buChar char="•"/>
              <a:tabLst>
                <a:tab pos="248920" algn="l"/>
              </a:tabLst>
            </a:pPr>
            <a:r>
              <a:rPr sz="1800" b="1" dirty="0">
                <a:cs typeface="+mn-lt"/>
                <a:sym typeface="+mn-ea"/>
              </a:rPr>
              <a:t>Mobile</a:t>
            </a:r>
            <a:r>
              <a:rPr sz="1800" b="1" spc="-5" dirty="0">
                <a:cs typeface="+mn-lt"/>
                <a:sym typeface="+mn-ea"/>
              </a:rPr>
              <a:t> </a:t>
            </a:r>
            <a:r>
              <a:rPr sz="1800" b="1" dirty="0">
                <a:cs typeface="+mn-lt"/>
                <a:sym typeface="+mn-ea"/>
              </a:rPr>
              <a:t>Number</a:t>
            </a:r>
            <a:endParaRPr sz="1800" b="1">
              <a:cs typeface="+mn-lt"/>
            </a:endParaRPr>
          </a:p>
          <a:p>
            <a:pPr marL="248285" indent="-236220">
              <a:lnSpc>
                <a:spcPct val="100000"/>
              </a:lnSpc>
              <a:spcBef>
                <a:spcPts val="70"/>
              </a:spcBef>
              <a:buFont typeface="Arial"/>
              <a:buChar char="•"/>
              <a:tabLst>
                <a:tab pos="248920" algn="l"/>
              </a:tabLst>
            </a:pPr>
            <a:r>
              <a:rPr sz="1800" b="1" dirty="0">
                <a:cs typeface="+mn-lt"/>
                <a:sym typeface="+mn-ea"/>
              </a:rPr>
              <a:t>Bill</a:t>
            </a:r>
            <a:r>
              <a:rPr sz="1800" b="1" spc="-5" dirty="0">
                <a:cs typeface="+mn-lt"/>
                <a:sym typeface="+mn-ea"/>
              </a:rPr>
              <a:t> </a:t>
            </a:r>
            <a:r>
              <a:rPr sz="1800" b="1" dirty="0">
                <a:cs typeface="+mn-lt"/>
                <a:sym typeface="+mn-ea"/>
              </a:rPr>
              <a:t>Number</a:t>
            </a:r>
            <a:endParaRPr sz="1800" b="1">
              <a:cs typeface="+mn-lt"/>
            </a:endParaRPr>
          </a:p>
          <a:p>
            <a:pPr marL="248285" indent="-236220">
              <a:lnSpc>
                <a:spcPct val="100000"/>
              </a:lnSpc>
              <a:spcBef>
                <a:spcPts val="75"/>
              </a:spcBef>
              <a:buFont typeface="Arial"/>
              <a:buChar char="•"/>
              <a:tabLst>
                <a:tab pos="248920" algn="l"/>
              </a:tabLst>
            </a:pPr>
            <a:r>
              <a:rPr sz="1800" b="1" dirty="0">
                <a:cs typeface="+mn-lt"/>
                <a:sym typeface="+mn-ea"/>
              </a:rPr>
              <a:t>Billing</a:t>
            </a:r>
            <a:r>
              <a:rPr sz="1800" b="1" spc="-5" dirty="0">
                <a:cs typeface="+mn-lt"/>
                <a:sym typeface="+mn-ea"/>
              </a:rPr>
              <a:t> </a:t>
            </a:r>
            <a:r>
              <a:rPr sz="1800" b="1" spc="-10" dirty="0">
                <a:cs typeface="+mn-lt"/>
                <a:sym typeface="+mn-ea"/>
              </a:rPr>
              <a:t>Period</a:t>
            </a:r>
            <a:endParaRPr sz="1800" b="1">
              <a:cs typeface="+mn-lt"/>
            </a:endParaRPr>
          </a:p>
          <a:p>
            <a:pPr marL="248285" indent="-236220">
              <a:lnSpc>
                <a:spcPct val="100000"/>
              </a:lnSpc>
              <a:spcBef>
                <a:spcPts val="75"/>
              </a:spcBef>
              <a:buFont typeface="Arial"/>
              <a:buChar char="•"/>
              <a:tabLst>
                <a:tab pos="248920" algn="l"/>
              </a:tabLst>
            </a:pPr>
            <a:r>
              <a:rPr sz="1800" b="1" dirty="0">
                <a:cs typeface="+mn-lt"/>
                <a:sym typeface="+mn-ea"/>
              </a:rPr>
              <a:t>Bill </a:t>
            </a:r>
            <a:r>
              <a:rPr sz="1800" b="1" spc="-5" dirty="0">
                <a:cs typeface="+mn-lt"/>
                <a:sym typeface="+mn-ea"/>
              </a:rPr>
              <a:t>Amount </a:t>
            </a:r>
            <a:r>
              <a:rPr sz="1800" b="1" dirty="0">
                <a:cs typeface="+mn-lt"/>
                <a:sym typeface="+mn-ea"/>
              </a:rPr>
              <a:t>and </a:t>
            </a:r>
            <a:r>
              <a:rPr sz="1800" b="1" spc="-15" dirty="0">
                <a:cs typeface="+mn-lt"/>
                <a:sym typeface="+mn-ea"/>
              </a:rPr>
              <a:t>Breakdown</a:t>
            </a:r>
            <a:endParaRPr sz="1800" b="1">
              <a:cs typeface="+mn-lt"/>
            </a:endParaRPr>
          </a:p>
          <a:p>
            <a:pPr marL="248285" indent="-236220">
              <a:lnSpc>
                <a:spcPct val="100000"/>
              </a:lnSpc>
              <a:spcBef>
                <a:spcPts val="70"/>
              </a:spcBef>
              <a:buFont typeface="Arial"/>
              <a:buChar char="•"/>
              <a:tabLst>
                <a:tab pos="248920" algn="l"/>
              </a:tabLst>
            </a:pPr>
            <a:r>
              <a:rPr sz="1800" b="1" dirty="0">
                <a:cs typeface="+mn-lt"/>
                <a:sym typeface="+mn-ea"/>
              </a:rPr>
              <a:t>Phone no. and email</a:t>
            </a:r>
            <a:r>
              <a:rPr sz="1800" b="1" spc="-5" dirty="0">
                <a:cs typeface="+mn-lt"/>
                <a:sym typeface="+mn-ea"/>
              </a:rPr>
              <a:t> address</a:t>
            </a:r>
            <a:endParaRPr sz="1800" b="1">
              <a:cs typeface="+mn-lt"/>
            </a:endParaRPr>
          </a:p>
          <a:p>
            <a:pPr marL="248285" indent="-236220">
              <a:lnSpc>
                <a:spcPct val="100000"/>
              </a:lnSpc>
              <a:spcBef>
                <a:spcPts val="75"/>
              </a:spcBef>
              <a:buFont typeface="Arial"/>
              <a:buChar char="•"/>
              <a:tabLst>
                <a:tab pos="248920" algn="l"/>
              </a:tabLst>
            </a:pPr>
            <a:r>
              <a:rPr sz="1800" b="1" spc="-5" dirty="0">
                <a:cs typeface="+mn-lt"/>
                <a:sym typeface="+mn-ea"/>
              </a:rPr>
              <a:t>Address</a:t>
            </a:r>
            <a:endParaRPr sz="1800" b="1">
              <a:cs typeface="+mn-lt"/>
            </a:endParaRPr>
          </a:p>
          <a:p>
            <a:pPr>
              <a:lnSpc>
                <a:spcPct val="100000"/>
              </a:lnSpc>
              <a:spcBef>
                <a:spcPts val="20"/>
              </a:spcBef>
            </a:pPr>
            <a:endParaRPr sz="1800" b="1">
              <a:cs typeface="+mn-lt"/>
            </a:endParaRPr>
          </a:p>
          <a:p>
            <a:pPr marL="12700" marR="124460">
              <a:lnSpc>
                <a:spcPct val="102000"/>
              </a:lnSpc>
            </a:pPr>
            <a:r>
              <a:rPr sz="1800" b="1" dirty="0">
                <a:cs typeface="+mn-lt"/>
                <a:sym typeface="+mn-ea"/>
              </a:rPr>
              <a:t>This </a:t>
            </a:r>
            <a:r>
              <a:rPr sz="1800" b="1" spc="-10" dirty="0">
                <a:cs typeface="+mn-lt"/>
                <a:sym typeface="+mn-ea"/>
              </a:rPr>
              <a:t>can </a:t>
            </a:r>
            <a:r>
              <a:rPr sz="1800" b="1" dirty="0">
                <a:cs typeface="+mn-lt"/>
                <a:sym typeface="+mn-ea"/>
              </a:rPr>
              <a:t>be used </a:t>
            </a:r>
            <a:r>
              <a:rPr sz="1800" b="1" spc="-5" dirty="0">
                <a:cs typeface="+mn-lt"/>
                <a:sym typeface="+mn-ea"/>
              </a:rPr>
              <a:t>by </a:t>
            </a:r>
            <a:r>
              <a:rPr sz="1800" b="1" dirty="0">
                <a:cs typeface="+mn-lt"/>
                <a:sym typeface="+mn-ea"/>
              </a:rPr>
              <a:t>malicious </a:t>
            </a:r>
            <a:r>
              <a:rPr sz="1800" b="1" spc="-20" dirty="0">
                <a:cs typeface="+mn-lt"/>
                <a:sym typeface="+mn-ea"/>
              </a:rPr>
              <a:t>hackers </a:t>
            </a:r>
            <a:r>
              <a:rPr sz="1800" b="1" spc="-10" dirty="0">
                <a:cs typeface="+mn-lt"/>
                <a:sym typeface="+mn-ea"/>
              </a:rPr>
              <a:t>to </a:t>
            </a:r>
            <a:r>
              <a:rPr sz="1800" b="1" spc="-5" dirty="0">
                <a:cs typeface="+mn-lt"/>
                <a:sym typeface="+mn-ea"/>
              </a:rPr>
              <a:t>carry </a:t>
            </a:r>
            <a:r>
              <a:rPr sz="1800" b="1" dirty="0">
                <a:cs typeface="+mn-lt"/>
                <a:sym typeface="+mn-ea"/>
              </a:rPr>
              <a:t>out </a:t>
            </a:r>
            <a:r>
              <a:rPr sz="1800" b="1" spc="-20" dirty="0">
                <a:cs typeface="+mn-lt"/>
                <a:sym typeface="+mn-ea"/>
              </a:rPr>
              <a:t>targeted </a:t>
            </a:r>
            <a:r>
              <a:rPr sz="1800" b="1" dirty="0">
                <a:cs typeface="+mn-lt"/>
                <a:sym typeface="+mn-ea"/>
              </a:rPr>
              <a:t>phishing </a:t>
            </a:r>
            <a:r>
              <a:rPr sz="1800" b="1" spc="-20" dirty="0">
                <a:cs typeface="+mn-lt"/>
                <a:sym typeface="+mn-ea"/>
              </a:rPr>
              <a:t>attacks </a:t>
            </a:r>
            <a:r>
              <a:rPr sz="1800" b="1" dirty="0">
                <a:cs typeface="+mn-lt"/>
                <a:sym typeface="+mn-ea"/>
              </a:rPr>
              <a:t>on the </a:t>
            </a:r>
            <a:r>
              <a:rPr sz="1800" b="1" spc="-10" dirty="0">
                <a:cs typeface="+mn-lt"/>
                <a:sym typeface="+mn-ea"/>
              </a:rPr>
              <a:t>users </a:t>
            </a:r>
            <a:r>
              <a:rPr sz="1800" b="1" dirty="0">
                <a:cs typeface="+mn-lt"/>
                <a:sym typeface="+mn-ea"/>
              </a:rPr>
              <a:t>and the </a:t>
            </a:r>
            <a:r>
              <a:rPr sz="1800" b="1" spc="-10" dirty="0">
                <a:cs typeface="+mn-lt"/>
                <a:sym typeface="+mn-ea"/>
              </a:rPr>
              <a:t>information can </a:t>
            </a:r>
            <a:r>
              <a:rPr sz="1800" b="1" dirty="0">
                <a:cs typeface="+mn-lt"/>
                <a:sym typeface="+mn-ea"/>
              </a:rPr>
              <a:t>also be sold </a:t>
            </a:r>
            <a:r>
              <a:rPr sz="1800" b="1" spc="-10" dirty="0">
                <a:cs typeface="+mn-lt"/>
                <a:sym typeface="+mn-ea"/>
              </a:rPr>
              <a:t>to  competitors/blackmarket.</a:t>
            </a:r>
            <a:endParaRPr sz="1800" b="1">
              <a:cs typeface="+mn-lt"/>
            </a:endParaRPr>
          </a:p>
          <a:p>
            <a:pPr>
              <a:lnSpc>
                <a:spcPct val="100000"/>
              </a:lnSpc>
              <a:spcBef>
                <a:spcPts val="20"/>
              </a:spcBef>
            </a:pPr>
            <a:endParaRPr sz="1800" b="1">
              <a:cs typeface="+mn-lt"/>
            </a:endParaRPr>
          </a:p>
          <a:p>
            <a:pPr marL="12700" marR="5080">
              <a:lnSpc>
                <a:spcPct val="102000"/>
              </a:lnSpc>
            </a:pPr>
            <a:r>
              <a:rPr sz="1800" b="1" spc="-10" dirty="0">
                <a:cs typeface="+mn-lt"/>
                <a:sym typeface="+mn-ea"/>
              </a:rPr>
              <a:t>More </a:t>
            </a:r>
            <a:r>
              <a:rPr sz="1800" b="1" spc="-50" dirty="0">
                <a:cs typeface="+mn-lt"/>
                <a:sym typeface="+mn-ea"/>
              </a:rPr>
              <a:t>over, </a:t>
            </a:r>
            <a:r>
              <a:rPr sz="1800" b="1" dirty="0">
                <a:cs typeface="+mn-lt"/>
                <a:sym typeface="+mn-ea"/>
              </a:rPr>
              <a:t>as </a:t>
            </a:r>
            <a:r>
              <a:rPr sz="1800" b="1" spc="-5" dirty="0">
                <a:cs typeface="+mn-lt"/>
                <a:sym typeface="+mn-ea"/>
              </a:rPr>
              <a:t>there </a:t>
            </a:r>
            <a:r>
              <a:rPr sz="1800" b="1" dirty="0">
                <a:cs typeface="+mn-lt"/>
                <a:sym typeface="+mn-ea"/>
              </a:rPr>
              <a:t>is no </a:t>
            </a:r>
            <a:r>
              <a:rPr sz="1800" b="1" spc="-10" dirty="0">
                <a:cs typeface="+mn-lt"/>
                <a:sym typeface="+mn-ea"/>
              </a:rPr>
              <a:t>ratelimiting </a:t>
            </a:r>
            <a:r>
              <a:rPr sz="1800" b="1" spc="-5" dirty="0">
                <a:cs typeface="+mn-lt"/>
                <a:sym typeface="+mn-ea"/>
              </a:rPr>
              <a:t>checks, </a:t>
            </a:r>
            <a:r>
              <a:rPr sz="1800" b="1" spc="-25" dirty="0">
                <a:cs typeface="+mn-lt"/>
                <a:sym typeface="+mn-ea"/>
              </a:rPr>
              <a:t>attacker </a:t>
            </a:r>
            <a:r>
              <a:rPr sz="1800" b="1" spc="-10" dirty="0">
                <a:cs typeface="+mn-lt"/>
                <a:sym typeface="+mn-ea"/>
              </a:rPr>
              <a:t>can </a:t>
            </a:r>
            <a:r>
              <a:rPr sz="1800" b="1" spc="-15" dirty="0">
                <a:cs typeface="+mn-lt"/>
                <a:sym typeface="+mn-ea"/>
              </a:rPr>
              <a:t>bruteforce </a:t>
            </a:r>
            <a:r>
              <a:rPr sz="1800" b="1" dirty="0">
                <a:cs typeface="+mn-lt"/>
                <a:sym typeface="+mn-ea"/>
              </a:rPr>
              <a:t>the user_id </a:t>
            </a:r>
            <a:r>
              <a:rPr sz="1800" b="1" spc="-20" dirty="0">
                <a:cs typeface="+mn-lt"/>
                <a:sym typeface="+mn-ea"/>
              </a:rPr>
              <a:t>for </a:t>
            </a:r>
            <a:r>
              <a:rPr sz="1800" b="1" dirty="0">
                <a:cs typeface="+mn-lt"/>
                <a:sym typeface="+mn-ea"/>
              </a:rPr>
              <a:t>all possible </a:t>
            </a:r>
            <a:r>
              <a:rPr sz="1800" b="1" spc="-5" dirty="0">
                <a:cs typeface="+mn-lt"/>
                <a:sym typeface="+mn-ea"/>
              </a:rPr>
              <a:t>values </a:t>
            </a:r>
            <a:r>
              <a:rPr sz="1800" b="1" dirty="0">
                <a:cs typeface="+mn-lt"/>
                <a:sym typeface="+mn-ea"/>
              </a:rPr>
              <a:t>and </a:t>
            </a:r>
            <a:r>
              <a:rPr sz="1800" b="1" spc="-15" dirty="0">
                <a:cs typeface="+mn-lt"/>
                <a:sym typeface="+mn-ea"/>
              </a:rPr>
              <a:t>get </a:t>
            </a:r>
            <a:r>
              <a:rPr sz="1800" b="1" dirty="0">
                <a:cs typeface="+mn-lt"/>
                <a:sym typeface="+mn-ea"/>
              </a:rPr>
              <a:t>bill </a:t>
            </a:r>
            <a:r>
              <a:rPr sz="1800" b="1" spc="-10" dirty="0">
                <a:cs typeface="+mn-lt"/>
                <a:sym typeface="+mn-ea"/>
              </a:rPr>
              <a:t>information </a:t>
            </a:r>
            <a:r>
              <a:rPr sz="1800" b="1" dirty="0">
                <a:cs typeface="+mn-lt"/>
                <a:sym typeface="+mn-ea"/>
              </a:rPr>
              <a:t>of  each and </a:t>
            </a:r>
            <a:r>
              <a:rPr sz="1800" b="1" spc="-5" dirty="0">
                <a:cs typeface="+mn-lt"/>
                <a:sym typeface="+mn-ea"/>
              </a:rPr>
              <a:t>every </a:t>
            </a:r>
            <a:r>
              <a:rPr sz="1800" b="1" dirty="0">
                <a:cs typeface="+mn-lt"/>
                <a:sym typeface="+mn-ea"/>
              </a:rPr>
              <a:t>user of the </a:t>
            </a:r>
            <a:r>
              <a:rPr sz="1800" b="1" spc="-15" dirty="0">
                <a:cs typeface="+mn-lt"/>
                <a:sym typeface="+mn-ea"/>
              </a:rPr>
              <a:t>organization </a:t>
            </a:r>
            <a:r>
              <a:rPr sz="1800" b="1" spc="-5" dirty="0">
                <a:cs typeface="+mn-lt"/>
                <a:sym typeface="+mn-ea"/>
              </a:rPr>
              <a:t>resulting </a:t>
            </a:r>
            <a:r>
              <a:rPr sz="1800" b="1" dirty="0">
                <a:cs typeface="+mn-lt"/>
                <a:sym typeface="+mn-ea"/>
              </a:rPr>
              <a:t>is a </a:t>
            </a:r>
            <a:r>
              <a:rPr sz="1800" b="1" spc="-5" dirty="0">
                <a:cs typeface="+mn-lt"/>
                <a:sym typeface="+mn-ea"/>
              </a:rPr>
              <a:t>massive </a:t>
            </a:r>
            <a:r>
              <a:rPr sz="1800" b="1" spc="-10" dirty="0">
                <a:cs typeface="+mn-lt"/>
                <a:sym typeface="+mn-ea"/>
              </a:rPr>
              <a:t>information</a:t>
            </a:r>
            <a:r>
              <a:rPr sz="1800" b="1" spc="40" dirty="0">
                <a:cs typeface="+mn-lt"/>
                <a:sym typeface="+mn-ea"/>
              </a:rPr>
              <a:t> </a:t>
            </a:r>
            <a:r>
              <a:rPr sz="1800" b="1" spc="-10" dirty="0">
                <a:cs typeface="+mn-lt"/>
                <a:sym typeface="+mn-ea"/>
              </a:rPr>
              <a:t>leakage.</a:t>
            </a:r>
            <a:endParaRPr sz="1800" b="1">
              <a:latin typeface="Carlito"/>
              <a:cs typeface="Carlito"/>
            </a:endParaRPr>
          </a:p>
          <a:p>
            <a:endParaRPr lang="en-US" sz="1800" b="1"/>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true"/>
          </p:cNvSpPr>
          <p:nvPr>
            <p:ph type="title"/>
          </p:nvPr>
        </p:nvSpPr>
        <p:spPr>
          <a:xfrm>
            <a:off x="-38100" y="-255905"/>
            <a:ext cx="10515600" cy="1325563"/>
          </a:xfrm>
        </p:spPr>
        <p:txBody>
          <a:bodyPr/>
          <a:p>
            <a:r>
              <a:rPr lang="en-US" altLang="en-US"/>
              <a:t>Recommandations</a:t>
            </a:r>
            <a:endParaRPr lang="en-US" altLang="en-US"/>
          </a:p>
        </p:txBody>
      </p:sp>
      <p:sp>
        <p:nvSpPr>
          <p:cNvPr id="3" name="Content Placeholder 2"/>
          <p:cNvSpPr>
            <a:spLocks noGrp="true"/>
          </p:cNvSpPr>
          <p:nvPr>
            <p:ph idx="1"/>
          </p:nvPr>
        </p:nvSpPr>
        <p:spPr>
          <a:xfrm>
            <a:off x="323850" y="777875"/>
            <a:ext cx="10515600" cy="4351338"/>
          </a:xfrm>
        </p:spPr>
        <p:txBody>
          <a:bodyPr/>
          <a:p>
            <a:pPr marL="12700">
              <a:lnSpc>
                <a:spcPct val="100000"/>
              </a:lnSpc>
              <a:spcBef>
                <a:spcPts val="100"/>
              </a:spcBef>
            </a:pPr>
            <a:r>
              <a:rPr lang="en-US" sz="2400" b="1" spc="-85" dirty="0">
                <a:latin typeface="Carlito"/>
                <a:cs typeface="Carlito"/>
                <a:sym typeface="+mn-ea"/>
              </a:rPr>
              <a:t>T</a:t>
            </a:r>
            <a:r>
              <a:rPr sz="2400" b="1" spc="-85" dirty="0">
                <a:latin typeface="Carlito"/>
                <a:cs typeface="Carlito"/>
                <a:sym typeface="+mn-ea"/>
              </a:rPr>
              <a:t>ake </a:t>
            </a:r>
            <a:r>
              <a:rPr sz="2400" b="1" dirty="0">
                <a:latin typeface="Carlito"/>
                <a:cs typeface="Carlito"/>
                <a:sym typeface="+mn-ea"/>
              </a:rPr>
              <a:t>the </a:t>
            </a:r>
            <a:r>
              <a:rPr sz="2400" b="1" spc="-10" dirty="0">
                <a:latin typeface="Carlito"/>
                <a:cs typeface="Carlito"/>
                <a:sym typeface="+mn-ea"/>
              </a:rPr>
              <a:t>following</a:t>
            </a:r>
            <a:r>
              <a:rPr sz="2400" b="1" spc="80" dirty="0">
                <a:latin typeface="Carlito"/>
                <a:cs typeface="Carlito"/>
                <a:sym typeface="+mn-ea"/>
              </a:rPr>
              <a:t> </a:t>
            </a:r>
            <a:r>
              <a:rPr sz="2400" b="1" spc="-10" dirty="0">
                <a:latin typeface="Carlito"/>
                <a:cs typeface="Carlito"/>
                <a:sym typeface="+mn-ea"/>
              </a:rPr>
              <a:t>precautions:</a:t>
            </a:r>
            <a:endParaRPr sz="2400" b="1">
              <a:latin typeface="Carlito"/>
              <a:cs typeface="Carlito"/>
            </a:endParaRPr>
          </a:p>
          <a:p>
            <a:pPr marL="577850" marR="110490" indent="-188595">
              <a:lnSpc>
                <a:spcPts val="3410"/>
              </a:lnSpc>
              <a:spcBef>
                <a:spcPts val="480"/>
              </a:spcBef>
              <a:buFont typeface="Arial"/>
              <a:buChar char="•"/>
              <a:tabLst>
                <a:tab pos="578485" algn="l"/>
              </a:tabLst>
            </a:pPr>
            <a:r>
              <a:rPr sz="2400" b="1" spc="-5" dirty="0">
                <a:latin typeface="Carlito"/>
                <a:cs typeface="Carlito"/>
                <a:sym typeface="+mn-ea"/>
              </a:rPr>
              <a:t>Implement </a:t>
            </a:r>
            <a:r>
              <a:rPr sz="2400" b="1" spc="-10" dirty="0">
                <a:latin typeface="Carlito"/>
                <a:cs typeface="Carlito"/>
                <a:sym typeface="+mn-ea"/>
              </a:rPr>
              <a:t>proper authentication </a:t>
            </a:r>
            <a:r>
              <a:rPr sz="2400" b="1" dirty="0">
                <a:latin typeface="Carlito"/>
                <a:cs typeface="Carlito"/>
                <a:sym typeface="+mn-ea"/>
              </a:rPr>
              <a:t>and </a:t>
            </a:r>
            <a:r>
              <a:rPr sz="2400" b="1" spc="-5" dirty="0">
                <a:latin typeface="Carlito"/>
                <a:cs typeface="Carlito"/>
                <a:sym typeface="+mn-ea"/>
              </a:rPr>
              <a:t>authorisation checks </a:t>
            </a:r>
            <a:r>
              <a:rPr sz="2400" b="1" spc="-15" dirty="0">
                <a:latin typeface="Carlito"/>
                <a:cs typeface="Carlito"/>
                <a:sym typeface="+mn-ea"/>
              </a:rPr>
              <a:t>to </a:t>
            </a:r>
            <a:r>
              <a:rPr sz="2400" b="1" spc="-30" dirty="0">
                <a:latin typeface="Carlito"/>
                <a:cs typeface="Carlito"/>
                <a:sym typeface="+mn-ea"/>
              </a:rPr>
              <a:t>make </a:t>
            </a:r>
            <a:r>
              <a:rPr sz="2400" b="1" spc="-15" dirty="0">
                <a:latin typeface="Carlito"/>
                <a:cs typeface="Carlito"/>
                <a:sym typeface="+mn-ea"/>
              </a:rPr>
              <a:t>sure </a:t>
            </a:r>
            <a:r>
              <a:rPr sz="2400" b="1" spc="-10" dirty="0">
                <a:latin typeface="Carlito"/>
                <a:cs typeface="Carlito"/>
                <a:sym typeface="+mn-ea"/>
              </a:rPr>
              <a:t>that </a:t>
            </a:r>
            <a:r>
              <a:rPr sz="2400" b="1" dirty="0">
                <a:latin typeface="Carlito"/>
                <a:cs typeface="Carlito"/>
                <a:sym typeface="+mn-ea"/>
              </a:rPr>
              <a:t>the user has </a:t>
            </a:r>
            <a:r>
              <a:rPr sz="2400" b="1" spc="-5" dirty="0">
                <a:latin typeface="Carlito"/>
                <a:cs typeface="Carlito"/>
                <a:sym typeface="+mn-ea"/>
              </a:rPr>
              <a:t>permission </a:t>
            </a:r>
            <a:r>
              <a:rPr sz="2400" b="1" spc="-15" dirty="0">
                <a:latin typeface="Carlito"/>
                <a:cs typeface="Carlito"/>
                <a:sym typeface="+mn-ea"/>
              </a:rPr>
              <a:t>to </a:t>
            </a:r>
            <a:r>
              <a:rPr sz="2400" b="1" dirty="0">
                <a:latin typeface="Carlito"/>
                <a:cs typeface="Carlito"/>
                <a:sym typeface="+mn-ea"/>
              </a:rPr>
              <a:t>the  </a:t>
            </a:r>
            <a:r>
              <a:rPr sz="2400" b="1" spc="-20" dirty="0">
                <a:latin typeface="Carlito"/>
                <a:cs typeface="Carlito"/>
                <a:sym typeface="+mn-ea"/>
              </a:rPr>
              <a:t>data </a:t>
            </a:r>
            <a:r>
              <a:rPr sz="2400" b="1" spc="-10" dirty="0">
                <a:latin typeface="Carlito"/>
                <a:cs typeface="Carlito"/>
                <a:sym typeface="+mn-ea"/>
              </a:rPr>
              <a:t>he/she </a:t>
            </a:r>
            <a:r>
              <a:rPr sz="2400" b="1" dirty="0">
                <a:latin typeface="Carlito"/>
                <a:cs typeface="Carlito"/>
                <a:sym typeface="+mn-ea"/>
              </a:rPr>
              <a:t>is</a:t>
            </a:r>
            <a:r>
              <a:rPr sz="2400" b="1" spc="25" dirty="0">
                <a:latin typeface="Carlito"/>
                <a:cs typeface="Carlito"/>
                <a:sym typeface="+mn-ea"/>
              </a:rPr>
              <a:t> </a:t>
            </a:r>
            <a:r>
              <a:rPr sz="2400" b="1" spc="-10" dirty="0">
                <a:latin typeface="Carlito"/>
                <a:cs typeface="Carlito"/>
                <a:sym typeface="+mn-ea"/>
              </a:rPr>
              <a:t>requesting</a:t>
            </a:r>
            <a:endParaRPr sz="2400" b="1">
              <a:latin typeface="Carlito"/>
              <a:cs typeface="Carlito"/>
            </a:endParaRPr>
          </a:p>
          <a:p>
            <a:pPr marL="577850" indent="-189230">
              <a:lnSpc>
                <a:spcPct val="100000"/>
              </a:lnSpc>
              <a:spcBef>
                <a:spcPts val="85"/>
              </a:spcBef>
              <a:buFont typeface="Arial"/>
              <a:buChar char="•"/>
              <a:tabLst>
                <a:tab pos="578485" algn="l"/>
              </a:tabLst>
            </a:pPr>
            <a:r>
              <a:rPr sz="2400" b="1" dirty="0">
                <a:latin typeface="Carlito"/>
                <a:cs typeface="Carlito"/>
                <a:sym typeface="+mn-ea"/>
              </a:rPr>
              <a:t>Use </a:t>
            </a:r>
            <a:r>
              <a:rPr sz="2400" b="1" spc="-10" dirty="0">
                <a:latin typeface="Carlito"/>
                <a:cs typeface="Carlito"/>
                <a:sym typeface="+mn-ea"/>
              </a:rPr>
              <a:t>proper </a:t>
            </a:r>
            <a:r>
              <a:rPr sz="2400" b="1" spc="-35" dirty="0">
                <a:latin typeface="Carlito"/>
                <a:cs typeface="Carlito"/>
                <a:sym typeface="+mn-ea"/>
              </a:rPr>
              <a:t>rate </a:t>
            </a:r>
            <a:r>
              <a:rPr sz="2400" b="1" spc="-5" dirty="0">
                <a:latin typeface="Carlito"/>
                <a:cs typeface="Carlito"/>
                <a:sym typeface="+mn-ea"/>
              </a:rPr>
              <a:t>limiting checks on </a:t>
            </a:r>
            <a:r>
              <a:rPr sz="2400" b="1" dirty="0">
                <a:latin typeface="Carlito"/>
                <a:cs typeface="Carlito"/>
                <a:sym typeface="+mn-ea"/>
              </a:rPr>
              <a:t>the </a:t>
            </a:r>
            <a:r>
              <a:rPr sz="2400" b="1" spc="-5" dirty="0">
                <a:latin typeface="Carlito"/>
                <a:cs typeface="Carlito"/>
                <a:sym typeface="+mn-ea"/>
              </a:rPr>
              <a:t>number of </a:t>
            </a:r>
            <a:r>
              <a:rPr sz="2400" b="1" spc="-15" dirty="0">
                <a:latin typeface="Carlito"/>
                <a:cs typeface="Carlito"/>
                <a:sym typeface="+mn-ea"/>
              </a:rPr>
              <a:t>request </a:t>
            </a:r>
            <a:r>
              <a:rPr sz="2400" b="1" spc="-10" dirty="0">
                <a:latin typeface="Carlito"/>
                <a:cs typeface="Carlito"/>
                <a:sym typeface="+mn-ea"/>
              </a:rPr>
              <a:t>comes </a:t>
            </a:r>
            <a:r>
              <a:rPr sz="2400" b="1" spc="-15" dirty="0">
                <a:latin typeface="Carlito"/>
                <a:cs typeface="Carlito"/>
                <a:sym typeface="+mn-ea"/>
              </a:rPr>
              <a:t>from </a:t>
            </a:r>
            <a:r>
              <a:rPr sz="2400" b="1" dirty="0">
                <a:latin typeface="Carlito"/>
                <a:cs typeface="Carlito"/>
                <a:sym typeface="+mn-ea"/>
              </a:rPr>
              <a:t>a single user in a </a:t>
            </a:r>
            <a:r>
              <a:rPr sz="2400" b="1" spc="-5" dirty="0">
                <a:latin typeface="Carlito"/>
                <a:cs typeface="Carlito"/>
                <a:sym typeface="+mn-ea"/>
              </a:rPr>
              <a:t>small </a:t>
            </a:r>
            <a:r>
              <a:rPr sz="2400" b="1" spc="-10" dirty="0">
                <a:latin typeface="Carlito"/>
                <a:cs typeface="Carlito"/>
                <a:sym typeface="+mn-ea"/>
              </a:rPr>
              <a:t>amount </a:t>
            </a:r>
            <a:r>
              <a:rPr sz="2400" b="1" spc="-5" dirty="0">
                <a:latin typeface="Carlito"/>
                <a:cs typeface="Carlito"/>
                <a:sym typeface="+mn-ea"/>
              </a:rPr>
              <a:t>of</a:t>
            </a:r>
            <a:r>
              <a:rPr sz="2400" b="1" spc="204" dirty="0">
                <a:latin typeface="Carlito"/>
                <a:cs typeface="Carlito"/>
                <a:sym typeface="+mn-ea"/>
              </a:rPr>
              <a:t> </a:t>
            </a:r>
            <a:r>
              <a:rPr sz="2400" b="1" spc="-5" dirty="0">
                <a:latin typeface="Carlito"/>
                <a:cs typeface="Carlito"/>
                <a:sym typeface="+mn-ea"/>
              </a:rPr>
              <a:t>time</a:t>
            </a:r>
            <a:endParaRPr sz="2400" b="1">
              <a:latin typeface="Carlito"/>
              <a:cs typeface="Carlito"/>
            </a:endParaRPr>
          </a:p>
          <a:p>
            <a:pPr marL="577850" indent="-189230">
              <a:lnSpc>
                <a:spcPct val="100000"/>
              </a:lnSpc>
              <a:spcBef>
                <a:spcPts val="155"/>
              </a:spcBef>
              <a:buFont typeface="Arial"/>
              <a:buChar char="•"/>
              <a:tabLst>
                <a:tab pos="578485" algn="l"/>
              </a:tabLst>
            </a:pPr>
            <a:r>
              <a:rPr sz="2400" b="1" spc="-25" dirty="0">
                <a:latin typeface="Carlito"/>
                <a:cs typeface="Carlito"/>
                <a:sym typeface="+mn-ea"/>
              </a:rPr>
              <a:t>Make </a:t>
            </a:r>
            <a:r>
              <a:rPr sz="2400" b="1" spc="-15" dirty="0">
                <a:latin typeface="Carlito"/>
                <a:cs typeface="Carlito"/>
                <a:sym typeface="+mn-ea"/>
              </a:rPr>
              <a:t>sure </a:t>
            </a:r>
            <a:r>
              <a:rPr sz="2400" b="1" spc="-5" dirty="0">
                <a:latin typeface="Carlito"/>
                <a:cs typeface="Carlito"/>
                <a:sym typeface="+mn-ea"/>
              </a:rPr>
              <a:t>each </a:t>
            </a:r>
            <a:r>
              <a:rPr sz="2400" b="1" dirty="0">
                <a:latin typeface="Carlito"/>
                <a:cs typeface="Carlito"/>
                <a:sym typeface="+mn-ea"/>
              </a:rPr>
              <a:t>user </a:t>
            </a:r>
            <a:r>
              <a:rPr sz="2400" b="1" spc="-10" dirty="0">
                <a:latin typeface="Carlito"/>
                <a:cs typeface="Carlito"/>
                <a:sym typeface="+mn-ea"/>
              </a:rPr>
              <a:t>can </a:t>
            </a:r>
            <a:r>
              <a:rPr sz="2400" b="1" spc="-5" dirty="0">
                <a:latin typeface="Carlito"/>
                <a:cs typeface="Carlito"/>
                <a:sym typeface="+mn-ea"/>
              </a:rPr>
              <a:t>only </a:t>
            </a:r>
            <a:r>
              <a:rPr sz="2400" b="1" dirty="0">
                <a:latin typeface="Carlito"/>
                <a:cs typeface="Carlito"/>
                <a:sym typeface="+mn-ea"/>
              </a:rPr>
              <a:t>see </a:t>
            </a:r>
            <a:r>
              <a:rPr sz="2400" b="1" spc="-5" dirty="0">
                <a:latin typeface="Carlito"/>
                <a:cs typeface="Carlito"/>
                <a:sym typeface="+mn-ea"/>
              </a:rPr>
              <a:t>his/her </a:t>
            </a:r>
            <a:r>
              <a:rPr sz="2400" b="1" spc="-20" dirty="0">
                <a:latin typeface="Carlito"/>
                <a:cs typeface="Carlito"/>
                <a:sym typeface="+mn-ea"/>
              </a:rPr>
              <a:t>data</a:t>
            </a:r>
            <a:r>
              <a:rPr sz="2400" b="1" spc="65" dirty="0">
                <a:latin typeface="Carlito"/>
                <a:cs typeface="Carlito"/>
                <a:sym typeface="+mn-ea"/>
              </a:rPr>
              <a:t> </a:t>
            </a:r>
            <a:r>
              <a:rPr sz="2400" b="1" spc="-45" dirty="0">
                <a:latin typeface="Carlito"/>
                <a:cs typeface="Carlito"/>
                <a:sym typeface="+mn-ea"/>
              </a:rPr>
              <a:t>only.</a:t>
            </a:r>
            <a:endParaRPr lang="en-US" sz="2400" b="1"/>
          </a:p>
        </p:txBody>
      </p:sp>
      <p:sp>
        <p:nvSpPr>
          <p:cNvPr id="4" name="Text Box 3"/>
          <p:cNvSpPr txBox="true"/>
          <p:nvPr/>
        </p:nvSpPr>
        <p:spPr>
          <a:xfrm>
            <a:off x="57150" y="3395980"/>
            <a:ext cx="6896100" cy="460375"/>
          </a:xfrm>
          <a:prstGeom prst="rect">
            <a:avLst/>
          </a:prstGeom>
          <a:noFill/>
        </p:spPr>
        <p:txBody>
          <a:bodyPr wrap="square" rtlCol="0">
            <a:spAutoFit/>
          </a:bodyPr>
          <a:p>
            <a:r>
              <a:rPr lang="en-US" altLang="en-US" sz="2400" b="1"/>
              <a:t>References</a:t>
            </a:r>
            <a:endParaRPr lang="en-US" altLang="en-US" sz="2400" b="1"/>
          </a:p>
        </p:txBody>
      </p:sp>
      <p:sp>
        <p:nvSpPr>
          <p:cNvPr id="5" name="Text Box 4"/>
          <p:cNvSpPr txBox="true"/>
          <p:nvPr/>
        </p:nvSpPr>
        <p:spPr>
          <a:xfrm>
            <a:off x="533400" y="3967480"/>
            <a:ext cx="11353800" cy="983615"/>
          </a:xfrm>
          <a:prstGeom prst="rect">
            <a:avLst/>
          </a:prstGeom>
          <a:noFill/>
        </p:spPr>
        <p:txBody>
          <a:bodyPr wrap="square" rtlCol="0">
            <a:spAutoFit/>
          </a:bodyPr>
          <a:p>
            <a:r>
              <a:rPr sz="2000" b="1" i="1" u="heavy" spc="10" dirty="0">
                <a:uFill>
                  <a:solidFill>
                    <a:srgbClr val="000000"/>
                  </a:solidFill>
                </a:uFill>
                <a:latin typeface="Carlito"/>
                <a:cs typeface="Carlito"/>
                <a:sym typeface="+mn-ea"/>
              </a:rPr>
              <a:t>https://</a:t>
            </a:r>
            <a:r>
              <a:rPr sz="2000" b="1" i="1" u="heavy" spc="10" dirty="0">
                <a:uFill>
                  <a:solidFill>
                    <a:srgbClr val="000000"/>
                  </a:solidFill>
                </a:uFill>
                <a:latin typeface="Carlito"/>
                <a:cs typeface="Carlito"/>
                <a:sym typeface="+mn-ea"/>
                <a:hlinkClick r:id="rId1"/>
              </a:rPr>
              <a:t>www.owasp.org/index.php/Insecure_Configuration_Management </a:t>
            </a:r>
            <a:r>
              <a:rPr sz="2000" b="1" i="1" spc="10" dirty="0">
                <a:latin typeface="Carlito"/>
                <a:cs typeface="Carlito"/>
                <a:sym typeface="+mn-ea"/>
              </a:rPr>
              <a:t> </a:t>
            </a:r>
            <a:r>
              <a:rPr sz="2000" b="1" i="1" u="heavy" spc="5" dirty="0">
                <a:uFill>
                  <a:solidFill>
                    <a:srgbClr val="000000"/>
                  </a:solidFill>
                </a:uFill>
                <a:latin typeface="Carlito"/>
                <a:cs typeface="Carlito"/>
                <a:sym typeface="+mn-ea"/>
              </a:rPr>
              <a:t>https://</a:t>
            </a:r>
            <a:r>
              <a:rPr sz="2000" b="1" i="1" u="heavy" spc="5" dirty="0">
                <a:uFill>
                  <a:solidFill>
                    <a:srgbClr val="000000"/>
                  </a:solidFill>
                </a:uFill>
                <a:latin typeface="Carlito"/>
                <a:cs typeface="Carlito"/>
                <a:sym typeface="+mn-ea"/>
                <a:hlinkClick r:id="rId2"/>
              </a:rPr>
              <a:t>www.owasp.org/index.php/Top_10_2013-A4-Insecure_Direct_Object_References</a:t>
            </a:r>
            <a:endParaRPr>
              <a:latin typeface="Carlito"/>
              <a:cs typeface="Carlito"/>
            </a:endParaRPr>
          </a:p>
          <a:p>
            <a:endParaRPr lang="en-US" b="1"/>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true"/>
          </p:cNvSpPr>
          <p:nvPr>
            <p:ph type="title"/>
          </p:nvPr>
        </p:nvSpPr>
        <p:spPr>
          <a:xfrm>
            <a:off x="-19050" y="-274955"/>
            <a:ext cx="10515600" cy="1325563"/>
          </a:xfrm>
        </p:spPr>
        <p:txBody>
          <a:bodyPr/>
          <a:p>
            <a:r>
              <a:rPr lang="en-US" altLang="en-US"/>
              <a:t>15.Information disclosure due to default pages</a:t>
            </a:r>
            <a:endParaRPr lang="en-US" altLang="en-US"/>
          </a:p>
        </p:txBody>
      </p:sp>
      <p:graphicFrame>
        <p:nvGraphicFramePr>
          <p:cNvPr id="4" name="object 3"/>
          <p:cNvGraphicFramePr>
            <a:graphicFrameLocks noGrp="true"/>
          </p:cNvGraphicFramePr>
          <p:nvPr>
            <p:ph idx="1"/>
          </p:nvPr>
        </p:nvGraphicFramePr>
        <p:xfrm>
          <a:off x="533400" y="708025"/>
          <a:ext cx="10097135" cy="5865495"/>
        </p:xfrm>
        <a:graphic>
          <a:graphicData uri="http://schemas.openxmlformats.org/drawingml/2006/table">
            <a:tbl>
              <a:tblPr firstRow="true" bandRow="true">
                <a:tableStyleId>{2D5ABB26-0587-4C30-8999-92F81FD0307C}</a:tableStyleId>
              </a:tblPr>
              <a:tblGrid>
                <a:gridCol w="2437765"/>
                <a:gridCol w="7659370"/>
              </a:tblGrid>
              <a:tr h="487680">
                <a:tc gridSpan="2">
                  <a:txBody>
                    <a:bodyPr/>
                    <a:p>
                      <a:pPr>
                        <a:lnSpc>
                          <a:spcPct val="100000"/>
                        </a:lnSpc>
                      </a:pPr>
                      <a:endParaRPr sz="3200" b="1">
                        <a:latin typeface="Times New Roman"/>
                        <a:cs typeface="Times New Roman"/>
                      </a:endParaRPr>
                    </a:p>
                  </a:txBody>
                  <a:tcPr marL="0" marR="0" marT="0" marB="0">
                    <a:lnB w="12700">
                      <a:solidFill>
                        <a:srgbClr val="000000"/>
                      </a:solidFill>
                      <a:prstDash val="solid"/>
                    </a:lnB>
                    <a:solidFill>
                      <a:srgbClr val="5B9BD5"/>
                    </a:solidFill>
                  </a:tcPr>
                </a:tc>
                <a:tc hMerge="true">
                  <a:tcPr marL="0" marR="0" marT="0" marB="0"/>
                </a:tc>
              </a:tr>
              <a:tr h="5377815">
                <a:tc>
                  <a:txBody>
                    <a:bodyPr/>
                    <a:p>
                      <a:pPr>
                        <a:lnSpc>
                          <a:spcPct val="100000"/>
                        </a:lnSpc>
                      </a:pPr>
                      <a:endParaRPr sz="2500" b="1">
                        <a:latin typeface="Times New Roman"/>
                        <a:cs typeface="Times New Roman"/>
                      </a:endParaRPr>
                    </a:p>
                    <a:p>
                      <a:pPr>
                        <a:lnSpc>
                          <a:spcPct val="100000"/>
                        </a:lnSpc>
                      </a:pPr>
                      <a:endParaRPr sz="2500" b="1">
                        <a:latin typeface="Times New Roman"/>
                        <a:cs typeface="Times New Roman"/>
                      </a:endParaRPr>
                    </a:p>
                    <a:p>
                      <a:pPr>
                        <a:lnSpc>
                          <a:spcPct val="100000"/>
                        </a:lnSpc>
                      </a:pPr>
                      <a:endParaRPr sz="2500" b="1">
                        <a:latin typeface="Times New Roman"/>
                        <a:cs typeface="Times New Roman"/>
                      </a:endParaRPr>
                    </a:p>
                    <a:p>
                      <a:pPr>
                        <a:lnSpc>
                          <a:spcPct val="100000"/>
                        </a:lnSpc>
                      </a:pPr>
                      <a:r>
                        <a:rPr sz="2000" b="1" spc="-5" dirty="0">
                          <a:latin typeface="Carlito"/>
                          <a:cs typeface="Carlito"/>
                        </a:rPr>
                        <a:t>Directory</a:t>
                      </a:r>
                      <a:r>
                        <a:rPr sz="2000" b="1" spc="-70" dirty="0">
                          <a:latin typeface="Carlito"/>
                          <a:cs typeface="Carlito"/>
                        </a:rPr>
                        <a:t> </a:t>
                      </a:r>
                      <a:r>
                        <a:rPr sz="2000" b="1" spc="-5" dirty="0">
                          <a:latin typeface="Carlito"/>
                          <a:cs typeface="Carlito"/>
                        </a:rPr>
                        <a:t>Listing  </a:t>
                      </a:r>
                      <a:r>
                        <a:rPr sz="2000" b="1" spc="-10" dirty="0">
                          <a:latin typeface="Carlito"/>
                          <a:cs typeface="Carlito"/>
                        </a:rPr>
                        <a:t>(Moderate)</a:t>
                      </a:r>
                      <a:endParaRPr sz="2000" b="1">
                        <a:latin typeface="Carlito"/>
                        <a:cs typeface="Carlito"/>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D932"/>
                    </a:solidFill>
                  </a:tcPr>
                </a:tc>
                <a:tc>
                  <a:txBody>
                    <a:bodyPr/>
                    <a:p>
                      <a:pPr marL="39370">
                        <a:lnSpc>
                          <a:spcPct val="100000"/>
                        </a:lnSpc>
                        <a:spcBef>
                          <a:spcPts val="910"/>
                        </a:spcBef>
                      </a:pPr>
                      <a:r>
                        <a:rPr sz="2950" b="1" spc="5" dirty="0">
                          <a:latin typeface="Carlito"/>
                          <a:cs typeface="Carlito"/>
                        </a:rPr>
                        <a:t>Below </a:t>
                      </a:r>
                      <a:r>
                        <a:rPr sz="2950" b="1" dirty="0">
                          <a:latin typeface="Carlito"/>
                          <a:cs typeface="Carlito"/>
                        </a:rPr>
                        <a:t>mentioned </a:t>
                      </a:r>
                      <a:r>
                        <a:rPr sz="2950" b="1" spc="5" dirty="0">
                          <a:latin typeface="Carlito"/>
                          <a:cs typeface="Carlito"/>
                        </a:rPr>
                        <a:t>urls disclose server</a:t>
                      </a:r>
                      <a:r>
                        <a:rPr sz="2950" b="1" spc="-20" dirty="0">
                          <a:latin typeface="Carlito"/>
                          <a:cs typeface="Carlito"/>
                        </a:rPr>
                        <a:t> </a:t>
                      </a:r>
                      <a:r>
                        <a:rPr sz="2950" b="1" spc="-5" dirty="0">
                          <a:latin typeface="Carlito"/>
                          <a:cs typeface="Carlito"/>
                        </a:rPr>
                        <a:t>information.</a:t>
                      </a:r>
                      <a:endParaRPr sz="2950" b="1">
                        <a:latin typeface="Carlito"/>
                        <a:cs typeface="Carlito"/>
                      </a:endParaRPr>
                    </a:p>
                    <a:p>
                      <a:pPr>
                        <a:lnSpc>
                          <a:spcPct val="100000"/>
                        </a:lnSpc>
                        <a:spcBef>
                          <a:spcPts val="35"/>
                        </a:spcBef>
                      </a:pPr>
                      <a:endParaRPr sz="3200" b="1">
                        <a:latin typeface="Times New Roman"/>
                        <a:cs typeface="Times New Roman"/>
                      </a:endParaRPr>
                    </a:p>
                    <a:p>
                      <a:pPr marL="39370">
                        <a:lnSpc>
                          <a:spcPct val="100000"/>
                        </a:lnSpc>
                      </a:pPr>
                      <a:r>
                        <a:rPr sz="2950" b="1" spc="-10" dirty="0">
                          <a:latin typeface="Carlito"/>
                          <a:cs typeface="Carlito"/>
                        </a:rPr>
                        <a:t>Affected </a:t>
                      </a:r>
                      <a:r>
                        <a:rPr sz="2950" b="1" spc="5" dirty="0">
                          <a:latin typeface="Carlito"/>
                          <a:cs typeface="Carlito"/>
                        </a:rPr>
                        <a:t>URL :</a:t>
                      </a:r>
                      <a:endParaRPr sz="2950" b="1">
                        <a:latin typeface="Carlito"/>
                        <a:cs typeface="Carlito"/>
                      </a:endParaRPr>
                    </a:p>
                    <a:p>
                      <a:pPr marL="274955" indent="-236220">
                        <a:lnSpc>
                          <a:spcPct val="100000"/>
                        </a:lnSpc>
                        <a:spcBef>
                          <a:spcPts val="85"/>
                        </a:spcBef>
                        <a:buFont typeface="Arial"/>
                        <a:buChar char="•"/>
                        <a:tabLst>
                          <a:tab pos="275590" algn="l"/>
                        </a:tabLst>
                      </a:pPr>
                      <a:r>
                        <a:rPr sz="2950" b="1" u="heavy" dirty="0">
                          <a:uFill>
                            <a:solidFill>
                              <a:srgbClr val="000000"/>
                            </a:solidFill>
                          </a:uFill>
                          <a:latin typeface="Carlito"/>
                          <a:cs typeface="Carlito"/>
                          <a:hlinkClick r:id="rId1"/>
                        </a:rPr>
                        <a:t>http://13.23</a:t>
                      </a:r>
                      <a:r>
                        <a:rPr lang="en-US" sz="2950" b="1" u="heavy" dirty="0">
                          <a:uFill>
                            <a:solidFill>
                              <a:srgbClr val="000000"/>
                            </a:solidFill>
                          </a:uFill>
                          <a:latin typeface="Carlito"/>
                          <a:cs typeface="Carlito"/>
                          <a:hlinkClick r:id="rId1"/>
                        </a:rPr>
                        <a:t>5.31.180</a:t>
                      </a:r>
                      <a:r>
                        <a:rPr sz="2950" b="1" u="heavy" dirty="0">
                          <a:uFill>
                            <a:solidFill>
                              <a:srgbClr val="000000"/>
                            </a:solidFill>
                          </a:uFill>
                          <a:latin typeface="Carlito"/>
                          <a:cs typeface="Carlito"/>
                          <a:hlinkClick r:id="rId1"/>
                        </a:rPr>
                        <a:t>/phpinfo.php</a:t>
                      </a:r>
                      <a:endParaRPr sz="2950" b="1">
                        <a:latin typeface="Carlito"/>
                        <a:cs typeface="Carlito"/>
                      </a:endParaRPr>
                    </a:p>
                    <a:p>
                      <a:pPr marL="274955" indent="-236220">
                        <a:lnSpc>
                          <a:spcPct val="100000"/>
                        </a:lnSpc>
                        <a:spcBef>
                          <a:spcPts val="90"/>
                        </a:spcBef>
                        <a:buFont typeface="Arial"/>
                        <a:buChar char="•"/>
                        <a:tabLst>
                          <a:tab pos="275590" algn="l"/>
                        </a:tabLst>
                      </a:pPr>
                      <a:r>
                        <a:rPr sz="2950" b="1" u="heavy" spc="-5" dirty="0">
                          <a:solidFill>
                            <a:schemeClr val="accent1"/>
                          </a:solidFill>
                          <a:uFill>
                            <a:solidFill>
                              <a:srgbClr val="000000"/>
                            </a:solidFill>
                          </a:uFill>
                          <a:latin typeface="Carlito"/>
                          <a:cs typeface="Carlito"/>
                        </a:rPr>
                        <a:t>http://1</a:t>
                      </a:r>
                      <a:r>
                        <a:rPr lang="en-US" sz="2950" b="1" u="heavy" spc="-5" dirty="0">
                          <a:solidFill>
                            <a:schemeClr val="accent1"/>
                          </a:solidFill>
                          <a:uFill>
                            <a:solidFill>
                              <a:srgbClr val="000000"/>
                            </a:solidFill>
                          </a:uFill>
                          <a:latin typeface="Carlito"/>
                          <a:cs typeface="Carlito"/>
                        </a:rPr>
                        <a:t>3.235.31.180</a:t>
                      </a:r>
                      <a:r>
                        <a:rPr sz="2950" b="1" u="heavy" spc="-5" dirty="0">
                          <a:solidFill>
                            <a:schemeClr val="accent1"/>
                          </a:solidFill>
                          <a:uFill>
                            <a:solidFill>
                              <a:srgbClr val="000000"/>
                            </a:solidFill>
                          </a:uFill>
                          <a:latin typeface="Carlito"/>
                          <a:cs typeface="Carlito"/>
                        </a:rPr>
                        <a:t>/robots.txt</a:t>
                      </a:r>
                      <a:endParaRPr sz="2950" b="1">
                        <a:latin typeface="Carlito"/>
                        <a:cs typeface="Carlito"/>
                      </a:endParaRPr>
                    </a:p>
                    <a:p>
                      <a:pPr marL="274955" indent="-236220">
                        <a:lnSpc>
                          <a:spcPct val="100000"/>
                        </a:lnSpc>
                        <a:spcBef>
                          <a:spcPts val="90"/>
                        </a:spcBef>
                        <a:buFont typeface="Arial"/>
                        <a:buChar char="•"/>
                        <a:tabLst>
                          <a:tab pos="275590" algn="l"/>
                        </a:tabLst>
                      </a:pPr>
                      <a:r>
                        <a:rPr sz="2950" b="1" u="heavy" spc="-10" dirty="0">
                          <a:uFill>
                            <a:solidFill>
                              <a:srgbClr val="000000"/>
                            </a:solidFill>
                          </a:uFill>
                          <a:latin typeface="Carlito"/>
                          <a:cs typeface="Carlito"/>
                          <a:hlinkClick r:id="rId2"/>
                        </a:rPr>
                        <a:t>http://</a:t>
                      </a:r>
                      <a:r>
                        <a:rPr lang="en-US" sz="2950" b="1" u="heavy" spc="-10" dirty="0">
                          <a:uFill>
                            <a:solidFill>
                              <a:srgbClr val="000000"/>
                            </a:solidFill>
                          </a:uFill>
                          <a:latin typeface="Carlito"/>
                          <a:cs typeface="Carlito"/>
                          <a:hlinkClick r:id="rId2"/>
                        </a:rPr>
                        <a:t>13.235.31.180</a:t>
                      </a:r>
                      <a:r>
                        <a:rPr sz="2950" b="1" u="heavy" spc="-10" dirty="0">
                          <a:uFill>
                            <a:solidFill>
                              <a:srgbClr val="000000"/>
                            </a:solidFill>
                          </a:uFill>
                          <a:latin typeface="Carlito"/>
                          <a:cs typeface="Carlito"/>
                          <a:hlinkClick r:id="rId2"/>
                        </a:rPr>
                        <a:t>/composer.lock</a:t>
                      </a:r>
                      <a:endParaRPr sz="2950" b="1">
                        <a:latin typeface="Carlito"/>
                        <a:cs typeface="Carlito"/>
                      </a:endParaRPr>
                    </a:p>
                    <a:p>
                      <a:pPr marL="274955" indent="-236220">
                        <a:lnSpc>
                          <a:spcPct val="100000"/>
                        </a:lnSpc>
                        <a:spcBef>
                          <a:spcPts val="85"/>
                        </a:spcBef>
                        <a:buFont typeface="Arial"/>
                        <a:buChar char="•"/>
                        <a:tabLst>
                          <a:tab pos="275590" algn="l"/>
                        </a:tabLst>
                      </a:pPr>
                      <a:r>
                        <a:rPr sz="2950" b="1" u="heavy" spc="-10" dirty="0">
                          <a:uFill>
                            <a:solidFill>
                              <a:srgbClr val="000000"/>
                            </a:solidFill>
                          </a:uFill>
                          <a:latin typeface="Carlito"/>
                          <a:cs typeface="Carlito"/>
                          <a:hlinkClick r:id="rId3"/>
                        </a:rPr>
                        <a:t>http://</a:t>
                      </a:r>
                      <a:r>
                        <a:rPr lang="en-US" sz="2950" b="1" u="heavy" spc="-10" dirty="0">
                          <a:uFill>
                            <a:solidFill>
                              <a:srgbClr val="000000"/>
                            </a:solidFill>
                          </a:uFill>
                          <a:latin typeface="Carlito"/>
                          <a:cs typeface="Carlito"/>
                          <a:hlinkClick r:id="rId3"/>
                        </a:rPr>
                        <a:t>13.235.31.180</a:t>
                      </a:r>
                      <a:r>
                        <a:rPr sz="2950" b="1" u="heavy" spc="-10" dirty="0">
                          <a:uFill>
                            <a:solidFill>
                              <a:srgbClr val="000000"/>
                            </a:solidFill>
                          </a:uFill>
                          <a:latin typeface="Carlito"/>
                          <a:cs typeface="Carlito"/>
                          <a:hlinkClick r:id="rId3"/>
                        </a:rPr>
                        <a:t>/composer.json</a:t>
                      </a:r>
                      <a:endParaRPr sz="2950" b="1">
                        <a:latin typeface="Carlito"/>
                        <a:cs typeface="Carlito"/>
                      </a:endParaRPr>
                    </a:p>
                    <a:p>
                      <a:pPr marL="274955" indent="-236220">
                        <a:lnSpc>
                          <a:spcPct val="100000"/>
                        </a:lnSpc>
                        <a:spcBef>
                          <a:spcPts val="90"/>
                        </a:spcBef>
                        <a:buFont typeface="Arial"/>
                        <a:buChar char="•"/>
                        <a:tabLst>
                          <a:tab pos="275590" algn="l"/>
                        </a:tabLst>
                      </a:pPr>
                      <a:r>
                        <a:rPr sz="2950" b="1" u="heavy" spc="-5" dirty="0">
                          <a:uFill>
                            <a:solidFill>
                              <a:srgbClr val="000000"/>
                            </a:solidFill>
                          </a:uFill>
                          <a:latin typeface="Carlito"/>
                          <a:cs typeface="Carlito"/>
                          <a:hlinkClick r:id="rId4"/>
                        </a:rPr>
                        <a:t>http://13.</a:t>
                      </a:r>
                      <a:r>
                        <a:rPr lang="en-US" sz="2950" b="1" u="heavy" spc="-5" dirty="0">
                          <a:uFill>
                            <a:solidFill>
                              <a:srgbClr val="000000"/>
                            </a:solidFill>
                          </a:uFill>
                          <a:latin typeface="Carlito"/>
                          <a:cs typeface="Carlito"/>
                          <a:hlinkClick r:id="rId4"/>
                        </a:rPr>
                        <a:t>235.31.180</a:t>
                      </a:r>
                      <a:r>
                        <a:rPr sz="2950" b="1" u="heavy" spc="-5" dirty="0">
                          <a:uFill>
                            <a:solidFill>
                              <a:srgbClr val="000000"/>
                            </a:solidFill>
                          </a:uFill>
                          <a:latin typeface="Carlito"/>
                          <a:cs typeface="Carlito"/>
                          <a:hlinkClick r:id="rId4"/>
                        </a:rPr>
                        <a:t>/userlist.txt</a:t>
                      </a:r>
                      <a:endParaRPr sz="2950" b="1">
                        <a:latin typeface="Carlito"/>
                        <a:cs typeface="Carlito"/>
                      </a:endParaRPr>
                    </a:p>
                  </a:txBody>
                  <a:tcPr marL="0" marR="0" marT="1155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true"/>
          </p:cNvSpPr>
          <p:nvPr>
            <p:ph type="title"/>
          </p:nvPr>
        </p:nvSpPr>
        <p:spPr>
          <a:xfrm>
            <a:off x="-19050" y="-313055"/>
            <a:ext cx="10515600" cy="1325563"/>
          </a:xfrm>
        </p:spPr>
        <p:txBody>
          <a:bodyPr/>
          <a:p>
            <a:r>
              <a:rPr lang="en-US" altLang="en-US"/>
              <a:t>Observation</a:t>
            </a:r>
            <a:endParaRPr lang="en-US" altLang="en-US"/>
          </a:p>
        </p:txBody>
      </p:sp>
      <p:sp>
        <p:nvSpPr>
          <p:cNvPr id="3" name="Content Placeholder 2"/>
          <p:cNvSpPr>
            <a:spLocks noGrp="true"/>
          </p:cNvSpPr>
          <p:nvPr>
            <p:ph idx="1"/>
          </p:nvPr>
        </p:nvSpPr>
        <p:spPr>
          <a:xfrm>
            <a:off x="304800" y="663575"/>
            <a:ext cx="10515600" cy="4351338"/>
          </a:xfrm>
        </p:spPr>
        <p:txBody>
          <a:bodyPr/>
          <a:p>
            <a:r>
              <a:rPr spc="15" dirty="0">
                <a:latin typeface="Arial"/>
                <a:cs typeface="Arial"/>
                <a:sym typeface="+mn-ea"/>
              </a:rPr>
              <a:t>Navigate </a:t>
            </a:r>
            <a:r>
              <a:rPr spc="90" dirty="0">
                <a:latin typeface="Arial"/>
                <a:cs typeface="Arial"/>
                <a:sym typeface="+mn-ea"/>
              </a:rPr>
              <a:t>to </a:t>
            </a:r>
            <a:r>
              <a:rPr u="heavy" spc="55" dirty="0">
                <a:uFill>
                  <a:solidFill>
                    <a:srgbClr val="000000"/>
                  </a:solidFill>
                </a:uFill>
                <a:latin typeface="Arial"/>
                <a:cs typeface="Arial"/>
                <a:sym typeface="+mn-ea"/>
                <a:hlinkClick r:id="rId1"/>
              </a:rPr>
              <a:t>http://13.23</a:t>
            </a:r>
            <a:r>
              <a:rPr lang="en-US" u="heavy" spc="55" dirty="0">
                <a:uFill>
                  <a:solidFill>
                    <a:srgbClr val="000000"/>
                  </a:solidFill>
                </a:uFill>
                <a:latin typeface="Arial"/>
                <a:cs typeface="Arial"/>
                <a:sym typeface="+mn-ea"/>
                <a:hlinkClick r:id="rId1"/>
              </a:rPr>
              <a:t>5.31.180</a:t>
            </a:r>
            <a:r>
              <a:rPr u="heavy" spc="55" dirty="0">
                <a:uFill>
                  <a:solidFill>
                    <a:srgbClr val="000000"/>
                  </a:solidFill>
                </a:uFill>
                <a:latin typeface="Arial"/>
                <a:cs typeface="Arial"/>
                <a:sym typeface="+mn-ea"/>
                <a:hlinkClick r:id="rId1"/>
              </a:rPr>
              <a:t>/phpinfo.php</a:t>
            </a:r>
            <a:r>
              <a:rPr spc="55" dirty="0">
                <a:latin typeface="Arial"/>
                <a:cs typeface="Arial"/>
                <a:sym typeface="+mn-ea"/>
                <a:hlinkClick r:id="rId1"/>
              </a:rPr>
              <a:t> </a:t>
            </a:r>
            <a:r>
              <a:rPr spc="35" dirty="0">
                <a:latin typeface="Arial"/>
                <a:cs typeface="Arial"/>
                <a:sym typeface="+mn-ea"/>
              </a:rPr>
              <a:t>and you will </a:t>
            </a:r>
            <a:r>
              <a:rPr spc="-20" dirty="0">
                <a:latin typeface="Arial"/>
                <a:cs typeface="Arial"/>
                <a:sym typeface="+mn-ea"/>
              </a:rPr>
              <a:t>see </a:t>
            </a:r>
            <a:r>
              <a:rPr spc="30" dirty="0">
                <a:latin typeface="Arial"/>
                <a:cs typeface="Arial"/>
                <a:sym typeface="+mn-ea"/>
              </a:rPr>
              <a:t>the </a:t>
            </a:r>
            <a:r>
              <a:rPr spc="55" dirty="0">
                <a:latin typeface="Arial"/>
                <a:cs typeface="Arial"/>
                <a:sym typeface="+mn-ea"/>
              </a:rPr>
              <a:t>below</a:t>
            </a:r>
            <a:endParaRPr lang="en-US"/>
          </a:p>
        </p:txBody>
      </p:sp>
      <p:pic>
        <p:nvPicPr>
          <p:cNvPr id="4" name="Picture 3" descr="01"/>
          <p:cNvPicPr>
            <a:picLocks noChangeAspect="true"/>
          </p:cNvPicPr>
          <p:nvPr/>
        </p:nvPicPr>
        <p:blipFill>
          <a:blip r:embed="rId2"/>
          <a:stretch>
            <a:fillRect/>
          </a:stretch>
        </p:blipFill>
        <p:spPr>
          <a:xfrm>
            <a:off x="1066800" y="1223010"/>
            <a:ext cx="10058400" cy="5363845"/>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true"/>
          </p:cNvSpPr>
          <p:nvPr>
            <p:ph type="title"/>
          </p:nvPr>
        </p:nvSpPr>
        <p:spPr>
          <a:xfrm>
            <a:off x="0" y="-313055"/>
            <a:ext cx="10515600" cy="1325563"/>
          </a:xfrm>
        </p:spPr>
        <p:txBody>
          <a:bodyPr/>
          <a:p>
            <a:r>
              <a:rPr lang="en-US" altLang="en-US"/>
              <a:t>Observation</a:t>
            </a:r>
            <a:endParaRPr lang="en-US" altLang="en-US"/>
          </a:p>
        </p:txBody>
      </p:sp>
      <p:sp>
        <p:nvSpPr>
          <p:cNvPr id="3" name="Content Placeholder 2"/>
          <p:cNvSpPr>
            <a:spLocks noGrp="true"/>
          </p:cNvSpPr>
          <p:nvPr>
            <p:ph idx="1"/>
          </p:nvPr>
        </p:nvSpPr>
        <p:spPr>
          <a:xfrm>
            <a:off x="381000" y="720725"/>
            <a:ext cx="10515600" cy="4351338"/>
          </a:xfrm>
        </p:spPr>
        <p:txBody>
          <a:bodyPr/>
          <a:p>
            <a:r>
              <a:rPr lang="en-US" altLang="en-US"/>
              <a:t>Navigate to http://13.235.31.180/robots.txt and you see the paths and can go to them</a:t>
            </a:r>
            <a:endParaRPr lang="en-US" altLang="en-US"/>
          </a:p>
        </p:txBody>
      </p:sp>
      <p:pic>
        <p:nvPicPr>
          <p:cNvPr id="4" name="Picture 3" descr="02"/>
          <p:cNvPicPr>
            <a:picLocks noChangeAspect="true"/>
          </p:cNvPicPr>
          <p:nvPr/>
        </p:nvPicPr>
        <p:blipFill>
          <a:blip r:embed="rId1"/>
          <a:stretch>
            <a:fillRect/>
          </a:stretch>
        </p:blipFill>
        <p:spPr>
          <a:xfrm>
            <a:off x="2062480" y="1139190"/>
            <a:ext cx="8067675" cy="2295525"/>
          </a:xfrm>
          <a:prstGeom prst="rect">
            <a:avLst/>
          </a:prstGeom>
        </p:spPr>
      </p:pic>
      <p:pic>
        <p:nvPicPr>
          <p:cNvPr id="5" name="Picture 4" descr="021"/>
          <p:cNvPicPr>
            <a:picLocks noChangeAspect="true"/>
          </p:cNvPicPr>
          <p:nvPr/>
        </p:nvPicPr>
        <p:blipFill>
          <a:blip r:embed="rId2"/>
          <a:stretch>
            <a:fillRect/>
          </a:stretch>
        </p:blipFill>
        <p:spPr>
          <a:xfrm>
            <a:off x="381000" y="3291840"/>
            <a:ext cx="10058400" cy="3585210"/>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true"/>
          </p:cNvSpPr>
          <p:nvPr>
            <p:ph type="title"/>
          </p:nvPr>
        </p:nvSpPr>
        <p:spPr>
          <a:xfrm>
            <a:off x="-38100" y="-332105"/>
            <a:ext cx="10515600" cy="1325563"/>
          </a:xfrm>
        </p:spPr>
        <p:txBody>
          <a:bodyPr/>
          <a:p>
            <a:r>
              <a:rPr lang="en-US" altLang="en-US"/>
              <a:t>Proof of concept(PoC)</a:t>
            </a:r>
            <a:endParaRPr lang="en-US" altLang="en-US"/>
          </a:p>
        </p:txBody>
      </p:sp>
      <p:pic>
        <p:nvPicPr>
          <p:cNvPr id="4" name="Content Placeholder 3" descr="021"/>
          <p:cNvPicPr>
            <a:picLocks noChangeAspect="true"/>
          </p:cNvPicPr>
          <p:nvPr>
            <p:ph idx="1"/>
          </p:nvPr>
        </p:nvPicPr>
        <p:blipFill>
          <a:blip r:embed="rId1"/>
          <a:stretch>
            <a:fillRect/>
          </a:stretch>
        </p:blipFill>
        <p:spPr>
          <a:xfrm>
            <a:off x="398780" y="739775"/>
            <a:ext cx="10791825" cy="5741670"/>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true"/>
          </p:cNvSpPr>
          <p:nvPr>
            <p:ph type="title"/>
          </p:nvPr>
        </p:nvSpPr>
        <p:spPr>
          <a:xfrm>
            <a:off x="0" y="-294005"/>
            <a:ext cx="10515600" cy="1325563"/>
          </a:xfrm>
        </p:spPr>
        <p:txBody>
          <a:bodyPr/>
          <a:p>
            <a:r>
              <a:rPr lang="en-US" altLang="en-US"/>
              <a:t>Proof of concept(PoC)</a:t>
            </a:r>
            <a:endParaRPr lang="en-US" altLang="en-US"/>
          </a:p>
        </p:txBody>
      </p:sp>
      <p:pic>
        <p:nvPicPr>
          <p:cNvPr id="4" name="Content Placeholder 3" descr="05"/>
          <p:cNvPicPr>
            <a:picLocks noChangeAspect="true"/>
          </p:cNvPicPr>
          <p:nvPr>
            <p:ph idx="1"/>
          </p:nvPr>
        </p:nvPicPr>
        <p:blipFill>
          <a:blip r:embed="rId1"/>
          <a:stretch>
            <a:fillRect/>
          </a:stretch>
        </p:blipFill>
        <p:spPr>
          <a:xfrm>
            <a:off x="1116330" y="1031875"/>
            <a:ext cx="9117330" cy="5217160"/>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true"/>
          </p:cNvSpPr>
          <p:nvPr>
            <p:ph type="title"/>
          </p:nvPr>
        </p:nvSpPr>
        <p:spPr>
          <a:xfrm>
            <a:off x="19050" y="-332105"/>
            <a:ext cx="10515600" cy="1325563"/>
          </a:xfrm>
        </p:spPr>
        <p:txBody>
          <a:bodyPr/>
          <a:p>
            <a:r>
              <a:rPr lang="en-US" altLang="en-US"/>
              <a:t>Business impact-Moderate</a:t>
            </a:r>
            <a:endParaRPr lang="en-US" altLang="en-US"/>
          </a:p>
        </p:txBody>
      </p:sp>
      <p:sp>
        <p:nvSpPr>
          <p:cNvPr id="3" name="Content Placeholder 2"/>
          <p:cNvSpPr>
            <a:spLocks noGrp="true"/>
          </p:cNvSpPr>
          <p:nvPr>
            <p:ph idx="1"/>
          </p:nvPr>
        </p:nvSpPr>
        <p:spPr>
          <a:xfrm>
            <a:off x="552450" y="993775"/>
            <a:ext cx="10515600" cy="4351338"/>
          </a:xfrm>
        </p:spPr>
        <p:txBody>
          <a:bodyPr>
            <a:scene3d>
              <a:camera prst="orthographicFront"/>
              <a:lightRig rig="threePt" dir="t"/>
            </a:scene3d>
          </a:bodyPr>
          <a:p>
            <a:pPr marL="12700" marR="71120">
              <a:lnSpc>
                <a:spcPct val="101000"/>
              </a:lnSpc>
              <a:spcBef>
                <a:spcPts val="50"/>
              </a:spcBef>
            </a:pPr>
            <a:r>
              <a:rPr b="1" spc="-5" dirty="0">
                <a:solidFill>
                  <a:schemeClr val="tx1"/>
                </a:solidFill>
                <a:effectLst>
                  <a:outerShdw blurRad="38100" dist="19050" dir="2700000" algn="tl" rotWithShape="0">
                    <a:schemeClr val="dk1">
                      <a:alpha val="40000"/>
                    </a:schemeClr>
                  </a:outerShdw>
                </a:effectLst>
                <a:latin typeface="Carlito"/>
                <a:cs typeface="Carlito"/>
                <a:sym typeface="+mn-ea"/>
              </a:rPr>
              <a:t>Although </a:t>
            </a:r>
            <a:r>
              <a:rPr b="1" dirty="0">
                <a:solidFill>
                  <a:schemeClr val="tx1"/>
                </a:solidFill>
                <a:effectLst>
                  <a:outerShdw blurRad="38100" dist="19050" dir="2700000" algn="tl" rotWithShape="0">
                    <a:schemeClr val="dk1">
                      <a:alpha val="40000"/>
                    </a:schemeClr>
                  </a:outerShdw>
                </a:effectLst>
                <a:latin typeface="Carlito"/>
                <a:cs typeface="Carlito"/>
                <a:sym typeface="+mn-ea"/>
              </a:rPr>
              <a:t>this </a:t>
            </a:r>
            <a:r>
              <a:rPr b="1" spc="-5" dirty="0">
                <a:solidFill>
                  <a:schemeClr val="tx1"/>
                </a:solidFill>
                <a:effectLst>
                  <a:outerShdw blurRad="38100" dist="19050" dir="2700000" algn="tl" rotWithShape="0">
                    <a:schemeClr val="dk1">
                      <a:alpha val="40000"/>
                    </a:schemeClr>
                  </a:outerShdw>
                </a:effectLst>
                <a:latin typeface="Carlito"/>
                <a:cs typeface="Carlito"/>
                <a:sym typeface="+mn-ea"/>
              </a:rPr>
              <a:t>vulnerability does not </a:t>
            </a:r>
            <a:r>
              <a:rPr b="1" spc="-25" dirty="0">
                <a:solidFill>
                  <a:schemeClr val="tx1"/>
                </a:solidFill>
                <a:effectLst>
                  <a:outerShdw blurRad="38100" dist="19050" dir="2700000" algn="tl" rotWithShape="0">
                    <a:schemeClr val="dk1">
                      <a:alpha val="40000"/>
                    </a:schemeClr>
                  </a:outerShdw>
                </a:effectLst>
                <a:latin typeface="Carlito"/>
                <a:cs typeface="Carlito"/>
                <a:sym typeface="+mn-ea"/>
              </a:rPr>
              <a:t>have </a:t>
            </a:r>
            <a:r>
              <a:rPr b="1" dirty="0">
                <a:solidFill>
                  <a:schemeClr val="tx1"/>
                </a:solidFill>
                <a:effectLst>
                  <a:outerShdw blurRad="38100" dist="19050" dir="2700000" algn="tl" rotWithShape="0">
                    <a:schemeClr val="dk1">
                      <a:alpha val="40000"/>
                    </a:schemeClr>
                  </a:outerShdw>
                </a:effectLst>
                <a:latin typeface="Carlito"/>
                <a:cs typeface="Carlito"/>
                <a:sym typeface="+mn-ea"/>
              </a:rPr>
              <a:t>a </a:t>
            </a:r>
            <a:r>
              <a:rPr b="1" spc="-10" dirty="0">
                <a:solidFill>
                  <a:schemeClr val="tx1"/>
                </a:solidFill>
                <a:effectLst>
                  <a:outerShdw blurRad="38100" dist="19050" dir="2700000" algn="tl" rotWithShape="0">
                    <a:schemeClr val="dk1">
                      <a:alpha val="40000"/>
                    </a:schemeClr>
                  </a:outerShdw>
                </a:effectLst>
                <a:latin typeface="Carlito"/>
                <a:cs typeface="Carlito"/>
                <a:sym typeface="+mn-ea"/>
              </a:rPr>
              <a:t>direct </a:t>
            </a:r>
            <a:r>
              <a:rPr b="1" spc="-5" dirty="0">
                <a:solidFill>
                  <a:schemeClr val="tx1"/>
                </a:solidFill>
                <a:effectLst>
                  <a:outerShdw blurRad="38100" dist="19050" dir="2700000" algn="tl" rotWithShape="0">
                    <a:schemeClr val="dk1">
                      <a:alpha val="40000"/>
                    </a:schemeClr>
                  </a:outerShdw>
                </a:effectLst>
                <a:latin typeface="Carlito"/>
                <a:cs typeface="Carlito"/>
                <a:sym typeface="+mn-ea"/>
              </a:rPr>
              <a:t>impact </a:t>
            </a:r>
            <a:r>
              <a:rPr b="1" spc="-15" dirty="0">
                <a:solidFill>
                  <a:schemeClr val="tx1"/>
                </a:solidFill>
                <a:effectLst>
                  <a:outerShdw blurRad="38100" dist="19050" dir="2700000" algn="tl" rotWithShape="0">
                    <a:schemeClr val="dk1">
                      <a:alpha val="40000"/>
                    </a:schemeClr>
                  </a:outerShdw>
                </a:effectLst>
                <a:latin typeface="Carlito"/>
                <a:cs typeface="Carlito"/>
                <a:sym typeface="+mn-ea"/>
              </a:rPr>
              <a:t>to users </a:t>
            </a:r>
            <a:r>
              <a:rPr b="1" spc="-5" dirty="0">
                <a:solidFill>
                  <a:schemeClr val="tx1"/>
                </a:solidFill>
                <a:effectLst>
                  <a:outerShdw blurRad="38100" dist="19050" dir="2700000" algn="tl" rotWithShape="0">
                    <a:schemeClr val="dk1">
                      <a:alpha val="40000"/>
                    </a:schemeClr>
                  </a:outerShdw>
                </a:effectLst>
                <a:latin typeface="Carlito"/>
                <a:cs typeface="Carlito"/>
                <a:sym typeface="+mn-ea"/>
              </a:rPr>
              <a:t>or </a:t>
            </a:r>
            <a:r>
              <a:rPr b="1" dirty="0">
                <a:solidFill>
                  <a:schemeClr val="tx1"/>
                </a:solidFill>
                <a:effectLst>
                  <a:outerShdw blurRad="38100" dist="19050" dir="2700000" algn="tl" rotWithShape="0">
                    <a:schemeClr val="dk1">
                      <a:alpha val="40000"/>
                    </a:schemeClr>
                  </a:outerShdw>
                </a:effectLst>
                <a:latin typeface="Carlito"/>
                <a:cs typeface="Carlito"/>
                <a:sym typeface="+mn-ea"/>
              </a:rPr>
              <a:t>the </a:t>
            </a:r>
            <a:r>
              <a:rPr b="1" spc="-40" dirty="0">
                <a:solidFill>
                  <a:schemeClr val="tx1"/>
                </a:solidFill>
                <a:effectLst>
                  <a:outerShdw blurRad="38100" dist="19050" dir="2700000" algn="tl" rotWithShape="0">
                    <a:schemeClr val="dk1">
                      <a:alpha val="40000"/>
                    </a:schemeClr>
                  </a:outerShdw>
                </a:effectLst>
                <a:latin typeface="Carlito"/>
                <a:cs typeface="Carlito"/>
                <a:sym typeface="+mn-ea"/>
              </a:rPr>
              <a:t>server, </a:t>
            </a:r>
            <a:r>
              <a:rPr b="1" spc="-5" dirty="0">
                <a:solidFill>
                  <a:schemeClr val="tx1"/>
                </a:solidFill>
                <a:effectLst>
                  <a:outerShdw blurRad="38100" dist="19050" dir="2700000" algn="tl" rotWithShape="0">
                    <a:schemeClr val="dk1">
                      <a:alpha val="40000"/>
                    </a:schemeClr>
                  </a:outerShdw>
                </a:effectLst>
                <a:latin typeface="Carlito"/>
                <a:cs typeface="Carlito"/>
                <a:sym typeface="+mn-ea"/>
              </a:rPr>
              <a:t>though </a:t>
            </a:r>
            <a:r>
              <a:rPr b="1" dirty="0">
                <a:solidFill>
                  <a:schemeClr val="tx1"/>
                </a:solidFill>
                <a:effectLst>
                  <a:outerShdw blurRad="38100" dist="19050" dir="2700000" algn="tl" rotWithShape="0">
                    <a:schemeClr val="dk1">
                      <a:alpha val="40000"/>
                    </a:schemeClr>
                  </a:outerShdw>
                </a:effectLst>
                <a:latin typeface="Carlito"/>
                <a:cs typeface="Carlito"/>
                <a:sym typeface="+mn-ea"/>
              </a:rPr>
              <a:t>it </a:t>
            </a:r>
            <a:r>
              <a:rPr b="1" spc="-10" dirty="0">
                <a:solidFill>
                  <a:schemeClr val="tx1"/>
                </a:solidFill>
                <a:effectLst>
                  <a:outerShdw blurRad="38100" dist="19050" dir="2700000" algn="tl" rotWithShape="0">
                    <a:schemeClr val="dk1">
                      <a:alpha val="40000"/>
                    </a:schemeClr>
                  </a:outerShdw>
                </a:effectLst>
                <a:latin typeface="Carlito"/>
                <a:cs typeface="Carlito"/>
                <a:sym typeface="+mn-ea"/>
              </a:rPr>
              <a:t>can </a:t>
            </a:r>
            <a:r>
              <a:rPr b="1" dirty="0">
                <a:solidFill>
                  <a:schemeClr val="tx1"/>
                </a:solidFill>
                <a:effectLst>
                  <a:outerShdw blurRad="38100" dist="19050" dir="2700000" algn="tl" rotWithShape="0">
                    <a:schemeClr val="dk1">
                      <a:alpha val="40000"/>
                    </a:schemeClr>
                  </a:outerShdw>
                </a:effectLst>
                <a:latin typeface="Carlito"/>
                <a:cs typeface="Carlito"/>
                <a:sym typeface="+mn-ea"/>
              </a:rPr>
              <a:t>aid the  </a:t>
            </a:r>
            <a:r>
              <a:rPr b="1" spc="-30" dirty="0">
                <a:solidFill>
                  <a:schemeClr val="tx1"/>
                </a:solidFill>
                <a:effectLst>
                  <a:outerShdw blurRad="38100" dist="19050" dir="2700000" algn="tl" rotWithShape="0">
                    <a:schemeClr val="dk1">
                      <a:alpha val="40000"/>
                    </a:schemeClr>
                  </a:outerShdw>
                </a:effectLst>
                <a:latin typeface="Carlito"/>
                <a:cs typeface="Carlito"/>
                <a:sym typeface="+mn-ea"/>
              </a:rPr>
              <a:t>attacker </a:t>
            </a:r>
            <a:r>
              <a:rPr b="1" spc="-5" dirty="0">
                <a:solidFill>
                  <a:schemeClr val="tx1"/>
                </a:solidFill>
                <a:effectLst>
                  <a:outerShdw blurRad="38100" dist="19050" dir="2700000" algn="tl" rotWithShape="0">
                    <a:schemeClr val="dk1">
                      <a:alpha val="40000"/>
                    </a:schemeClr>
                  </a:outerShdw>
                </a:effectLst>
                <a:latin typeface="Carlito"/>
                <a:cs typeface="Carlito"/>
                <a:sym typeface="+mn-ea"/>
              </a:rPr>
              <a:t>with </a:t>
            </a:r>
            <a:r>
              <a:rPr b="1" spc="-15" dirty="0">
                <a:solidFill>
                  <a:schemeClr val="tx1"/>
                </a:solidFill>
                <a:effectLst>
                  <a:outerShdw blurRad="38100" dist="19050" dir="2700000" algn="tl" rotWithShape="0">
                    <a:schemeClr val="dk1">
                      <a:alpha val="40000"/>
                    </a:schemeClr>
                  </a:outerShdw>
                </a:effectLst>
                <a:latin typeface="Carlito"/>
                <a:cs typeface="Carlito"/>
                <a:sym typeface="+mn-ea"/>
              </a:rPr>
              <a:t>information </a:t>
            </a:r>
            <a:r>
              <a:rPr b="1" spc="-5" dirty="0">
                <a:solidFill>
                  <a:schemeClr val="tx1"/>
                </a:solidFill>
                <a:effectLst>
                  <a:outerShdw blurRad="38100" dist="19050" dir="2700000" algn="tl" rotWithShape="0">
                    <a:schemeClr val="dk1">
                      <a:alpha val="40000"/>
                    </a:schemeClr>
                  </a:outerShdw>
                </a:effectLst>
                <a:latin typeface="Carlito"/>
                <a:cs typeface="Carlito"/>
                <a:sym typeface="+mn-ea"/>
              </a:rPr>
              <a:t>about </a:t>
            </a:r>
            <a:r>
              <a:rPr b="1" dirty="0">
                <a:solidFill>
                  <a:schemeClr val="tx1"/>
                </a:solidFill>
                <a:effectLst>
                  <a:outerShdw blurRad="38100" dist="19050" dir="2700000" algn="tl" rotWithShape="0">
                    <a:schemeClr val="dk1">
                      <a:alpha val="40000"/>
                    </a:schemeClr>
                  </a:outerShdw>
                </a:effectLst>
                <a:latin typeface="Carlito"/>
                <a:cs typeface="Carlito"/>
                <a:sym typeface="+mn-ea"/>
              </a:rPr>
              <a:t>the </a:t>
            </a:r>
            <a:r>
              <a:rPr b="1" spc="-5" dirty="0">
                <a:solidFill>
                  <a:schemeClr val="tx1"/>
                </a:solidFill>
                <a:effectLst>
                  <a:outerShdw blurRad="38100" dist="19050" dir="2700000" algn="tl" rotWithShape="0">
                    <a:schemeClr val="dk1">
                      <a:alpha val="40000"/>
                    </a:schemeClr>
                  </a:outerShdw>
                </a:effectLst>
                <a:latin typeface="Carlito"/>
                <a:cs typeface="Carlito"/>
                <a:sym typeface="+mn-ea"/>
              </a:rPr>
              <a:t>server </a:t>
            </a:r>
            <a:r>
              <a:rPr b="1" dirty="0">
                <a:solidFill>
                  <a:schemeClr val="tx1"/>
                </a:solidFill>
                <a:effectLst>
                  <a:outerShdw blurRad="38100" dist="19050" dir="2700000" algn="tl" rotWithShape="0">
                    <a:schemeClr val="dk1">
                      <a:alpha val="40000"/>
                    </a:schemeClr>
                  </a:outerShdw>
                </a:effectLst>
                <a:latin typeface="Carlito"/>
                <a:cs typeface="Carlito"/>
                <a:sym typeface="+mn-ea"/>
              </a:rPr>
              <a:t>and the</a:t>
            </a:r>
            <a:r>
              <a:rPr b="1" spc="60" dirty="0">
                <a:solidFill>
                  <a:schemeClr val="tx1"/>
                </a:solidFill>
                <a:effectLst>
                  <a:outerShdw blurRad="38100" dist="19050" dir="2700000" algn="tl" rotWithShape="0">
                    <a:schemeClr val="dk1">
                      <a:alpha val="40000"/>
                    </a:schemeClr>
                  </a:outerShdw>
                </a:effectLst>
                <a:latin typeface="Carlito"/>
                <a:cs typeface="Carlito"/>
                <a:sym typeface="+mn-ea"/>
              </a:rPr>
              <a:t> </a:t>
            </a:r>
            <a:r>
              <a:rPr b="1" spc="-10" dirty="0">
                <a:solidFill>
                  <a:schemeClr val="tx1"/>
                </a:solidFill>
                <a:effectLst>
                  <a:outerShdw blurRad="38100" dist="19050" dir="2700000" algn="tl" rotWithShape="0">
                    <a:schemeClr val="dk1">
                      <a:alpha val="40000"/>
                    </a:schemeClr>
                  </a:outerShdw>
                </a:effectLst>
                <a:latin typeface="Carlito"/>
                <a:cs typeface="Carlito"/>
                <a:sym typeface="+mn-ea"/>
              </a:rPr>
              <a:t>users.</a:t>
            </a:r>
            <a:endParaRPr b="1">
              <a:solidFill>
                <a:schemeClr val="tx1"/>
              </a:solidFill>
              <a:effectLst>
                <a:outerShdw blurRad="38100" dist="19050" dir="2700000" algn="tl" rotWithShape="0">
                  <a:schemeClr val="dk1">
                    <a:alpha val="40000"/>
                  </a:schemeClr>
                </a:outerShdw>
              </a:effectLst>
              <a:latin typeface="Carlito"/>
              <a:cs typeface="Carlito"/>
            </a:endParaRPr>
          </a:p>
          <a:p>
            <a:pPr marL="12700" marR="5080">
              <a:lnSpc>
                <a:spcPts val="3710"/>
              </a:lnSpc>
              <a:spcBef>
                <a:spcPts val="130"/>
              </a:spcBef>
            </a:pPr>
            <a:r>
              <a:rPr b="1" spc="-15" dirty="0">
                <a:solidFill>
                  <a:schemeClr val="tx1"/>
                </a:solidFill>
                <a:effectLst>
                  <a:outerShdw blurRad="38100" dist="19050" dir="2700000" algn="tl" rotWithShape="0">
                    <a:schemeClr val="dk1">
                      <a:alpha val="40000"/>
                    </a:schemeClr>
                  </a:outerShdw>
                </a:effectLst>
                <a:latin typeface="Carlito"/>
                <a:cs typeface="Carlito"/>
                <a:sym typeface="+mn-ea"/>
              </a:rPr>
              <a:t>Information </a:t>
            </a:r>
            <a:r>
              <a:rPr b="1" spc="-10" dirty="0">
                <a:solidFill>
                  <a:schemeClr val="tx1"/>
                </a:solidFill>
                <a:effectLst>
                  <a:outerShdw blurRad="38100" dist="19050" dir="2700000" algn="tl" rotWithShape="0">
                    <a:schemeClr val="dk1">
                      <a:alpha val="40000"/>
                    </a:schemeClr>
                  </a:outerShdw>
                </a:effectLst>
                <a:latin typeface="Carlito"/>
                <a:cs typeface="Carlito"/>
                <a:sym typeface="+mn-ea"/>
              </a:rPr>
              <a:t>Disclosure </a:t>
            </a:r>
            <a:r>
              <a:rPr b="1" dirty="0">
                <a:solidFill>
                  <a:schemeClr val="tx1"/>
                </a:solidFill>
                <a:effectLst>
                  <a:outerShdw blurRad="38100" dist="19050" dir="2700000" algn="tl" rotWithShape="0">
                    <a:schemeClr val="dk1">
                      <a:alpha val="40000"/>
                    </a:schemeClr>
                  </a:outerShdw>
                </a:effectLst>
                <a:latin typeface="Carlito"/>
                <a:cs typeface="Carlito"/>
                <a:sym typeface="+mn-ea"/>
              </a:rPr>
              <a:t>due </a:t>
            </a:r>
            <a:r>
              <a:rPr b="1" spc="-15" dirty="0">
                <a:solidFill>
                  <a:schemeClr val="tx1"/>
                </a:solidFill>
                <a:effectLst>
                  <a:outerShdw blurRad="38100" dist="19050" dir="2700000" algn="tl" rotWithShape="0">
                    <a:schemeClr val="dk1">
                      <a:alpha val="40000"/>
                    </a:schemeClr>
                  </a:outerShdw>
                </a:effectLst>
                <a:latin typeface="Carlito"/>
                <a:cs typeface="Carlito"/>
                <a:sym typeface="+mn-ea"/>
              </a:rPr>
              <a:t>to default </a:t>
            </a:r>
            <a:r>
              <a:rPr b="1" spc="-10" dirty="0">
                <a:solidFill>
                  <a:schemeClr val="tx1"/>
                </a:solidFill>
                <a:effectLst>
                  <a:outerShdw blurRad="38100" dist="19050" dir="2700000" algn="tl" rotWithShape="0">
                    <a:schemeClr val="dk1">
                      <a:alpha val="40000"/>
                    </a:schemeClr>
                  </a:outerShdw>
                </a:effectLst>
                <a:latin typeface="Carlito"/>
                <a:cs typeface="Carlito"/>
                <a:sym typeface="+mn-ea"/>
              </a:rPr>
              <a:t>pages </a:t>
            </a:r>
            <a:r>
              <a:rPr b="1" spc="-15" dirty="0">
                <a:solidFill>
                  <a:schemeClr val="tx1"/>
                </a:solidFill>
                <a:effectLst>
                  <a:outerShdw blurRad="38100" dist="19050" dir="2700000" algn="tl" rotWithShape="0">
                    <a:schemeClr val="dk1">
                      <a:alpha val="40000"/>
                    </a:schemeClr>
                  </a:outerShdw>
                </a:effectLst>
                <a:latin typeface="Carlito"/>
                <a:cs typeface="Carlito"/>
                <a:sym typeface="+mn-ea"/>
              </a:rPr>
              <a:t>are </a:t>
            </a:r>
            <a:r>
              <a:rPr b="1" spc="-5" dirty="0">
                <a:solidFill>
                  <a:schemeClr val="tx1"/>
                </a:solidFill>
                <a:effectLst>
                  <a:outerShdw blurRad="38100" dist="19050" dir="2700000" algn="tl" rotWithShape="0">
                    <a:schemeClr val="dk1">
                      <a:alpha val="40000"/>
                    </a:schemeClr>
                  </a:outerShdw>
                </a:effectLst>
                <a:latin typeface="Carlito"/>
                <a:cs typeface="Carlito"/>
                <a:sym typeface="+mn-ea"/>
              </a:rPr>
              <a:t>not </a:t>
            </a:r>
            <a:r>
              <a:rPr b="1" spc="-10" dirty="0">
                <a:solidFill>
                  <a:schemeClr val="tx1"/>
                </a:solidFill>
                <a:effectLst>
                  <a:outerShdw blurRad="38100" dist="19050" dir="2700000" algn="tl" rotWithShape="0">
                    <a:schemeClr val="dk1">
                      <a:alpha val="40000"/>
                    </a:schemeClr>
                  </a:outerShdw>
                </a:effectLst>
                <a:latin typeface="Carlito"/>
                <a:cs typeface="Carlito"/>
                <a:sym typeface="+mn-ea"/>
              </a:rPr>
              <a:t>exploitable </a:t>
            </a:r>
            <a:r>
              <a:rPr b="1" dirty="0">
                <a:solidFill>
                  <a:schemeClr val="tx1"/>
                </a:solidFill>
                <a:effectLst>
                  <a:outerShdw blurRad="38100" dist="19050" dir="2700000" algn="tl" rotWithShape="0">
                    <a:schemeClr val="dk1">
                      <a:alpha val="40000"/>
                    </a:schemeClr>
                  </a:outerShdw>
                </a:effectLst>
                <a:latin typeface="Carlito"/>
                <a:cs typeface="Carlito"/>
                <a:sym typeface="+mn-ea"/>
              </a:rPr>
              <a:t>in </a:t>
            </a:r>
            <a:r>
              <a:rPr b="1" spc="-15" dirty="0">
                <a:solidFill>
                  <a:schemeClr val="tx1"/>
                </a:solidFill>
                <a:effectLst>
                  <a:outerShdw blurRad="38100" dist="19050" dir="2700000" algn="tl" rotWithShape="0">
                    <a:schemeClr val="dk1">
                      <a:alpha val="40000"/>
                    </a:schemeClr>
                  </a:outerShdw>
                </a:effectLst>
                <a:latin typeface="Carlito"/>
                <a:cs typeface="Carlito"/>
                <a:sym typeface="+mn-ea"/>
              </a:rPr>
              <a:t>most </a:t>
            </a:r>
            <a:r>
              <a:rPr b="1" spc="-5" dirty="0">
                <a:solidFill>
                  <a:schemeClr val="tx1"/>
                </a:solidFill>
                <a:effectLst>
                  <a:outerShdw blurRad="38100" dist="19050" dir="2700000" algn="tl" rotWithShape="0">
                    <a:schemeClr val="dk1">
                      <a:alpha val="40000"/>
                    </a:schemeClr>
                  </a:outerShdw>
                </a:effectLst>
                <a:latin typeface="Carlito"/>
                <a:cs typeface="Carlito"/>
                <a:sym typeface="+mn-ea"/>
              </a:rPr>
              <a:t>cases, </a:t>
            </a:r>
            <a:r>
              <a:rPr b="1" dirty="0">
                <a:solidFill>
                  <a:schemeClr val="tx1"/>
                </a:solidFill>
                <a:effectLst>
                  <a:outerShdw blurRad="38100" dist="19050" dir="2700000" algn="tl" rotWithShape="0">
                    <a:schemeClr val="dk1">
                      <a:alpha val="40000"/>
                    </a:schemeClr>
                  </a:outerShdw>
                </a:effectLst>
                <a:latin typeface="Carlito"/>
                <a:cs typeface="Carlito"/>
                <a:sym typeface="+mn-ea"/>
              </a:rPr>
              <a:t>but </a:t>
            </a:r>
            <a:r>
              <a:rPr b="1" spc="-15" dirty="0">
                <a:solidFill>
                  <a:schemeClr val="tx1"/>
                </a:solidFill>
                <a:effectLst>
                  <a:outerShdw blurRad="38100" dist="19050" dir="2700000" algn="tl" rotWithShape="0">
                    <a:schemeClr val="dk1">
                      <a:alpha val="40000"/>
                    </a:schemeClr>
                  </a:outerShdw>
                </a:effectLst>
                <a:latin typeface="Carlito"/>
                <a:cs typeface="Carlito"/>
                <a:sym typeface="+mn-ea"/>
              </a:rPr>
              <a:t>are </a:t>
            </a:r>
            <a:r>
              <a:rPr b="1" spc="-10" dirty="0">
                <a:solidFill>
                  <a:schemeClr val="tx1"/>
                </a:solidFill>
                <a:effectLst>
                  <a:outerShdw blurRad="38100" dist="19050" dir="2700000" algn="tl" rotWithShape="0">
                    <a:schemeClr val="dk1">
                      <a:alpha val="40000"/>
                    </a:schemeClr>
                  </a:outerShdw>
                </a:effectLst>
                <a:latin typeface="Carlito"/>
                <a:cs typeface="Carlito"/>
                <a:sym typeface="+mn-ea"/>
              </a:rPr>
              <a:t>considered </a:t>
            </a:r>
            <a:r>
              <a:rPr b="1" dirty="0">
                <a:solidFill>
                  <a:schemeClr val="tx1"/>
                </a:solidFill>
                <a:effectLst>
                  <a:outerShdw blurRad="38100" dist="19050" dir="2700000" algn="tl" rotWithShape="0">
                    <a:schemeClr val="dk1">
                      <a:alpha val="40000"/>
                    </a:schemeClr>
                  </a:outerShdw>
                </a:effectLst>
                <a:latin typeface="Carlito"/>
                <a:cs typeface="Carlito"/>
                <a:sym typeface="+mn-ea"/>
              </a:rPr>
              <a:t>as  </a:t>
            </a:r>
            <a:r>
              <a:rPr b="1" spc="-10" dirty="0">
                <a:solidFill>
                  <a:schemeClr val="tx1"/>
                </a:solidFill>
                <a:effectLst>
                  <a:outerShdw blurRad="38100" dist="19050" dir="2700000" algn="tl" rotWithShape="0">
                    <a:schemeClr val="dk1">
                      <a:alpha val="40000"/>
                    </a:schemeClr>
                  </a:outerShdw>
                </a:effectLst>
                <a:latin typeface="Carlito"/>
                <a:cs typeface="Carlito"/>
                <a:sym typeface="+mn-ea"/>
              </a:rPr>
              <a:t>web application </a:t>
            </a:r>
            <a:r>
              <a:rPr b="1" spc="-5" dirty="0">
                <a:solidFill>
                  <a:schemeClr val="tx1"/>
                </a:solidFill>
                <a:effectLst>
                  <a:outerShdw blurRad="38100" dist="19050" dir="2700000" algn="tl" rotWithShape="0">
                    <a:schemeClr val="dk1">
                      <a:alpha val="40000"/>
                    </a:schemeClr>
                  </a:outerShdw>
                </a:effectLst>
                <a:latin typeface="Carlito"/>
                <a:cs typeface="Carlito"/>
                <a:sym typeface="+mn-ea"/>
              </a:rPr>
              <a:t>security </a:t>
            </a:r>
            <a:r>
              <a:rPr b="1" dirty="0">
                <a:solidFill>
                  <a:schemeClr val="tx1"/>
                </a:solidFill>
                <a:effectLst>
                  <a:outerShdw blurRad="38100" dist="19050" dir="2700000" algn="tl" rotWithShape="0">
                    <a:schemeClr val="dk1">
                      <a:alpha val="40000"/>
                    </a:schemeClr>
                  </a:outerShdw>
                </a:effectLst>
                <a:latin typeface="Carlito"/>
                <a:cs typeface="Carlito"/>
                <a:sym typeface="+mn-ea"/>
              </a:rPr>
              <a:t>issues </a:t>
            </a:r>
            <a:r>
              <a:rPr b="1" spc="-5" dirty="0">
                <a:solidFill>
                  <a:schemeClr val="tx1"/>
                </a:solidFill>
                <a:effectLst>
                  <a:outerShdw blurRad="38100" dist="19050" dir="2700000" algn="tl" rotWithShape="0">
                    <a:schemeClr val="dk1">
                      <a:alpha val="40000"/>
                    </a:schemeClr>
                  </a:outerShdw>
                </a:effectLst>
                <a:latin typeface="Carlito"/>
                <a:cs typeface="Carlito"/>
                <a:sym typeface="+mn-ea"/>
              </a:rPr>
              <a:t>because they </a:t>
            </a:r>
            <a:r>
              <a:rPr b="1" spc="-10" dirty="0">
                <a:solidFill>
                  <a:schemeClr val="tx1"/>
                </a:solidFill>
                <a:effectLst>
                  <a:outerShdw blurRad="38100" dist="19050" dir="2700000" algn="tl" rotWithShape="0">
                    <a:schemeClr val="dk1">
                      <a:alpha val="40000"/>
                    </a:schemeClr>
                  </a:outerShdw>
                </a:effectLst>
                <a:latin typeface="Carlito"/>
                <a:cs typeface="Carlito"/>
                <a:sym typeface="+mn-ea"/>
              </a:rPr>
              <a:t>allows </a:t>
            </a:r>
            <a:r>
              <a:rPr b="1" spc="-5" dirty="0">
                <a:solidFill>
                  <a:schemeClr val="tx1"/>
                </a:solidFill>
                <a:effectLst>
                  <a:outerShdw blurRad="38100" dist="19050" dir="2700000" algn="tl" rotWithShape="0">
                    <a:schemeClr val="dk1">
                      <a:alpha val="40000"/>
                    </a:schemeClr>
                  </a:outerShdw>
                </a:effectLst>
                <a:latin typeface="Carlito"/>
                <a:cs typeface="Carlito"/>
                <a:sym typeface="+mn-ea"/>
              </a:rPr>
              <a:t>malicious </a:t>
            </a:r>
            <a:r>
              <a:rPr b="1" spc="-25" dirty="0">
                <a:solidFill>
                  <a:schemeClr val="tx1"/>
                </a:solidFill>
                <a:effectLst>
                  <a:outerShdw blurRad="38100" dist="19050" dir="2700000" algn="tl" rotWithShape="0">
                    <a:schemeClr val="dk1">
                      <a:alpha val="40000"/>
                    </a:schemeClr>
                  </a:outerShdw>
                </a:effectLst>
                <a:latin typeface="Carlito"/>
                <a:cs typeface="Carlito"/>
                <a:sym typeface="+mn-ea"/>
              </a:rPr>
              <a:t>hackers </a:t>
            </a:r>
            <a:r>
              <a:rPr b="1" spc="-15" dirty="0">
                <a:solidFill>
                  <a:schemeClr val="tx1"/>
                </a:solidFill>
                <a:effectLst>
                  <a:outerShdw blurRad="38100" dist="19050" dir="2700000" algn="tl" rotWithShape="0">
                    <a:schemeClr val="dk1">
                      <a:alpha val="40000"/>
                    </a:schemeClr>
                  </a:outerShdw>
                </a:effectLst>
                <a:latin typeface="Carlito"/>
                <a:cs typeface="Carlito"/>
                <a:sym typeface="+mn-ea"/>
              </a:rPr>
              <a:t>to gather </a:t>
            </a:r>
            <a:r>
              <a:rPr b="1" spc="-20" dirty="0">
                <a:solidFill>
                  <a:schemeClr val="tx1"/>
                </a:solidFill>
                <a:effectLst>
                  <a:outerShdw blurRad="38100" dist="19050" dir="2700000" algn="tl" rotWithShape="0">
                    <a:schemeClr val="dk1">
                      <a:alpha val="40000"/>
                    </a:schemeClr>
                  </a:outerShdw>
                </a:effectLst>
                <a:latin typeface="Carlito"/>
                <a:cs typeface="Carlito"/>
                <a:sym typeface="+mn-ea"/>
              </a:rPr>
              <a:t>relevant </a:t>
            </a:r>
            <a:r>
              <a:rPr b="1" spc="-15" dirty="0">
                <a:solidFill>
                  <a:schemeClr val="tx1"/>
                </a:solidFill>
                <a:effectLst>
                  <a:outerShdw blurRad="38100" dist="19050" dir="2700000" algn="tl" rotWithShape="0">
                    <a:schemeClr val="dk1">
                      <a:alpha val="40000"/>
                    </a:schemeClr>
                  </a:outerShdw>
                </a:effectLst>
                <a:latin typeface="Carlito"/>
                <a:cs typeface="Carlito"/>
                <a:sym typeface="+mn-ea"/>
              </a:rPr>
              <a:t>information  </a:t>
            </a:r>
            <a:r>
              <a:rPr b="1" spc="-5" dirty="0">
                <a:solidFill>
                  <a:schemeClr val="tx1"/>
                </a:solidFill>
                <a:effectLst>
                  <a:outerShdw blurRad="38100" dist="19050" dir="2700000" algn="tl" rotWithShape="0">
                    <a:schemeClr val="dk1">
                      <a:alpha val="40000"/>
                    </a:schemeClr>
                  </a:outerShdw>
                </a:effectLst>
                <a:latin typeface="Carlito"/>
                <a:cs typeface="Carlito"/>
                <a:sym typeface="+mn-ea"/>
              </a:rPr>
              <a:t>which </a:t>
            </a:r>
            <a:r>
              <a:rPr b="1" spc="-10" dirty="0">
                <a:solidFill>
                  <a:schemeClr val="tx1"/>
                </a:solidFill>
                <a:effectLst>
                  <a:outerShdw blurRad="38100" dist="19050" dir="2700000" algn="tl" rotWithShape="0">
                    <a:schemeClr val="dk1">
                      <a:alpha val="40000"/>
                    </a:schemeClr>
                  </a:outerShdw>
                </a:effectLst>
                <a:latin typeface="Carlito"/>
                <a:cs typeface="Carlito"/>
                <a:sym typeface="+mn-ea"/>
              </a:rPr>
              <a:t>can </a:t>
            </a:r>
            <a:r>
              <a:rPr b="1" dirty="0">
                <a:solidFill>
                  <a:schemeClr val="tx1"/>
                </a:solidFill>
                <a:effectLst>
                  <a:outerShdw blurRad="38100" dist="19050" dir="2700000" algn="tl" rotWithShape="0">
                    <a:schemeClr val="dk1">
                      <a:alpha val="40000"/>
                    </a:schemeClr>
                  </a:outerShdw>
                </a:effectLst>
                <a:latin typeface="Carlito"/>
                <a:cs typeface="Carlito"/>
                <a:sym typeface="+mn-ea"/>
              </a:rPr>
              <a:t>be used </a:t>
            </a:r>
            <a:r>
              <a:rPr b="1" spc="-15" dirty="0">
                <a:solidFill>
                  <a:schemeClr val="tx1"/>
                </a:solidFill>
                <a:effectLst>
                  <a:outerShdw blurRad="38100" dist="19050" dir="2700000" algn="tl" rotWithShape="0">
                    <a:schemeClr val="dk1">
                      <a:alpha val="40000"/>
                    </a:schemeClr>
                  </a:outerShdw>
                </a:effectLst>
                <a:latin typeface="Carlito"/>
                <a:cs typeface="Carlito"/>
                <a:sym typeface="+mn-ea"/>
              </a:rPr>
              <a:t>later </a:t>
            </a:r>
            <a:r>
              <a:rPr b="1" dirty="0">
                <a:solidFill>
                  <a:schemeClr val="tx1"/>
                </a:solidFill>
                <a:effectLst>
                  <a:outerShdw blurRad="38100" dist="19050" dir="2700000" algn="tl" rotWithShape="0">
                    <a:schemeClr val="dk1">
                      <a:alpha val="40000"/>
                    </a:schemeClr>
                  </a:outerShdw>
                </a:effectLst>
                <a:latin typeface="Carlito"/>
                <a:cs typeface="Carlito"/>
                <a:sym typeface="+mn-ea"/>
              </a:rPr>
              <a:t>in the </a:t>
            </a:r>
            <a:r>
              <a:rPr b="1" spc="-20" dirty="0">
                <a:solidFill>
                  <a:schemeClr val="tx1"/>
                </a:solidFill>
                <a:effectLst>
                  <a:outerShdw blurRad="38100" dist="19050" dir="2700000" algn="tl" rotWithShape="0">
                    <a:schemeClr val="dk1">
                      <a:alpha val="40000"/>
                    </a:schemeClr>
                  </a:outerShdw>
                </a:effectLst>
                <a:latin typeface="Carlito"/>
                <a:cs typeface="Carlito"/>
                <a:sym typeface="+mn-ea"/>
              </a:rPr>
              <a:t>attack </a:t>
            </a:r>
            <a:r>
              <a:rPr b="1" spc="-15" dirty="0">
                <a:solidFill>
                  <a:schemeClr val="tx1"/>
                </a:solidFill>
                <a:effectLst>
                  <a:outerShdw blurRad="38100" dist="19050" dir="2700000" algn="tl" rotWithShape="0">
                    <a:schemeClr val="dk1">
                      <a:alpha val="40000"/>
                    </a:schemeClr>
                  </a:outerShdw>
                </a:effectLst>
                <a:latin typeface="Carlito"/>
                <a:cs typeface="Carlito"/>
                <a:sym typeface="+mn-ea"/>
              </a:rPr>
              <a:t>lifecycle, </a:t>
            </a:r>
            <a:r>
              <a:rPr b="1" dirty="0">
                <a:solidFill>
                  <a:schemeClr val="tx1"/>
                </a:solidFill>
                <a:effectLst>
                  <a:outerShdw blurRad="38100" dist="19050" dir="2700000" algn="tl" rotWithShape="0">
                    <a:schemeClr val="dk1">
                      <a:alpha val="40000"/>
                    </a:schemeClr>
                  </a:outerShdw>
                </a:effectLst>
                <a:latin typeface="Carlito"/>
                <a:cs typeface="Carlito"/>
                <a:sym typeface="+mn-ea"/>
              </a:rPr>
              <a:t>in </a:t>
            </a:r>
            <a:r>
              <a:rPr b="1" spc="-10" dirty="0">
                <a:solidFill>
                  <a:schemeClr val="tx1"/>
                </a:solidFill>
                <a:effectLst>
                  <a:outerShdw blurRad="38100" dist="19050" dir="2700000" algn="tl" rotWithShape="0">
                    <a:schemeClr val="dk1">
                      <a:alpha val="40000"/>
                    </a:schemeClr>
                  </a:outerShdw>
                </a:effectLst>
                <a:latin typeface="Carlito"/>
                <a:cs typeface="Carlito"/>
                <a:sym typeface="+mn-ea"/>
              </a:rPr>
              <a:t>order </a:t>
            </a:r>
            <a:r>
              <a:rPr b="1" spc="-15" dirty="0">
                <a:solidFill>
                  <a:schemeClr val="tx1"/>
                </a:solidFill>
                <a:effectLst>
                  <a:outerShdw blurRad="38100" dist="19050" dir="2700000" algn="tl" rotWithShape="0">
                    <a:schemeClr val="dk1">
                      <a:alpha val="40000"/>
                    </a:schemeClr>
                  </a:outerShdw>
                </a:effectLst>
                <a:latin typeface="Carlito"/>
                <a:cs typeface="Carlito"/>
                <a:sym typeface="+mn-ea"/>
              </a:rPr>
              <a:t>to </a:t>
            </a:r>
            <a:r>
              <a:rPr b="1" spc="-10" dirty="0">
                <a:solidFill>
                  <a:schemeClr val="tx1"/>
                </a:solidFill>
                <a:effectLst>
                  <a:outerShdw blurRad="38100" dist="19050" dir="2700000" algn="tl" rotWithShape="0">
                    <a:schemeClr val="dk1">
                      <a:alpha val="40000"/>
                    </a:schemeClr>
                  </a:outerShdw>
                </a:effectLst>
                <a:latin typeface="Carlito"/>
                <a:cs typeface="Carlito"/>
                <a:sym typeface="+mn-ea"/>
              </a:rPr>
              <a:t>achieve </a:t>
            </a:r>
            <a:r>
              <a:rPr b="1" spc="-15" dirty="0">
                <a:solidFill>
                  <a:schemeClr val="tx1"/>
                </a:solidFill>
                <a:effectLst>
                  <a:outerShdw blurRad="38100" dist="19050" dir="2700000" algn="tl" rotWithShape="0">
                    <a:schemeClr val="dk1">
                      <a:alpha val="40000"/>
                    </a:schemeClr>
                  </a:outerShdw>
                </a:effectLst>
                <a:latin typeface="Carlito"/>
                <a:cs typeface="Carlito"/>
                <a:sym typeface="+mn-ea"/>
              </a:rPr>
              <a:t>more </a:t>
            </a:r>
            <a:r>
              <a:rPr b="1" dirty="0">
                <a:solidFill>
                  <a:schemeClr val="tx1"/>
                </a:solidFill>
                <a:effectLst>
                  <a:outerShdw blurRad="38100" dist="19050" dir="2700000" algn="tl" rotWithShape="0">
                    <a:schemeClr val="dk1">
                      <a:alpha val="40000"/>
                    </a:schemeClr>
                  </a:outerShdw>
                </a:effectLst>
                <a:latin typeface="Carlito"/>
                <a:cs typeface="Carlito"/>
                <a:sym typeface="+mn-ea"/>
              </a:rPr>
              <a:t>than </a:t>
            </a:r>
            <a:r>
              <a:rPr b="1" spc="-5" dirty="0">
                <a:solidFill>
                  <a:schemeClr val="tx1"/>
                </a:solidFill>
                <a:effectLst>
                  <a:outerShdw blurRad="38100" dist="19050" dir="2700000" algn="tl" rotWithShape="0">
                    <a:schemeClr val="dk1">
                      <a:alpha val="40000"/>
                    </a:schemeClr>
                  </a:outerShdw>
                </a:effectLst>
                <a:latin typeface="Carlito"/>
                <a:cs typeface="Carlito"/>
                <a:sym typeface="+mn-ea"/>
              </a:rPr>
              <a:t>they </a:t>
            </a:r>
            <a:r>
              <a:rPr b="1" spc="-10" dirty="0">
                <a:solidFill>
                  <a:schemeClr val="tx1"/>
                </a:solidFill>
                <a:effectLst>
                  <a:outerShdw blurRad="38100" dist="19050" dir="2700000" algn="tl" rotWithShape="0">
                    <a:schemeClr val="dk1">
                      <a:alpha val="40000"/>
                    </a:schemeClr>
                  </a:outerShdw>
                </a:effectLst>
                <a:latin typeface="Carlito"/>
                <a:cs typeface="Carlito"/>
                <a:sym typeface="+mn-ea"/>
              </a:rPr>
              <a:t>could </a:t>
            </a:r>
            <a:r>
              <a:rPr b="1" dirty="0">
                <a:solidFill>
                  <a:schemeClr val="tx1"/>
                </a:solidFill>
                <a:effectLst>
                  <a:outerShdw blurRad="38100" dist="19050" dir="2700000" algn="tl" rotWithShape="0">
                    <a:schemeClr val="dk1">
                      <a:alpha val="40000"/>
                    </a:schemeClr>
                  </a:outerShdw>
                </a:effectLst>
                <a:latin typeface="Carlito"/>
                <a:cs typeface="Carlito"/>
                <a:sym typeface="+mn-ea"/>
              </a:rPr>
              <a:t>if </a:t>
            </a:r>
            <a:r>
              <a:rPr b="1" spc="-5" dirty="0">
                <a:solidFill>
                  <a:schemeClr val="tx1"/>
                </a:solidFill>
                <a:effectLst>
                  <a:outerShdw blurRad="38100" dist="19050" dir="2700000" algn="tl" rotWithShape="0">
                    <a:schemeClr val="dk1">
                      <a:alpha val="40000"/>
                    </a:schemeClr>
                  </a:outerShdw>
                </a:effectLst>
                <a:latin typeface="Carlito"/>
                <a:cs typeface="Carlito"/>
                <a:sym typeface="+mn-ea"/>
              </a:rPr>
              <a:t>they </a:t>
            </a:r>
            <a:r>
              <a:rPr b="1" dirty="0">
                <a:solidFill>
                  <a:schemeClr val="tx1"/>
                </a:solidFill>
                <a:effectLst>
                  <a:outerShdw blurRad="38100" dist="19050" dir="2700000" algn="tl" rotWithShape="0">
                    <a:schemeClr val="dk1">
                      <a:alpha val="40000"/>
                    </a:schemeClr>
                  </a:outerShdw>
                </a:effectLst>
                <a:latin typeface="Carlito"/>
                <a:cs typeface="Carlito"/>
                <a:sym typeface="+mn-ea"/>
              </a:rPr>
              <a:t>didn’t  </a:t>
            </a:r>
            <a:r>
              <a:rPr b="1" spc="-20" dirty="0">
                <a:solidFill>
                  <a:schemeClr val="tx1"/>
                </a:solidFill>
                <a:effectLst>
                  <a:outerShdw blurRad="38100" dist="19050" dir="2700000" algn="tl" rotWithShape="0">
                    <a:schemeClr val="dk1">
                      <a:alpha val="40000"/>
                    </a:schemeClr>
                  </a:outerShdw>
                </a:effectLst>
                <a:latin typeface="Carlito"/>
                <a:cs typeface="Carlito"/>
                <a:sym typeface="+mn-ea"/>
              </a:rPr>
              <a:t>get </a:t>
            </a:r>
            <a:r>
              <a:rPr b="1" spc="-5" dirty="0">
                <a:solidFill>
                  <a:schemeClr val="tx1"/>
                </a:solidFill>
                <a:effectLst>
                  <a:outerShdw blurRad="38100" dist="19050" dir="2700000" algn="tl" rotWithShape="0">
                    <a:schemeClr val="dk1">
                      <a:alpha val="40000"/>
                    </a:schemeClr>
                  </a:outerShdw>
                </a:effectLst>
                <a:latin typeface="Carlito"/>
                <a:cs typeface="Carlito"/>
                <a:sym typeface="+mn-ea"/>
              </a:rPr>
              <a:t>access </a:t>
            </a:r>
            <a:r>
              <a:rPr b="1" spc="-15" dirty="0">
                <a:solidFill>
                  <a:schemeClr val="tx1"/>
                </a:solidFill>
                <a:effectLst>
                  <a:outerShdw blurRad="38100" dist="19050" dir="2700000" algn="tl" rotWithShape="0">
                    <a:schemeClr val="dk1">
                      <a:alpha val="40000"/>
                    </a:schemeClr>
                  </a:outerShdw>
                </a:effectLst>
                <a:latin typeface="Carlito"/>
                <a:cs typeface="Carlito"/>
                <a:sym typeface="+mn-ea"/>
              </a:rPr>
              <a:t>to </a:t>
            </a:r>
            <a:r>
              <a:rPr b="1" dirty="0">
                <a:solidFill>
                  <a:schemeClr val="tx1"/>
                </a:solidFill>
                <a:effectLst>
                  <a:outerShdw blurRad="38100" dist="19050" dir="2700000" algn="tl" rotWithShape="0">
                    <a:schemeClr val="dk1">
                      <a:alpha val="40000"/>
                    </a:schemeClr>
                  </a:outerShdw>
                </a:effectLst>
                <a:latin typeface="Carlito"/>
                <a:cs typeface="Carlito"/>
                <a:sym typeface="+mn-ea"/>
              </a:rPr>
              <a:t>such</a:t>
            </a:r>
            <a:r>
              <a:rPr b="1" spc="35" dirty="0">
                <a:solidFill>
                  <a:schemeClr val="tx1"/>
                </a:solidFill>
                <a:effectLst>
                  <a:outerShdw blurRad="38100" dist="19050" dir="2700000" algn="tl" rotWithShape="0">
                    <a:schemeClr val="dk1">
                      <a:alpha val="40000"/>
                    </a:schemeClr>
                  </a:outerShdw>
                </a:effectLst>
                <a:latin typeface="Carlito"/>
                <a:cs typeface="Carlito"/>
                <a:sym typeface="+mn-ea"/>
              </a:rPr>
              <a:t> </a:t>
            </a:r>
            <a:r>
              <a:rPr b="1" spc="-15" dirty="0">
                <a:solidFill>
                  <a:schemeClr val="tx1"/>
                </a:solidFill>
                <a:effectLst>
                  <a:outerShdw blurRad="38100" dist="19050" dir="2700000" algn="tl" rotWithShape="0">
                    <a:schemeClr val="dk1">
                      <a:alpha val="40000"/>
                    </a:schemeClr>
                  </a:outerShdw>
                </a:effectLst>
                <a:latin typeface="Carlito"/>
                <a:cs typeface="Carlito"/>
                <a:sym typeface="+mn-ea"/>
              </a:rPr>
              <a:t>information.</a:t>
            </a:r>
            <a:endParaRPr b="1">
              <a:solidFill>
                <a:schemeClr val="tx1"/>
              </a:solidFill>
              <a:effectLst>
                <a:outerShdw blurRad="38100" dist="19050" dir="2700000" algn="tl" rotWithShape="0">
                  <a:schemeClr val="dk1">
                    <a:alpha val="40000"/>
                  </a:schemeClr>
                </a:outerShdw>
              </a:effectLst>
              <a:latin typeface="Carlito"/>
              <a:cs typeface="Carlito"/>
            </a:endParaRPr>
          </a:p>
          <a:p>
            <a:endParaRPr lang="en-US" b="1">
              <a:solidFill>
                <a:schemeClr val="tx1"/>
              </a:solidFill>
              <a:effectLst>
                <a:outerShdw blurRad="38100" dist="19050" dir="2700000" algn="tl" rotWithShape="0">
                  <a:schemeClr val="dk1">
                    <a:alpha val="40000"/>
                  </a:schemeClr>
                </a:outerShdw>
              </a:effectLst>
              <a:latin typeface="Carlito"/>
              <a:cs typeface="Carlito"/>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true"/>
          </p:cNvSpPr>
          <p:nvPr>
            <p:ph type="title"/>
          </p:nvPr>
        </p:nvSpPr>
        <p:spPr>
          <a:xfrm>
            <a:off x="0" y="-294005"/>
            <a:ext cx="10515600" cy="1325563"/>
          </a:xfrm>
        </p:spPr>
        <p:txBody>
          <a:bodyPr/>
          <a:p>
            <a:r>
              <a:rPr lang="en-US" altLang="en-US"/>
              <a:t>Recommandations</a:t>
            </a:r>
            <a:endParaRPr lang="en-US" altLang="en-US"/>
          </a:p>
        </p:txBody>
      </p:sp>
      <p:sp>
        <p:nvSpPr>
          <p:cNvPr id="3" name="Content Placeholder 2"/>
          <p:cNvSpPr>
            <a:spLocks noGrp="true"/>
          </p:cNvSpPr>
          <p:nvPr>
            <p:ph idx="1"/>
          </p:nvPr>
        </p:nvSpPr>
        <p:spPr>
          <a:xfrm>
            <a:off x="476250" y="758825"/>
            <a:ext cx="10515600" cy="4351338"/>
          </a:xfrm>
        </p:spPr>
        <p:txBody>
          <a:bodyPr/>
          <a:p>
            <a:pPr marL="12700">
              <a:lnSpc>
                <a:spcPct val="100000"/>
              </a:lnSpc>
              <a:spcBef>
                <a:spcPts val="340"/>
              </a:spcBef>
            </a:pPr>
            <a:r>
              <a:rPr b="1" spc="-65" dirty="0">
                <a:solidFill>
                  <a:schemeClr val="tx1"/>
                </a:solidFill>
                <a:effectLst>
                  <a:outerShdw blurRad="38100" dist="19050" dir="2700000" algn="tl" rotWithShape="0">
                    <a:schemeClr val="dk1">
                      <a:alpha val="40000"/>
                    </a:schemeClr>
                  </a:outerShdw>
                </a:effectLst>
                <a:latin typeface="Carlito"/>
                <a:cs typeface="Carlito"/>
                <a:sym typeface="+mn-ea"/>
              </a:rPr>
              <a:t>Take </a:t>
            </a:r>
            <a:r>
              <a:rPr b="1" spc="15" dirty="0">
                <a:solidFill>
                  <a:schemeClr val="tx1"/>
                </a:solidFill>
                <a:effectLst>
                  <a:outerShdw blurRad="38100" dist="19050" dir="2700000" algn="tl" rotWithShape="0">
                    <a:schemeClr val="dk1">
                      <a:alpha val="40000"/>
                    </a:schemeClr>
                  </a:outerShdw>
                </a:effectLst>
                <a:latin typeface="Carlito"/>
                <a:cs typeface="Carlito"/>
                <a:sym typeface="+mn-ea"/>
              </a:rPr>
              <a:t>the </a:t>
            </a:r>
            <a:r>
              <a:rPr b="1" dirty="0">
                <a:solidFill>
                  <a:schemeClr val="tx1"/>
                </a:solidFill>
                <a:effectLst>
                  <a:outerShdw blurRad="38100" dist="19050" dir="2700000" algn="tl" rotWithShape="0">
                    <a:schemeClr val="dk1">
                      <a:alpha val="40000"/>
                    </a:schemeClr>
                  </a:outerShdw>
                </a:effectLst>
                <a:latin typeface="Carlito"/>
                <a:cs typeface="Carlito"/>
                <a:sym typeface="+mn-ea"/>
              </a:rPr>
              <a:t>following</a:t>
            </a:r>
            <a:r>
              <a:rPr b="1" spc="65" dirty="0">
                <a:solidFill>
                  <a:schemeClr val="tx1"/>
                </a:solidFill>
                <a:effectLst>
                  <a:outerShdw blurRad="38100" dist="19050" dir="2700000" algn="tl" rotWithShape="0">
                    <a:schemeClr val="dk1">
                      <a:alpha val="40000"/>
                    </a:schemeClr>
                  </a:outerShdw>
                </a:effectLst>
                <a:latin typeface="Carlito"/>
                <a:cs typeface="Carlito"/>
                <a:sym typeface="+mn-ea"/>
              </a:rPr>
              <a:t> </a:t>
            </a:r>
            <a:r>
              <a:rPr b="1" spc="5" dirty="0">
                <a:solidFill>
                  <a:schemeClr val="tx1"/>
                </a:solidFill>
                <a:effectLst>
                  <a:outerShdw blurRad="38100" dist="19050" dir="2700000" algn="tl" rotWithShape="0">
                    <a:schemeClr val="dk1">
                      <a:alpha val="40000"/>
                    </a:schemeClr>
                  </a:outerShdw>
                </a:effectLst>
                <a:latin typeface="Carlito"/>
                <a:cs typeface="Carlito"/>
                <a:sym typeface="+mn-ea"/>
              </a:rPr>
              <a:t>precautions:</a:t>
            </a:r>
            <a:endParaRPr b="1">
              <a:solidFill>
                <a:schemeClr val="tx1"/>
              </a:solidFill>
              <a:effectLst>
                <a:outerShdw blurRad="38100" dist="19050" dir="2700000" algn="tl" rotWithShape="0">
                  <a:schemeClr val="dk1">
                    <a:alpha val="40000"/>
                  </a:schemeClr>
                </a:outerShdw>
              </a:effectLst>
              <a:latin typeface="Carlito"/>
              <a:cs typeface="Carlito"/>
            </a:endParaRPr>
          </a:p>
          <a:p>
            <a:pPr marL="577850" indent="-189230">
              <a:lnSpc>
                <a:spcPct val="100000"/>
              </a:lnSpc>
              <a:spcBef>
                <a:spcPts val="245"/>
              </a:spcBef>
              <a:buFont typeface="Arial"/>
              <a:buChar char="•"/>
              <a:tabLst>
                <a:tab pos="578485" algn="l"/>
              </a:tabLst>
            </a:pPr>
            <a:r>
              <a:rPr b="1" spc="10" dirty="0">
                <a:solidFill>
                  <a:schemeClr val="tx1"/>
                </a:solidFill>
                <a:effectLst>
                  <a:outerShdw blurRad="38100" dist="19050" dir="2700000" algn="tl" rotWithShape="0">
                    <a:schemeClr val="dk1">
                      <a:alpha val="40000"/>
                    </a:schemeClr>
                  </a:outerShdw>
                </a:effectLst>
                <a:latin typeface="Carlito"/>
                <a:cs typeface="Carlito"/>
                <a:sym typeface="+mn-ea"/>
              </a:rPr>
              <a:t>Disable all </a:t>
            </a:r>
            <a:r>
              <a:rPr b="1" dirty="0">
                <a:solidFill>
                  <a:schemeClr val="tx1"/>
                </a:solidFill>
                <a:effectLst>
                  <a:outerShdw blurRad="38100" dist="19050" dir="2700000" algn="tl" rotWithShape="0">
                    <a:schemeClr val="dk1">
                      <a:alpha val="40000"/>
                    </a:schemeClr>
                  </a:outerShdw>
                </a:effectLst>
                <a:latin typeface="Carlito"/>
                <a:cs typeface="Carlito"/>
                <a:sym typeface="+mn-ea"/>
              </a:rPr>
              <a:t>default </a:t>
            </a:r>
            <a:r>
              <a:rPr b="1" spc="10" dirty="0">
                <a:solidFill>
                  <a:schemeClr val="tx1"/>
                </a:solidFill>
                <a:effectLst>
                  <a:outerShdw blurRad="38100" dist="19050" dir="2700000" algn="tl" rotWithShape="0">
                    <a:schemeClr val="dk1">
                      <a:alpha val="40000"/>
                    </a:schemeClr>
                  </a:outerShdw>
                </a:effectLst>
                <a:latin typeface="Carlito"/>
                <a:cs typeface="Carlito"/>
                <a:sym typeface="+mn-ea"/>
              </a:rPr>
              <a:t>pages </a:t>
            </a:r>
            <a:r>
              <a:rPr b="1" spc="15" dirty="0">
                <a:solidFill>
                  <a:schemeClr val="tx1"/>
                </a:solidFill>
                <a:effectLst>
                  <a:outerShdw blurRad="38100" dist="19050" dir="2700000" algn="tl" rotWithShape="0">
                    <a:schemeClr val="dk1">
                      <a:alpha val="40000"/>
                    </a:schemeClr>
                  </a:outerShdw>
                </a:effectLst>
                <a:latin typeface="Carlito"/>
                <a:cs typeface="Carlito"/>
                <a:sym typeface="+mn-ea"/>
              </a:rPr>
              <a:t>and </a:t>
            </a:r>
            <a:r>
              <a:rPr b="1" spc="-5" dirty="0">
                <a:solidFill>
                  <a:schemeClr val="tx1"/>
                </a:solidFill>
                <a:effectLst>
                  <a:outerShdw blurRad="38100" dist="19050" dir="2700000" algn="tl" rotWithShape="0">
                    <a:schemeClr val="dk1">
                      <a:alpha val="40000"/>
                    </a:schemeClr>
                  </a:outerShdw>
                </a:effectLst>
                <a:latin typeface="Carlito"/>
                <a:cs typeface="Carlito"/>
                <a:sym typeface="+mn-ea"/>
              </a:rPr>
              <a:t>folders </a:t>
            </a:r>
            <a:r>
              <a:rPr b="1" spc="10" dirty="0">
                <a:solidFill>
                  <a:schemeClr val="tx1"/>
                </a:solidFill>
                <a:effectLst>
                  <a:outerShdw blurRad="38100" dist="19050" dir="2700000" algn="tl" rotWithShape="0">
                    <a:schemeClr val="dk1">
                      <a:alpha val="40000"/>
                    </a:schemeClr>
                  </a:outerShdw>
                </a:effectLst>
                <a:latin typeface="Carlito"/>
                <a:cs typeface="Carlito"/>
                <a:sym typeface="+mn-ea"/>
              </a:rPr>
              <a:t>including </a:t>
            </a:r>
            <a:r>
              <a:rPr b="1" spc="-5" dirty="0">
                <a:solidFill>
                  <a:schemeClr val="tx1"/>
                </a:solidFill>
                <a:effectLst>
                  <a:outerShdw blurRad="38100" dist="19050" dir="2700000" algn="tl" rotWithShape="0">
                    <a:schemeClr val="dk1">
                      <a:alpha val="40000"/>
                    </a:schemeClr>
                  </a:outerShdw>
                </a:effectLst>
                <a:latin typeface="Carlito"/>
                <a:cs typeface="Carlito"/>
                <a:sym typeface="+mn-ea"/>
              </a:rPr>
              <a:t>server-status </a:t>
            </a:r>
            <a:r>
              <a:rPr b="1" spc="15" dirty="0">
                <a:solidFill>
                  <a:schemeClr val="tx1"/>
                </a:solidFill>
                <a:effectLst>
                  <a:outerShdw blurRad="38100" dist="19050" dir="2700000" algn="tl" rotWithShape="0">
                    <a:schemeClr val="dk1">
                      <a:alpha val="40000"/>
                    </a:schemeClr>
                  </a:outerShdw>
                </a:effectLst>
                <a:latin typeface="Carlito"/>
                <a:cs typeface="Carlito"/>
                <a:sym typeface="+mn-ea"/>
              </a:rPr>
              <a:t>and</a:t>
            </a:r>
            <a:r>
              <a:rPr b="1" spc="135" dirty="0">
                <a:solidFill>
                  <a:schemeClr val="tx1"/>
                </a:solidFill>
                <a:effectLst>
                  <a:outerShdw blurRad="38100" dist="19050" dir="2700000" algn="tl" rotWithShape="0">
                    <a:schemeClr val="dk1">
                      <a:alpha val="40000"/>
                    </a:schemeClr>
                  </a:outerShdw>
                </a:effectLst>
                <a:latin typeface="Carlito"/>
                <a:cs typeface="Carlito"/>
                <a:sym typeface="+mn-ea"/>
              </a:rPr>
              <a:t> </a:t>
            </a:r>
            <a:r>
              <a:rPr b="1" spc="-5" dirty="0">
                <a:solidFill>
                  <a:schemeClr val="tx1"/>
                </a:solidFill>
                <a:effectLst>
                  <a:outerShdw blurRad="38100" dist="19050" dir="2700000" algn="tl" rotWithShape="0">
                    <a:schemeClr val="dk1">
                      <a:alpha val="40000"/>
                    </a:schemeClr>
                  </a:outerShdw>
                </a:effectLst>
                <a:latin typeface="Carlito"/>
                <a:cs typeface="Carlito"/>
                <a:sym typeface="+mn-ea"/>
              </a:rPr>
              <a:t>server-info.</a:t>
            </a:r>
            <a:endParaRPr b="1">
              <a:solidFill>
                <a:schemeClr val="tx1"/>
              </a:solidFill>
              <a:effectLst>
                <a:outerShdw blurRad="38100" dist="19050" dir="2700000" algn="tl" rotWithShape="0">
                  <a:schemeClr val="dk1">
                    <a:alpha val="40000"/>
                  </a:schemeClr>
                </a:outerShdw>
              </a:effectLst>
              <a:latin typeface="Carlito"/>
              <a:cs typeface="Carlito"/>
            </a:endParaRPr>
          </a:p>
          <a:p>
            <a:pPr marL="577850" indent="-189230">
              <a:lnSpc>
                <a:spcPct val="100000"/>
              </a:lnSpc>
              <a:spcBef>
                <a:spcPts val="245"/>
              </a:spcBef>
              <a:buFont typeface="Arial"/>
              <a:buChar char="•"/>
              <a:tabLst>
                <a:tab pos="578485" algn="l"/>
              </a:tabLst>
            </a:pPr>
            <a:r>
              <a:rPr b="1" spc="15" dirty="0">
                <a:solidFill>
                  <a:schemeClr val="tx1"/>
                </a:solidFill>
                <a:effectLst>
                  <a:outerShdw blurRad="38100" dist="19050" dir="2700000" algn="tl" rotWithShape="0">
                    <a:schemeClr val="dk1">
                      <a:alpha val="40000"/>
                    </a:schemeClr>
                  </a:outerShdw>
                </a:effectLst>
                <a:latin typeface="Carlito"/>
                <a:cs typeface="Carlito"/>
                <a:sym typeface="+mn-ea"/>
              </a:rPr>
              <a:t>Multiple </a:t>
            </a:r>
            <a:r>
              <a:rPr b="1" spc="10" dirty="0">
                <a:solidFill>
                  <a:schemeClr val="tx1"/>
                </a:solidFill>
                <a:effectLst>
                  <a:outerShdw blurRad="38100" dist="19050" dir="2700000" algn="tl" rotWithShape="0">
                    <a:schemeClr val="dk1">
                      <a:alpha val="40000"/>
                    </a:schemeClr>
                  </a:outerShdw>
                </a:effectLst>
                <a:latin typeface="Carlito"/>
                <a:cs typeface="Carlito"/>
                <a:sym typeface="+mn-ea"/>
              </a:rPr>
              <a:t>security checks </a:t>
            </a:r>
            <a:r>
              <a:rPr b="1" spc="15" dirty="0">
                <a:solidFill>
                  <a:schemeClr val="tx1"/>
                </a:solidFill>
                <a:effectLst>
                  <a:outerShdw blurRad="38100" dist="19050" dir="2700000" algn="tl" rotWithShape="0">
                    <a:schemeClr val="dk1">
                      <a:alpha val="40000"/>
                    </a:schemeClr>
                  </a:outerShdw>
                </a:effectLst>
                <a:latin typeface="Carlito"/>
                <a:cs typeface="Carlito"/>
                <a:sym typeface="+mn-ea"/>
              </a:rPr>
              <a:t>enabled on </a:t>
            </a:r>
            <a:r>
              <a:rPr b="1" spc="5" dirty="0">
                <a:solidFill>
                  <a:schemeClr val="tx1"/>
                </a:solidFill>
                <a:effectLst>
                  <a:outerShdw blurRad="38100" dist="19050" dir="2700000" algn="tl" rotWithShape="0">
                    <a:schemeClr val="dk1">
                      <a:alpha val="40000"/>
                    </a:schemeClr>
                  </a:outerShdw>
                </a:effectLst>
                <a:latin typeface="Carlito"/>
                <a:cs typeface="Carlito"/>
                <a:sym typeface="+mn-ea"/>
              </a:rPr>
              <a:t>important</a:t>
            </a:r>
            <a:r>
              <a:rPr b="1" spc="-40" dirty="0">
                <a:solidFill>
                  <a:schemeClr val="tx1"/>
                </a:solidFill>
                <a:effectLst>
                  <a:outerShdw blurRad="38100" dist="19050" dir="2700000" algn="tl" rotWithShape="0">
                    <a:schemeClr val="dk1">
                      <a:alpha val="40000"/>
                    </a:schemeClr>
                  </a:outerShdw>
                </a:effectLst>
                <a:latin typeface="Carlito"/>
                <a:cs typeface="Carlito"/>
                <a:sym typeface="+mn-ea"/>
              </a:rPr>
              <a:t> </a:t>
            </a:r>
            <a:r>
              <a:rPr b="1" spc="5" dirty="0">
                <a:solidFill>
                  <a:schemeClr val="tx1"/>
                </a:solidFill>
                <a:effectLst>
                  <a:outerShdw blurRad="38100" dist="19050" dir="2700000" algn="tl" rotWithShape="0">
                    <a:schemeClr val="dk1">
                      <a:alpha val="40000"/>
                    </a:schemeClr>
                  </a:outerShdw>
                </a:effectLst>
                <a:latin typeface="Carlito"/>
                <a:cs typeface="Carlito"/>
                <a:sym typeface="+mn-ea"/>
              </a:rPr>
              <a:t>directories.</a:t>
            </a:r>
            <a:endParaRPr b="1">
              <a:solidFill>
                <a:schemeClr val="tx1"/>
              </a:solidFill>
              <a:effectLst>
                <a:outerShdw blurRad="38100" dist="19050" dir="2700000" algn="tl" rotWithShape="0">
                  <a:schemeClr val="dk1">
                    <a:alpha val="40000"/>
                  </a:schemeClr>
                </a:outerShdw>
              </a:effectLst>
              <a:latin typeface="Carlito"/>
              <a:cs typeface="Carlito"/>
            </a:endParaRPr>
          </a:p>
          <a:p>
            <a:endParaRPr lang="en-US" b="1">
              <a:solidFill>
                <a:schemeClr val="tx1"/>
              </a:solidFill>
              <a:effectLst>
                <a:outerShdw blurRad="38100" dist="19050" dir="2700000" algn="tl" rotWithShape="0">
                  <a:schemeClr val="dk1">
                    <a:alpha val="40000"/>
                  </a:schemeClr>
                </a:outerShdw>
              </a:effectLst>
              <a:latin typeface="Carlito"/>
              <a:cs typeface="Carlito"/>
            </a:endParaRPr>
          </a:p>
        </p:txBody>
      </p:sp>
      <p:sp>
        <p:nvSpPr>
          <p:cNvPr id="4" name="Text Box 3"/>
          <p:cNvSpPr txBox="true"/>
          <p:nvPr/>
        </p:nvSpPr>
        <p:spPr>
          <a:xfrm>
            <a:off x="228600" y="2081530"/>
            <a:ext cx="4305300" cy="460375"/>
          </a:xfrm>
          <a:prstGeom prst="rect">
            <a:avLst/>
          </a:prstGeom>
          <a:noFill/>
        </p:spPr>
        <p:txBody>
          <a:bodyPr wrap="square" rtlCol="0">
            <a:spAutoFit/>
          </a:bodyPr>
          <a:p>
            <a:r>
              <a:rPr lang="en-US" altLang="en-US" sz="2400" b="1"/>
              <a:t>References</a:t>
            </a:r>
            <a:endParaRPr lang="en-US" altLang="en-US" sz="2400" b="1"/>
          </a:p>
        </p:txBody>
      </p:sp>
      <p:sp>
        <p:nvSpPr>
          <p:cNvPr id="5" name="Text Box 4"/>
          <p:cNvSpPr txBox="true"/>
          <p:nvPr/>
        </p:nvSpPr>
        <p:spPr>
          <a:xfrm>
            <a:off x="781050" y="2691130"/>
            <a:ext cx="8991600" cy="1983105"/>
          </a:xfrm>
          <a:prstGeom prst="rect">
            <a:avLst/>
          </a:prstGeom>
          <a:noFill/>
        </p:spPr>
        <p:txBody>
          <a:bodyPr wrap="square" rtlCol="0">
            <a:spAutoFit/>
          </a:bodyPr>
          <a:p>
            <a:pPr marL="89535">
              <a:lnSpc>
                <a:spcPct val="100000"/>
              </a:lnSpc>
              <a:spcBef>
                <a:spcPts val="1100"/>
              </a:spcBef>
            </a:pPr>
            <a:r>
              <a:rPr u="heavy" spc="55" dirty="0">
                <a:uFill>
                  <a:solidFill>
                    <a:srgbClr val="000000"/>
                  </a:solidFill>
                </a:uFill>
                <a:latin typeface="Arial"/>
                <a:cs typeface="Arial"/>
                <a:sym typeface="+mn-ea"/>
                <a:hlinkClick r:id="rId1"/>
              </a:rPr>
              <a:t>https://ww</a:t>
            </a:r>
            <a:r>
              <a:rPr lang="en-US" u="heavy" spc="55" dirty="0">
                <a:uFill>
                  <a:solidFill>
                    <a:srgbClr val="000000"/>
                  </a:solidFill>
                </a:uFill>
                <a:latin typeface="Arial"/>
                <a:cs typeface="Arial"/>
                <a:sym typeface="+mn-ea"/>
                <a:hlinkClick r:id="rId1"/>
              </a:rPr>
              <a:t>w</a:t>
            </a:r>
            <a:r>
              <a:rPr u="heavy" spc="55" dirty="0">
                <a:uFill>
                  <a:solidFill>
                    <a:srgbClr val="000000"/>
                  </a:solidFill>
                </a:uFill>
                <a:latin typeface="Arial"/>
                <a:cs typeface="Arial"/>
                <a:sym typeface="+mn-ea"/>
                <a:hlinkClick r:id="rId1"/>
              </a:rPr>
              <a:t>.netsparke</a:t>
            </a:r>
            <a:r>
              <a:rPr lang="en-US" u="heavy" spc="55" dirty="0">
                <a:uFill>
                  <a:solidFill>
                    <a:srgbClr val="000000"/>
                  </a:solidFill>
                </a:uFill>
                <a:latin typeface="Arial"/>
                <a:cs typeface="Arial"/>
                <a:sym typeface="+mn-ea"/>
                <a:hlinkClick r:id="rId1"/>
              </a:rPr>
              <a:t>r</a:t>
            </a:r>
            <a:r>
              <a:rPr u="heavy" spc="55" dirty="0">
                <a:uFill>
                  <a:solidFill>
                    <a:srgbClr val="000000"/>
                  </a:solidFill>
                </a:uFill>
                <a:latin typeface="Arial"/>
                <a:cs typeface="Arial"/>
                <a:sym typeface="+mn-ea"/>
                <a:hlinkClick r:id="rId1"/>
              </a:rPr>
              <a:t>.com/blog/web-security/information-disclosure-issues-attacks/</a:t>
            </a:r>
            <a:endParaRPr>
              <a:latin typeface="Arial"/>
              <a:cs typeface="Arial"/>
            </a:endParaRPr>
          </a:p>
          <a:p>
            <a:pPr>
              <a:lnSpc>
                <a:spcPct val="100000"/>
              </a:lnSpc>
              <a:spcBef>
                <a:spcPts val="15"/>
              </a:spcBef>
            </a:pPr>
            <a:endParaRPr>
              <a:latin typeface="Arial"/>
              <a:cs typeface="Arial"/>
            </a:endParaRPr>
          </a:p>
          <a:p>
            <a:pPr marL="89535" marR="690245">
              <a:lnSpc>
                <a:spcPts val="3050"/>
              </a:lnSpc>
            </a:pPr>
            <a:r>
              <a:rPr u="heavy" spc="40" dirty="0">
                <a:uFill>
                  <a:solidFill>
                    <a:srgbClr val="000000"/>
                  </a:solidFill>
                </a:uFill>
                <a:latin typeface="Arial"/>
                <a:cs typeface="Arial"/>
                <a:sym typeface="+mn-ea"/>
                <a:hlinkClick r:id="rId2"/>
              </a:rPr>
              <a:t>https://ww</a:t>
            </a:r>
            <a:r>
              <a:rPr lang="en-US" u="heavy" spc="40" dirty="0">
                <a:uFill>
                  <a:solidFill>
                    <a:srgbClr val="000000"/>
                  </a:solidFill>
                </a:uFill>
                <a:latin typeface="Arial"/>
                <a:cs typeface="Arial"/>
                <a:sym typeface="+mn-ea"/>
                <a:hlinkClick r:id="rId2"/>
              </a:rPr>
              <a:t>w</a:t>
            </a:r>
            <a:r>
              <a:rPr u="heavy" spc="40" dirty="0">
                <a:uFill>
                  <a:solidFill>
                    <a:srgbClr val="000000"/>
                  </a:solidFill>
                </a:uFill>
                <a:latin typeface="Arial"/>
                <a:cs typeface="Arial"/>
                <a:sym typeface="+mn-ea"/>
                <a:hlinkClick r:id="rId2"/>
              </a:rPr>
              <a:t>.netsparke</a:t>
            </a:r>
            <a:r>
              <a:rPr u="heavy" spc="40" dirty="0">
                <a:uFill>
                  <a:solidFill>
                    <a:srgbClr val="000000"/>
                  </a:solidFill>
                </a:uFill>
                <a:latin typeface="Arial"/>
                <a:cs typeface="Arial"/>
                <a:sym typeface="+mn-ea"/>
              </a:rPr>
              <a:t>r</a:t>
            </a:r>
            <a:r>
              <a:rPr u="heavy" spc="40" dirty="0">
                <a:uFill>
                  <a:solidFill>
                    <a:srgbClr val="000000"/>
                  </a:solidFill>
                </a:uFill>
                <a:latin typeface="Arial"/>
                <a:cs typeface="Arial"/>
                <a:sym typeface="+mn-ea"/>
                <a:hlinkClick r:id="rId2"/>
              </a:rPr>
              <a:t>.com/web-vulnerability-scanner/vulnerabilities/information-</a:t>
            </a:r>
            <a:r>
              <a:rPr u="heavy" spc="55" dirty="0">
                <a:solidFill>
                  <a:schemeClr val="accent1"/>
                </a:solidFill>
                <a:effectLst>
                  <a:outerShdw blurRad="38100" dist="25400" dir="5400000" algn="ctr" rotWithShape="0">
                    <a:srgbClr val="6E747A">
                      <a:alpha val="43000"/>
                    </a:srgbClr>
                  </a:outerShdw>
                </a:effectLst>
                <a:uFill>
                  <a:solidFill>
                    <a:srgbClr val="000000"/>
                  </a:solidFill>
                </a:uFill>
                <a:latin typeface="Arial"/>
                <a:cs typeface="Arial"/>
                <a:sym typeface="+mn-ea"/>
              </a:rPr>
              <a:t>disclosure-phpinfo/</a:t>
            </a:r>
            <a:endParaRPr>
              <a:latin typeface="Arial"/>
              <a:cs typeface="Arial"/>
            </a:endParaRPr>
          </a:p>
          <a:p>
            <a:endParaRPr lang="en-US" b="1">
              <a:effectLst>
                <a:outerShdw blurRad="38100" dist="38100" dir="2700000" algn="tl">
                  <a:srgbClr val="000000">
                    <a:alpha val="43137"/>
                  </a:srgbClr>
                </a:outerShdw>
              </a:effectLs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31901</Words>
  <Application>WPS Presentation</Application>
  <PresentationFormat>宽屏</PresentationFormat>
  <Paragraphs>1249</Paragraphs>
  <Slides>118</Slides>
  <Notes>0</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118</vt:i4>
      </vt:variant>
    </vt:vector>
  </HeadingPairs>
  <TitlesOfParts>
    <vt:vector size="138" baseType="lpstr">
      <vt:lpstr>Arial</vt:lpstr>
      <vt:lpstr>SimSun</vt:lpstr>
      <vt:lpstr>Wingdings</vt:lpstr>
      <vt:lpstr>DejaVu Sans</vt:lpstr>
      <vt:lpstr>Carlito</vt:lpstr>
      <vt:lpstr>Quicksand Light</vt:lpstr>
      <vt:lpstr>Arial</vt:lpstr>
      <vt:lpstr>Times New Roman</vt:lpstr>
      <vt:lpstr>proxima-nova</vt:lpstr>
      <vt:lpstr>C059</vt:lpstr>
      <vt:lpstr>Cantarell</vt:lpstr>
      <vt:lpstr>Bitstream Vera Serif</vt:lpstr>
      <vt:lpstr>Arial Black</vt:lpstr>
      <vt:lpstr>微软雅黑</vt:lpstr>
      <vt:lpstr>Droid Sans Fallback</vt:lpstr>
      <vt:lpstr>Arial Unicode MS</vt:lpstr>
      <vt:lpstr>SimSun</vt:lpstr>
      <vt:lpstr>FontAwesome</vt:lpstr>
      <vt:lpstr>Standard Symbols PS</vt:lpstr>
      <vt:lpstr>Office Theme</vt:lpstr>
      <vt:lpstr>PowerPoint 演示文稿</vt:lpstr>
      <vt:lpstr>PowerPoint 演示文稿</vt:lpstr>
      <vt:lpstr>Vulnerability Statistics</vt:lpstr>
      <vt:lpstr>Vulnerabilities</vt:lpstr>
      <vt:lpstr>PowerPoint 演示文稿</vt:lpstr>
      <vt:lpstr>PowerPoint 演示文稿</vt:lpstr>
      <vt:lpstr>PowerPoint 演示文稿</vt:lpstr>
      <vt:lpstr>PowerPoint 演示文稿</vt:lpstr>
      <vt:lpstr>PowerPoint 演示文稿</vt:lpstr>
      <vt:lpstr>PowerPoint 演示文稿</vt:lpstr>
      <vt:lpstr>Business Impact - Extremely High</vt:lpstr>
      <vt:lpstr>Recommendation</vt:lpstr>
      <vt:lpstr>PowerPoint 演示文稿</vt:lpstr>
      <vt:lpstr>2.Insecure /Arbitrary File Uploads</vt:lpstr>
      <vt:lpstr>PowerPoint 演示文稿</vt:lpstr>
      <vt:lpstr>PowerPoint 演示文稿</vt:lpstr>
      <vt:lpstr>Proof of Concept (PoC)</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4.Access via OTP Bypass</vt:lpstr>
      <vt:lpstr>4.Access via OTP Bypass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Recommandations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Proof of concept(PoC)</vt:lpstr>
      <vt:lpstr>PowerPoint 演示文稿</vt:lpstr>
      <vt:lpstr>PowerPoint 演示文稿</vt:lpstr>
      <vt:lpstr>6.Force Browsing</vt:lpstr>
      <vt:lpstr>Observation</vt:lpstr>
      <vt:lpstr>Proof of concept(PoC)</vt:lpstr>
      <vt:lpstr>PowerPoint 演示文稿</vt:lpstr>
      <vt:lpstr>PowerPoint 演示文稿</vt:lpstr>
      <vt:lpstr>PowerPoint 演示文稿</vt:lpstr>
      <vt:lpstr>PowerPoint 演示文稿</vt:lpstr>
      <vt:lpstr>Observations</vt:lpstr>
      <vt:lpstr>PowerPoint 演示文稿</vt:lpstr>
      <vt:lpstr>PowerPoint 演示文稿</vt:lpstr>
      <vt:lpstr>Recommandation</vt:lpstr>
      <vt:lpstr>PowerPoint 演示文稿</vt:lpstr>
      <vt:lpstr>Observation</vt:lpstr>
      <vt:lpstr>Business impact-High</vt:lpstr>
      <vt:lpstr>10.Common passwords</vt:lpstr>
      <vt:lpstr>Observation</vt:lpstr>
      <vt:lpstr>Business impact-High</vt:lpstr>
      <vt:lpstr>11.Rate limiting flaw</vt:lpstr>
      <vt:lpstr>PowerPoint 演示文稿</vt:lpstr>
      <vt:lpstr>observation</vt:lpstr>
      <vt:lpstr>PowerPoint 演示文稿</vt:lpstr>
      <vt:lpstr>PowerPoint 演示文稿</vt:lpstr>
      <vt:lpstr>12.Open redirection</vt:lpstr>
      <vt:lpstr>PowerPoint 演示文稿</vt:lpstr>
      <vt:lpstr>PowerPoint 演示文稿</vt:lpstr>
      <vt:lpstr>PowerPoint 演示文稿</vt:lpstr>
      <vt:lpstr>PowerPoint 演示文稿</vt:lpstr>
      <vt:lpstr>13.Cross-Site Request Forgery</vt:lpstr>
      <vt:lpstr>PowerPoint 演示文稿</vt:lpstr>
      <vt:lpstr>PowerPoint 演示文稿</vt:lpstr>
      <vt:lpstr>PowerPoint 演示文稿</vt:lpstr>
      <vt:lpstr>PowerPoint 演示文稿</vt:lpstr>
      <vt:lpstr>Proof of concept(PoC)</vt:lpstr>
      <vt:lpstr>You can find the other PoC in the files mentioned as follows</vt:lpstr>
      <vt:lpstr>PowerPoint 演示文稿</vt:lpstr>
      <vt:lpstr>PowerPoint 演示文稿</vt:lpstr>
      <vt:lpstr>14.Unauthorised availability of Details</vt:lpstr>
      <vt:lpstr>PowerPoint 演示文稿</vt:lpstr>
      <vt:lpstr>PowerPoint 演示文稿</vt:lpstr>
      <vt:lpstr>Observation</vt:lpstr>
      <vt:lpstr>Proof of concept(PoC)</vt:lpstr>
      <vt:lpstr>Business impact-Extremely high</vt:lpstr>
      <vt:lpstr>Recommandations</vt:lpstr>
      <vt:lpstr>15.Information disclosure due to default pages</vt:lpstr>
      <vt:lpstr>Observation</vt:lpstr>
      <vt:lpstr>Observation</vt:lpstr>
      <vt:lpstr>Proof of concept(PoC)</vt:lpstr>
      <vt:lpstr>Proof of concept(PoC)</vt:lpstr>
      <vt:lpstr>Business impact-Moderate</vt:lpstr>
      <vt:lpstr>Recommandations</vt:lpstr>
      <vt:lpstr>16.Unnecessary details about sellers</vt:lpstr>
      <vt:lpstr>Observation</vt:lpstr>
      <vt:lpstr>Business Impact-Moderate</vt:lpstr>
      <vt:lpstr>17.Components with known vulnerabilities</vt:lpstr>
      <vt:lpstr>Observation</vt:lpstr>
      <vt:lpstr>Business impact-High</vt:lpstr>
      <vt:lpstr>18.Default error display</vt:lpstr>
      <vt:lpstr>Observation</vt:lpstr>
      <vt:lpstr>Proof of Concept(PoC)</vt:lpstr>
      <vt:lpstr>Business impact-Moderate</vt:lpstr>
      <vt:lpstr>19.Improper server side &amp; client side filters</vt:lpstr>
      <vt:lpstr>Observation</vt:lpstr>
      <vt:lpstr>Proof of concept(PoC)</vt:lpstr>
      <vt:lpstr>PowerPoint 演示文稿</vt:lpstr>
      <vt:lpstr>PowerPoint 演示文稿</vt:lpstr>
      <vt:lpstr>PowerPoint 演示文稿</vt:lpstr>
      <vt:lpstr>Business impact-Low</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kali</dc:creator>
  <cp:lastModifiedBy>kali</cp:lastModifiedBy>
  <cp:revision>12</cp:revision>
  <dcterms:created xsi:type="dcterms:W3CDTF">2021-08-06T06:07:16Z</dcterms:created>
  <dcterms:modified xsi:type="dcterms:W3CDTF">2021-08-06T06:07:16Z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1033-11.1.0.10161</vt:lpwstr>
  </property>
</Properties>
</file>